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1"/>
  </p:notesMasterIdLst>
  <p:sldIdLst>
    <p:sldId id="921" r:id="rId2"/>
    <p:sldId id="924" r:id="rId3"/>
    <p:sldId id="980" r:id="rId4"/>
    <p:sldId id="391" r:id="rId5"/>
    <p:sldId id="981" r:id="rId6"/>
    <p:sldId id="902" r:id="rId7"/>
    <p:sldId id="445" r:id="rId8"/>
    <p:sldId id="446" r:id="rId9"/>
    <p:sldId id="903" r:id="rId10"/>
    <p:sldId id="373" r:id="rId11"/>
    <p:sldId id="374" r:id="rId12"/>
    <p:sldId id="905" r:id="rId13"/>
    <p:sldId id="450" r:id="rId14"/>
    <p:sldId id="451" r:id="rId15"/>
    <p:sldId id="453" r:id="rId16"/>
    <p:sldId id="454" r:id="rId17"/>
    <p:sldId id="456" r:id="rId18"/>
    <p:sldId id="459" r:id="rId19"/>
    <p:sldId id="409" r:id="rId20"/>
    <p:sldId id="410" r:id="rId21"/>
    <p:sldId id="976" r:id="rId22"/>
    <p:sldId id="474" r:id="rId23"/>
    <p:sldId id="982" r:id="rId24"/>
    <p:sldId id="473" r:id="rId25"/>
    <p:sldId id="1484" r:id="rId26"/>
    <p:sldId id="1505" r:id="rId27"/>
    <p:sldId id="880" r:id="rId28"/>
    <p:sldId id="1501" r:id="rId29"/>
    <p:sldId id="936" r:id="rId30"/>
    <p:sldId id="1491" r:id="rId31"/>
    <p:sldId id="1479" r:id="rId32"/>
    <p:sldId id="937" r:id="rId33"/>
    <p:sldId id="966" r:id="rId34"/>
    <p:sldId id="994" r:id="rId35"/>
    <p:sldId id="1473" r:id="rId36"/>
    <p:sldId id="383" r:id="rId37"/>
    <p:sldId id="270" r:id="rId38"/>
    <p:sldId id="271" r:id="rId39"/>
    <p:sldId id="272" r:id="rId40"/>
    <p:sldId id="273" r:id="rId41"/>
    <p:sldId id="274" r:id="rId42"/>
    <p:sldId id="275" r:id="rId43"/>
    <p:sldId id="276" r:id="rId44"/>
    <p:sldId id="277" r:id="rId45"/>
    <p:sldId id="1506" r:id="rId46"/>
    <p:sldId id="1507" r:id="rId47"/>
    <p:sldId id="1502" r:id="rId48"/>
    <p:sldId id="280" r:id="rId49"/>
    <p:sldId id="287" r:id="rId50"/>
    <p:sldId id="503" r:id="rId51"/>
    <p:sldId id="288" r:id="rId52"/>
    <p:sldId id="289" r:id="rId53"/>
    <p:sldId id="290" r:id="rId54"/>
    <p:sldId id="294" r:id="rId55"/>
    <p:sldId id="1492" r:id="rId56"/>
    <p:sldId id="295" r:id="rId57"/>
    <p:sldId id="297" r:id="rId58"/>
    <p:sldId id="298" r:id="rId59"/>
    <p:sldId id="539" r:id="rId60"/>
    <p:sldId id="300" r:id="rId61"/>
    <p:sldId id="537" r:id="rId62"/>
    <p:sldId id="566" r:id="rId63"/>
    <p:sldId id="1495" r:id="rId64"/>
    <p:sldId id="567" r:id="rId65"/>
    <p:sldId id="568" r:id="rId66"/>
    <p:sldId id="569" r:id="rId67"/>
    <p:sldId id="570" r:id="rId68"/>
    <p:sldId id="540" r:id="rId69"/>
    <p:sldId id="1496" r:id="rId70"/>
    <p:sldId id="576" r:id="rId71"/>
    <p:sldId id="577" r:id="rId72"/>
    <p:sldId id="578" r:id="rId73"/>
    <p:sldId id="1497" r:id="rId74"/>
    <p:sldId id="579" r:id="rId75"/>
    <p:sldId id="542" r:id="rId76"/>
    <p:sldId id="1498" r:id="rId77"/>
    <p:sldId id="939" r:id="rId78"/>
    <p:sldId id="1504" r:id="rId79"/>
    <p:sldId id="1500"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709"/>
    <p:restoredTop sz="84436"/>
  </p:normalViewPr>
  <p:slideViewPr>
    <p:cSldViewPr snapToGrid="0" snapToObjects="1">
      <p:cViewPr varScale="1">
        <p:scale>
          <a:sx n="56" d="100"/>
          <a:sy n="56" d="100"/>
        </p:scale>
        <p:origin x="85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C4DBE2-82F3-5347-9F30-2275BE8937B8}" type="datetimeFigureOut">
              <a:rPr lang="en-US" smtClean="0"/>
              <a:t>1/31/2024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C6A52-AEF2-D04F-A68E-D0267F57AAF8}" type="slidenum">
              <a:rPr lang="en-US" smtClean="0"/>
              <a:t>‹#›</a:t>
            </a:fld>
            <a:endParaRPr lang="en-US"/>
          </a:p>
        </p:txBody>
      </p:sp>
    </p:spTree>
    <p:extLst>
      <p:ext uri="{BB962C8B-B14F-4D97-AF65-F5344CB8AC3E}">
        <p14:creationId xmlns:p14="http://schemas.microsoft.com/office/powerpoint/2010/main" val="2158313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E6D44D-3850-4497-AB62-92394BA63D6F}" type="slidenum">
              <a:rPr lang="en-GB" smtClean="0"/>
              <a:pPr/>
              <a:t>1</a:t>
            </a:fld>
            <a:endParaRPr lang="en-GB"/>
          </a:p>
        </p:txBody>
      </p:sp>
    </p:spTree>
    <p:extLst>
      <p:ext uri="{BB962C8B-B14F-4D97-AF65-F5344CB8AC3E}">
        <p14:creationId xmlns:p14="http://schemas.microsoft.com/office/powerpoint/2010/main" val="195569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r>
              <a:rPr lang="en-GB" dirty="0"/>
              <a:t>Exact data will not be available -</a:t>
            </a:r>
            <a:r>
              <a:rPr lang="en-GB" dirty="0">
                <a:sym typeface="Wingdings" pitchFamily="2" charset="2"/>
              </a:rPr>
              <a:t> caused the dismissal of probabilistic approach</a:t>
            </a:r>
            <a:r>
              <a:rPr lang="en-GB" baseline="0" dirty="0">
                <a:sym typeface="Wingdings" pitchFamily="2" charset="2"/>
              </a:rPr>
              <a:t> to uncertainty:</a:t>
            </a:r>
          </a:p>
          <a:p>
            <a:pPr>
              <a:buFont typeface="Arial" pitchFamily="34" charset="0"/>
              <a:buChar char="•"/>
            </a:pPr>
            <a:r>
              <a:rPr lang="en-GB" baseline="0" dirty="0">
                <a:sym typeface="Wingdings" pitchFamily="2" charset="2"/>
              </a:rPr>
              <a:t>Need of objective empirical investigations  (huge data)</a:t>
            </a:r>
          </a:p>
          <a:p>
            <a:pPr>
              <a:buFont typeface="Arial" pitchFamily="34" charset="0"/>
              <a:buChar char="•"/>
            </a:pPr>
            <a:r>
              <a:rPr lang="en-GB" baseline="0" dirty="0">
                <a:sym typeface="Wingdings" pitchFamily="2" charset="2"/>
              </a:rPr>
              <a:t>Joint distribution function, assigns probability to every elementary event</a:t>
            </a:r>
          </a:p>
          <a:p>
            <a:pPr>
              <a:buFont typeface="Arial" pitchFamily="34" charset="0"/>
              <a:buChar char="•"/>
            </a:pPr>
            <a:endParaRPr lang="en-GB" baseline="0" dirty="0">
              <a:sym typeface="Wingdings" pitchFamily="2" charset="2"/>
            </a:endParaRPr>
          </a:p>
          <a:p>
            <a:pPr>
              <a:buFont typeface="Arial" pitchFamily="34" charset="0"/>
              <a:buChar char="•"/>
            </a:pPr>
            <a:r>
              <a:rPr lang="en-GB" baseline="0" dirty="0">
                <a:sym typeface="Wingdings" pitchFamily="2" charset="2"/>
              </a:rPr>
              <a:t>One could work with estimate of occurrences -- </a:t>
            </a:r>
            <a:endParaRPr lang="en-GB" dirty="0"/>
          </a:p>
        </p:txBody>
      </p:sp>
      <p:sp>
        <p:nvSpPr>
          <p:cNvPr id="4" name="Slide Number Placeholder 3"/>
          <p:cNvSpPr>
            <a:spLocks noGrp="1"/>
          </p:cNvSpPr>
          <p:nvPr>
            <p:ph type="sldNum" sz="quarter" idx="10"/>
          </p:nvPr>
        </p:nvSpPr>
        <p:spPr/>
        <p:txBody>
          <a:bodyPr/>
          <a:lstStyle/>
          <a:p>
            <a:fld id="{7526781A-B2A9-4E76-9418-A0E117063E7F}" type="slidenum">
              <a:rPr lang="tr-TR" smtClean="0"/>
              <a:pPr/>
              <a:t>12</a:t>
            </a:fld>
            <a:endParaRPr lang="tr-TR"/>
          </a:p>
        </p:txBody>
      </p:sp>
    </p:spTree>
    <p:extLst>
      <p:ext uri="{BB962C8B-B14F-4D97-AF65-F5344CB8AC3E}">
        <p14:creationId xmlns:p14="http://schemas.microsoft.com/office/powerpoint/2010/main" val="2812604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13</a:t>
            </a:fld>
            <a:endParaRPr lang="en-US"/>
          </a:p>
        </p:txBody>
      </p:sp>
    </p:spTree>
    <p:extLst>
      <p:ext uri="{BB962C8B-B14F-4D97-AF65-F5344CB8AC3E}">
        <p14:creationId xmlns:p14="http://schemas.microsoft.com/office/powerpoint/2010/main" val="3611741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n is count of all words in </a:t>
            </a:r>
            <a:r>
              <a:rPr lang="en-GB" dirty="0" err="1"/>
              <a:t>Textj</a:t>
            </a:r>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20</a:t>
            </a:fld>
            <a:endParaRPr lang="en-US"/>
          </a:p>
        </p:txBody>
      </p:sp>
    </p:spTree>
    <p:extLst>
      <p:ext uri="{BB962C8B-B14F-4D97-AF65-F5344CB8AC3E}">
        <p14:creationId xmlns:p14="http://schemas.microsoft.com/office/powerpoint/2010/main" val="2269356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21</a:t>
            </a:fld>
            <a:endParaRPr lang="en-US"/>
          </a:p>
        </p:txBody>
      </p:sp>
    </p:spTree>
    <p:extLst>
      <p:ext uri="{BB962C8B-B14F-4D97-AF65-F5344CB8AC3E}">
        <p14:creationId xmlns:p14="http://schemas.microsoft.com/office/powerpoint/2010/main" val="5276804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77DC6A52-AEF2-D04F-A68E-D0267F57AAF8}" type="slidenum">
              <a:rPr lang="en-US" smtClean="0"/>
              <a:t>24</a:t>
            </a:fld>
            <a:endParaRPr lang="en-US"/>
          </a:p>
        </p:txBody>
      </p:sp>
    </p:spTree>
    <p:extLst>
      <p:ext uri="{BB962C8B-B14F-4D97-AF65-F5344CB8AC3E}">
        <p14:creationId xmlns:p14="http://schemas.microsoft.com/office/powerpoint/2010/main" val="1802572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25</a:t>
            </a:fld>
            <a:endParaRPr lang="en-US"/>
          </a:p>
        </p:txBody>
      </p:sp>
    </p:spTree>
    <p:extLst>
      <p:ext uri="{BB962C8B-B14F-4D97-AF65-F5344CB8AC3E}">
        <p14:creationId xmlns:p14="http://schemas.microsoft.com/office/powerpoint/2010/main" val="370081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ＭＳ Ｐゴシック" charset="-128"/>
              </a:rPr>
              <a:pPr/>
              <a:t>26</a:t>
            </a:fld>
            <a:endParaRPr lang="en-US">
              <a:ea typeface="ＭＳ Ｐゴシック" charset="-128"/>
            </a:endParaRPr>
          </a:p>
        </p:txBody>
      </p:sp>
      <p:sp>
        <p:nvSpPr>
          <p:cNvPr id="291843" name="Rectangle 1"/>
          <p:cNvSpPr>
            <a:spLocks noGrp="1" noRot="1" noChangeAspect="1" noChangeArrowheads="1" noTextEdit="1"/>
          </p:cNvSpPr>
          <p:nvPr>
            <p:ph type="sldImg"/>
          </p:nvPr>
        </p:nvSpPr>
        <p:spPr>
          <a:xfrm>
            <a:off x="457200" y="720725"/>
            <a:ext cx="6400800" cy="3600450"/>
          </a:xfrm>
          <a:solidFill>
            <a:srgbClr val="FFFFFF"/>
          </a:solidFill>
          <a:ln/>
        </p:spPr>
      </p:sp>
      <p:sp>
        <p:nvSpPr>
          <p:cNvPr id="291844" name="Rectangle 2"/>
          <p:cNvSpPr>
            <a:spLocks noGrp="1" noChangeArrowheads="1"/>
          </p:cNvSpPr>
          <p:nvPr>
            <p:ph type="body" idx="1"/>
          </p:nvPr>
        </p:nvSpPr>
        <p:spPr>
          <a:xfrm>
            <a:off x="974725" y="4560888"/>
            <a:ext cx="5360988" cy="4316412"/>
          </a:xfrm>
          <a:noFill/>
          <a:ln/>
        </p:spPr>
        <p:txBody>
          <a:bodyPr wrap="none" anchor="ctr"/>
          <a:lstStyle/>
          <a:p>
            <a:endParaRPr lang="de-DE"/>
          </a:p>
        </p:txBody>
      </p:sp>
    </p:spTree>
    <p:extLst>
      <p:ext uri="{BB962C8B-B14F-4D97-AF65-F5344CB8AC3E}">
        <p14:creationId xmlns:p14="http://schemas.microsoft.com/office/powerpoint/2010/main" val="1795436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ＭＳ Ｐゴシック" charset="-128"/>
              </a:rPr>
              <a:pPr/>
              <a:t>27</a:t>
            </a:fld>
            <a:endParaRPr lang="en-US">
              <a:ea typeface="ＭＳ Ｐゴシック" charset="-128"/>
            </a:endParaRPr>
          </a:p>
        </p:txBody>
      </p:sp>
      <p:sp>
        <p:nvSpPr>
          <p:cNvPr id="291843" name="Rectangle 1"/>
          <p:cNvSpPr>
            <a:spLocks noGrp="1" noRot="1" noChangeAspect="1" noChangeArrowheads="1" noTextEdit="1"/>
          </p:cNvSpPr>
          <p:nvPr>
            <p:ph type="sldImg"/>
          </p:nvPr>
        </p:nvSpPr>
        <p:spPr>
          <a:xfrm>
            <a:off x="457200" y="720725"/>
            <a:ext cx="6400800" cy="3600450"/>
          </a:xfrm>
          <a:solidFill>
            <a:srgbClr val="FFFFFF"/>
          </a:solidFill>
          <a:ln/>
        </p:spPr>
      </p:sp>
      <p:sp>
        <p:nvSpPr>
          <p:cNvPr id="291844" name="Rectangle 2"/>
          <p:cNvSpPr>
            <a:spLocks noGrp="1" noChangeArrowheads="1"/>
          </p:cNvSpPr>
          <p:nvPr>
            <p:ph type="body" idx="1"/>
          </p:nvPr>
        </p:nvSpPr>
        <p:spPr>
          <a:xfrm>
            <a:off x="974725" y="4560888"/>
            <a:ext cx="5360988" cy="4316412"/>
          </a:xfrm>
          <a:noFill/>
          <a:ln/>
        </p:spPr>
        <p:txBody>
          <a:bodyPr wrap="none" anchor="ctr"/>
          <a:lstStyle/>
          <a:p>
            <a:endParaRPr lang="de-DE"/>
          </a:p>
        </p:txBody>
      </p:sp>
    </p:spTree>
    <p:extLst>
      <p:ext uri="{BB962C8B-B14F-4D97-AF65-F5344CB8AC3E}">
        <p14:creationId xmlns:p14="http://schemas.microsoft.com/office/powerpoint/2010/main" val="1795436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4294967295"/>
          </p:nvPr>
        </p:nvSpPr>
        <p:spPr bwMode="auto">
          <a:xfrm>
            <a:off x="4143587" y="9119474"/>
            <a:ext cx="3169920" cy="480060"/>
          </a:xfrm>
          <a:prstGeom prst="rect">
            <a:avLst/>
          </a:prstGeom>
          <a:noFill/>
          <a:ln>
            <a:miter lim="800000"/>
            <a:headEnd/>
            <a:tailEnd/>
          </a:ln>
        </p:spPr>
        <p:txBody>
          <a:bodyPr lIns="91432" tIns="45716" rIns="91432" bIns="45716"/>
          <a:lstStyle/>
          <a:p>
            <a:fld id="{8633539B-8951-4997-B41F-107DB4FF6D57}" type="slidenum">
              <a:rPr lang="en-US">
                <a:solidFill>
                  <a:schemeClr val="tx1"/>
                </a:solidFill>
                <a:latin typeface="Lucida Sans" pitchFamily="34" charset="0"/>
                <a:ea typeface="MS PGothic" pitchFamily="34" charset="-128"/>
                <a:cs typeface="Arial Unicode MS" pitchFamily="34" charset="-128"/>
              </a:rPr>
              <a:pPr/>
              <a:t>29</a:t>
            </a:fld>
            <a:endParaRPr lang="en-US" dirty="0">
              <a:solidFill>
                <a:schemeClr val="tx1"/>
              </a:solidFill>
              <a:latin typeface="Lucida Sans" pitchFamily="34" charset="0"/>
              <a:ea typeface="MS PGothic" pitchFamily="34" charset="-128"/>
              <a:cs typeface="Arial Unicode MS" pitchFamily="34" charset="-128"/>
            </a:endParaRPr>
          </a:p>
        </p:txBody>
      </p:sp>
      <p:sp>
        <p:nvSpPr>
          <p:cNvPr id="46083" name="Rectangle 2"/>
          <p:cNvSpPr>
            <a:spLocks noGrp="1" noRot="1" noChangeAspect="1" noChangeArrowheads="1" noTextEdit="1"/>
          </p:cNvSpPr>
          <p:nvPr>
            <p:ph type="sldImg"/>
          </p:nvPr>
        </p:nvSpPr>
        <p:spPr>
          <a:xfrm>
            <a:off x="460375" y="720725"/>
            <a:ext cx="6388100" cy="3594100"/>
          </a:xfrm>
          <a:ln/>
        </p:spPr>
      </p:sp>
      <p:sp>
        <p:nvSpPr>
          <p:cNvPr id="46084" name="Rectangle 3"/>
          <p:cNvSpPr>
            <a:spLocks noGrp="1" noChangeArrowheads="1"/>
          </p:cNvSpPr>
          <p:nvPr>
            <p:ph type="body" idx="1"/>
          </p:nvPr>
        </p:nvSpPr>
        <p:spPr>
          <a:ln/>
        </p:spPr>
        <p:txBody>
          <a:bodyPr/>
          <a:lstStyle/>
          <a:p>
            <a:pPr eaLnBrk="1" hangingPunct="1">
              <a:defRPr/>
            </a:pPr>
            <a:r>
              <a:rPr lang="en-US" dirty="0">
                <a:ea typeface="ＭＳ Ｐゴシック" charset="0"/>
              </a:rPr>
              <a:t>Bias/variance in terms of resulting classifier given randomly selected training set; why it is a tradeoff; when to choose low-bias method, when to choose low-variance method</a:t>
            </a:r>
          </a:p>
          <a:p>
            <a:r>
              <a:rPr lang="en-CA" sz="1200" b="0" i="1" u="none" strike="noStrike" kern="1200" dirty="0">
                <a:solidFill>
                  <a:schemeClr val="tx1"/>
                </a:solidFill>
                <a:effectLst/>
                <a:latin typeface="+mn-lt"/>
                <a:ea typeface="+mn-ea"/>
                <a:cs typeface="+mn-cs"/>
              </a:rPr>
              <a:t>The </a:t>
            </a:r>
            <a:r>
              <a:rPr lang="en-CA" sz="1200" b="1" i="1" u="none" strike="noStrike" kern="1200" dirty="0">
                <a:solidFill>
                  <a:schemeClr val="tx1"/>
                </a:solidFill>
                <a:effectLst/>
                <a:latin typeface="+mn-lt"/>
                <a:ea typeface="+mn-ea"/>
                <a:cs typeface="+mn-cs"/>
              </a:rPr>
              <a:t>bias</a:t>
            </a:r>
            <a:r>
              <a:rPr lang="en-CA" sz="1200" b="0" i="1" u="none" strike="noStrike" kern="1200" dirty="0">
                <a:solidFill>
                  <a:schemeClr val="tx1"/>
                </a:solidFill>
                <a:effectLst/>
                <a:latin typeface="+mn-lt"/>
                <a:ea typeface="+mn-ea"/>
                <a:cs typeface="+mn-cs"/>
              </a:rPr>
              <a:t> is an error from erroneous assumptions in the learning algorithm. High bias can cause an algorithm to miss the relevant relations between features and target outputs. In other words, model with high bias pays very little attention to the training data and oversimplifies the model.(underfitting)</a:t>
            </a:r>
          </a:p>
          <a:p>
            <a:r>
              <a:rPr lang="en-CA" sz="1200" b="0" i="1" u="none" strike="noStrike" kern="1200" dirty="0">
                <a:solidFill>
                  <a:schemeClr val="tx1"/>
                </a:solidFill>
                <a:effectLst/>
                <a:latin typeface="+mn-lt"/>
                <a:ea typeface="+mn-ea"/>
                <a:cs typeface="+mn-cs"/>
              </a:rPr>
              <a:t>The </a:t>
            </a:r>
            <a:r>
              <a:rPr lang="en-CA" sz="1200" b="1" i="1" u="none" strike="noStrike" kern="1200" dirty="0">
                <a:solidFill>
                  <a:schemeClr val="tx1"/>
                </a:solidFill>
                <a:effectLst/>
                <a:latin typeface="+mn-lt"/>
                <a:ea typeface="+mn-ea"/>
                <a:cs typeface="+mn-cs"/>
              </a:rPr>
              <a:t>variance</a:t>
            </a:r>
            <a:r>
              <a:rPr lang="en-CA" sz="1200" b="0" i="1" u="none" strike="noStrike" kern="1200" dirty="0">
                <a:solidFill>
                  <a:schemeClr val="tx1"/>
                </a:solidFill>
                <a:effectLst/>
                <a:latin typeface="+mn-lt"/>
                <a:ea typeface="+mn-ea"/>
                <a:cs typeface="+mn-cs"/>
              </a:rPr>
              <a:t> is an error from sensitivity to small fluctuations in the training set. High variance can cause an algorithm to model the random noise in the training data, rather than the intended outputs. In other words, model with high variance pays a lot of attention to training data and does not generalize on the data which it hasn’t seen before. (overfitting)</a:t>
            </a:r>
          </a:p>
          <a:p>
            <a:r>
              <a:rPr lang="en-CA" sz="1200" b="0" i="0" u="none" strike="noStrike" kern="1200" dirty="0">
                <a:solidFill>
                  <a:schemeClr val="tx1"/>
                </a:solidFill>
                <a:effectLst/>
                <a:latin typeface="+mn-lt"/>
                <a:ea typeface="+mn-ea"/>
                <a:cs typeface="+mn-cs"/>
              </a:rPr>
              <a:t>Underfitting means the model does not fit, in other words, does not predict, the (training) data very well. On the other hand, overfitting means that the model predict the (training) data too well. Which could not generalize well to unseen data. Normally, underfitting implies high bias and low variance, and overfitting implies low bias but high variance.</a:t>
            </a:r>
            <a:endParaRPr lang="en-CA" sz="1200" b="0" i="1" u="none" strike="noStrike" kern="1200" dirty="0">
              <a:solidFill>
                <a:schemeClr val="tx1"/>
              </a:solidFill>
              <a:effectLst/>
              <a:latin typeface="+mn-lt"/>
              <a:ea typeface="+mn-ea"/>
              <a:cs typeface="+mn-cs"/>
            </a:endParaRPr>
          </a:p>
          <a:p>
            <a:pPr eaLnBrk="1" hangingPunct="1">
              <a:defRPr/>
            </a:pPr>
            <a:r>
              <a:rPr lang="en-US" dirty="0">
                <a:ea typeface="ＭＳ Ｐゴシック" charset="0"/>
              </a:rPr>
              <a:t>https://</a:t>
            </a:r>
            <a:r>
              <a:rPr lang="en-US" dirty="0" err="1">
                <a:ea typeface="ＭＳ Ｐゴシック" charset="0"/>
              </a:rPr>
              <a:t>medium.com</a:t>
            </a:r>
            <a:r>
              <a:rPr lang="en-US" dirty="0">
                <a:ea typeface="ＭＳ Ｐゴシック" charset="0"/>
              </a:rPr>
              <a:t>/30-days-of-machine-learning/day-3-k-nearest-neighbors-and-bias-variance-tradeoff-75f84d515bdb</a:t>
            </a:r>
          </a:p>
          <a:p>
            <a:pPr eaLnBrk="1" hangingPunct="1">
              <a:defRPr/>
            </a:pPr>
            <a:endParaRPr lang="en-US" dirty="0">
              <a:ea typeface="ＭＳ Ｐゴシック" charset="0"/>
            </a:endParaRPr>
          </a:p>
          <a:p>
            <a:pPr eaLnBrk="1" hangingPunct="1">
              <a:defRPr/>
            </a:pPr>
            <a:endParaRPr lang="en-US" dirty="0">
              <a:ea typeface="ＭＳ Ｐゴシック"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itchFamily="34" charset="0"/>
                <a:ea typeface="MS PGothic" pitchFamily="34" charset="-128"/>
              </a:rPr>
              <a:t>Variance ≈ Capacity</a:t>
            </a:r>
          </a:p>
          <a:p>
            <a:pPr eaLnBrk="1" hangingPunct="1">
              <a:defRPr/>
            </a:pPr>
            <a:endParaRPr lang="en-US" dirty="0">
              <a:ea typeface="ＭＳ Ｐゴシック" charset="0"/>
            </a:endParaRPr>
          </a:p>
        </p:txBody>
      </p:sp>
    </p:spTree>
    <p:extLst>
      <p:ext uri="{BB962C8B-B14F-4D97-AF65-F5344CB8AC3E}">
        <p14:creationId xmlns:p14="http://schemas.microsoft.com/office/powerpoint/2010/main" val="3780902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r>
              <a:rPr lang="en-GB" dirty="0"/>
              <a:t>https://</a:t>
            </a:r>
            <a:r>
              <a:rPr lang="en-GB" dirty="0" err="1"/>
              <a:t>towardsdatascience.com</a:t>
            </a:r>
            <a:r>
              <a:rPr lang="en-GB" dirty="0"/>
              <a:t>/understanding-the-bias-variance-tradeoff-165e6942b229</a:t>
            </a:r>
          </a:p>
        </p:txBody>
      </p:sp>
    </p:spTree>
    <p:extLst>
      <p:ext uri="{BB962C8B-B14F-4D97-AF65-F5344CB8AC3E}">
        <p14:creationId xmlns:p14="http://schemas.microsoft.com/office/powerpoint/2010/main" val="1718537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2</a:t>
            </a:fld>
            <a:endParaRPr lang="en-US"/>
          </a:p>
        </p:txBody>
      </p:sp>
    </p:spTree>
    <p:extLst>
      <p:ext uri="{BB962C8B-B14F-4D97-AF65-F5344CB8AC3E}">
        <p14:creationId xmlns:p14="http://schemas.microsoft.com/office/powerpoint/2010/main" val="4279092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Noise: measurement- fault in labelling-</a:t>
            </a:r>
            <a:r>
              <a:rPr lang="en-GB" baseline="0" dirty="0"/>
              <a:t> missing features</a:t>
            </a:r>
            <a:endParaRPr lang="en-GB" dirty="0"/>
          </a:p>
        </p:txBody>
      </p:sp>
      <p:sp>
        <p:nvSpPr>
          <p:cNvPr id="4" name="Slide Number Placeholder 3"/>
          <p:cNvSpPr>
            <a:spLocks noGrp="1"/>
          </p:cNvSpPr>
          <p:nvPr>
            <p:ph type="sldNum" sz="quarter" idx="10"/>
          </p:nvPr>
        </p:nvSpPr>
        <p:spPr/>
        <p:txBody>
          <a:bodyPr/>
          <a:lstStyle/>
          <a:p>
            <a:fld id="{C48F1F32-4EC5-4322-A9F7-94811A7BA6B1}" type="slidenum">
              <a:rPr lang="ar-SA" smtClean="0"/>
              <a:pPr/>
              <a:t>31</a:t>
            </a:fld>
            <a:endParaRPr lang="tr-TR"/>
          </a:p>
        </p:txBody>
      </p:sp>
    </p:spTree>
    <p:extLst>
      <p:ext uri="{BB962C8B-B14F-4D97-AF65-F5344CB8AC3E}">
        <p14:creationId xmlns:p14="http://schemas.microsoft.com/office/powerpoint/2010/main" val="167358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1000158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1842" name="Rectangle 10"/>
          <p:cNvSpPr>
            <a:spLocks noGrp="1" noChangeArrowheads="1"/>
          </p:cNvSpPr>
          <p:nvPr>
            <p:ph type="sldNum" sz="quarter"/>
          </p:nvPr>
        </p:nvSpPr>
        <p:spPr>
          <a:noFill/>
        </p:spPr>
        <p:txBody>
          <a:bodyPr/>
          <a:lstStyle/>
          <a:p>
            <a:fld id="{7877EAF2-EF67-4E70-95E3-8FCEFB74D208}" type="slidenum">
              <a:rPr lang="en-US" smtClean="0">
                <a:ea typeface="ＭＳ Ｐゴシック" charset="-128"/>
              </a:rPr>
              <a:pPr/>
              <a:t>33</a:t>
            </a:fld>
            <a:endParaRPr lang="en-US">
              <a:ea typeface="ＭＳ Ｐゴシック" charset="-128"/>
            </a:endParaRPr>
          </a:p>
        </p:txBody>
      </p:sp>
      <p:sp>
        <p:nvSpPr>
          <p:cNvPr id="291843" name="Rectangle 1"/>
          <p:cNvSpPr>
            <a:spLocks noGrp="1" noRot="1" noChangeAspect="1" noChangeArrowheads="1" noTextEdit="1"/>
          </p:cNvSpPr>
          <p:nvPr>
            <p:ph type="sldImg"/>
          </p:nvPr>
        </p:nvSpPr>
        <p:spPr>
          <a:xfrm>
            <a:off x="457200" y="720725"/>
            <a:ext cx="6400800" cy="3600450"/>
          </a:xfrm>
          <a:solidFill>
            <a:srgbClr val="FFFFFF"/>
          </a:solidFill>
          <a:ln/>
        </p:spPr>
      </p:sp>
      <p:sp>
        <p:nvSpPr>
          <p:cNvPr id="291844" name="Rectangle 2"/>
          <p:cNvSpPr>
            <a:spLocks noGrp="1" noChangeArrowheads="1"/>
          </p:cNvSpPr>
          <p:nvPr>
            <p:ph type="body" idx="1"/>
          </p:nvPr>
        </p:nvSpPr>
        <p:spPr>
          <a:xfrm>
            <a:off x="974725" y="4560888"/>
            <a:ext cx="5360988" cy="4316412"/>
          </a:xfrm>
          <a:noFill/>
          <a:ln/>
        </p:spPr>
        <p:txBody>
          <a:bodyPr wrap="none" anchor="ctr"/>
          <a:lstStyle/>
          <a:p>
            <a:endParaRPr lang="de-DE"/>
          </a:p>
        </p:txBody>
      </p:sp>
    </p:spTree>
    <p:extLst>
      <p:ext uri="{BB962C8B-B14F-4D97-AF65-F5344CB8AC3E}">
        <p14:creationId xmlns:p14="http://schemas.microsoft.com/office/powerpoint/2010/main" val="2000301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0375" y="720725"/>
            <a:ext cx="6388100" cy="3594100"/>
          </a:xfrm>
        </p:spPr>
      </p:sp>
      <p:sp>
        <p:nvSpPr>
          <p:cNvPr id="3" name="Notes Placeholder 2"/>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27546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(Don’t worry about the math ….just get the general idea behind SVM)</a:t>
            </a:r>
          </a:p>
          <a:p>
            <a:r>
              <a:rPr lang="en-GB" dirty="0"/>
              <a:t>https://</a:t>
            </a:r>
            <a:r>
              <a:rPr lang="en-GB" dirty="0" err="1"/>
              <a:t>nlp.stanford.edu</a:t>
            </a:r>
            <a:r>
              <a:rPr lang="en-GB" dirty="0"/>
              <a:t>/IR-book/pdf/15svm.pdf</a:t>
            </a:r>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35</a:t>
            </a:fld>
            <a:endParaRPr lang="en-US"/>
          </a:p>
        </p:txBody>
      </p:sp>
    </p:spTree>
    <p:extLst>
      <p:ext uri="{BB962C8B-B14F-4D97-AF65-F5344CB8AC3E}">
        <p14:creationId xmlns:p14="http://schemas.microsoft.com/office/powerpoint/2010/main" val="3665073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eaLnBrk="1" hangingPunct="1">
              <a:lnSpc>
                <a:spcPct val="110000"/>
              </a:lnSpc>
            </a:pPr>
            <a:r>
              <a:rPr lang="en-US" altLang="en-US" sz="1200" dirty="0"/>
              <a:t>Classification method for both </a:t>
            </a:r>
            <a:r>
              <a:rPr lang="en-US" altLang="en-US" sz="1200" u="sng" dirty="0"/>
              <a:t>linear and nonlinear</a:t>
            </a:r>
            <a:r>
              <a:rPr lang="en-US" altLang="en-US" sz="1200" dirty="0"/>
              <a:t> data</a:t>
            </a:r>
          </a:p>
          <a:p>
            <a:pPr eaLnBrk="1" hangingPunct="1">
              <a:lnSpc>
                <a:spcPct val="110000"/>
              </a:lnSpc>
            </a:pPr>
            <a:r>
              <a:rPr lang="en-US" altLang="en-US" sz="1200" dirty="0"/>
              <a:t>It uses a </a:t>
            </a:r>
            <a:r>
              <a:rPr lang="en-US" altLang="en-US" sz="1200" u="sng" dirty="0"/>
              <a:t>nonlinear mapping</a:t>
            </a:r>
            <a:r>
              <a:rPr lang="en-US" altLang="en-US" sz="1200" dirty="0"/>
              <a:t> to transform the original training data into a higher dimension</a:t>
            </a:r>
          </a:p>
          <a:p>
            <a:pPr eaLnBrk="1" hangingPunct="1">
              <a:lnSpc>
                <a:spcPct val="110000"/>
              </a:lnSpc>
            </a:pPr>
            <a:r>
              <a:rPr lang="en-US" altLang="en-US" sz="1200" dirty="0"/>
              <a:t>With the new dimension, it searches for the linear optimal separating </a:t>
            </a:r>
            <a:r>
              <a:rPr lang="en-US" altLang="en-US" sz="1200" b="1" dirty="0"/>
              <a:t>hyperplane</a:t>
            </a:r>
            <a:r>
              <a:rPr lang="en-US" altLang="en-US" sz="1200" dirty="0"/>
              <a:t> (i.e., “decision boundary”)</a:t>
            </a:r>
          </a:p>
          <a:p>
            <a:pPr eaLnBrk="1" hangingPunct="1">
              <a:lnSpc>
                <a:spcPct val="110000"/>
              </a:lnSpc>
            </a:pPr>
            <a:r>
              <a:rPr lang="en-US" altLang="en-US" sz="1200" dirty="0"/>
              <a:t>With an appropriate nonlinear mapping to a sufficiently high dimension, data from two classes can always be separated by a hyperplane</a:t>
            </a:r>
          </a:p>
          <a:p>
            <a:pPr eaLnBrk="1" hangingPunct="1">
              <a:lnSpc>
                <a:spcPct val="110000"/>
              </a:lnSpc>
            </a:pPr>
            <a:r>
              <a:rPr lang="en-US" altLang="en-US" sz="1200" dirty="0"/>
              <a:t>SVM finds this hyperplane using </a:t>
            </a:r>
            <a:r>
              <a:rPr lang="en-US" altLang="en-US" sz="1200" b="1" dirty="0"/>
              <a:t>support vectors</a:t>
            </a:r>
            <a:r>
              <a:rPr lang="en-US" altLang="en-US" sz="1200" dirty="0"/>
              <a:t> (“essential” training tuples) and </a:t>
            </a:r>
            <a:r>
              <a:rPr lang="en-US" altLang="en-US" sz="1200" b="1" dirty="0"/>
              <a:t>margins</a:t>
            </a:r>
            <a:r>
              <a:rPr lang="en-US" altLang="en-US" sz="1200" dirty="0"/>
              <a:t> (defined by the support vectors)</a:t>
            </a:r>
          </a:p>
          <a:p>
            <a:pPr eaLnBrk="1" hangingPunct="1">
              <a:lnSpc>
                <a:spcPct val="110000"/>
              </a:lnSpc>
            </a:pPr>
            <a:endParaRPr lang="en-US" altLang="en-US" sz="1200" dirty="0"/>
          </a:p>
          <a:p>
            <a:pPr eaLnBrk="1" hangingPunct="1">
              <a:lnSpc>
                <a:spcPct val="130000"/>
              </a:lnSpc>
            </a:pPr>
            <a:r>
              <a:rPr lang="en-US" altLang="en-US" sz="2400" u="sng" dirty="0"/>
              <a:t>Features</a:t>
            </a:r>
            <a:r>
              <a:rPr lang="en-US" altLang="en-US" sz="2400" dirty="0"/>
              <a:t>: training can be slow but accuracy is high owing to their ability to model complex nonlinear decision boundaries (margin maximization</a:t>
            </a:r>
            <a:r>
              <a:rPr lang="en-US" altLang="en-US" sz="2000" dirty="0"/>
              <a:t>)</a:t>
            </a:r>
          </a:p>
          <a:p>
            <a:pPr eaLnBrk="1" hangingPunct="1">
              <a:lnSpc>
                <a:spcPct val="130000"/>
              </a:lnSpc>
            </a:pPr>
            <a:r>
              <a:rPr lang="en-US" altLang="en-US" sz="2400" u="sng" dirty="0"/>
              <a:t>Used for</a:t>
            </a:r>
            <a:r>
              <a:rPr lang="en-US" altLang="en-US" sz="2400" dirty="0"/>
              <a:t>: classification and numeric prediction</a:t>
            </a:r>
          </a:p>
          <a:p>
            <a:endParaRPr lang="en-GB" dirty="0"/>
          </a:p>
        </p:txBody>
      </p:sp>
      <p:sp>
        <p:nvSpPr>
          <p:cNvPr id="4" name="Slide Number Placeholder 3"/>
          <p:cNvSpPr>
            <a:spLocks noGrp="1"/>
          </p:cNvSpPr>
          <p:nvPr>
            <p:ph type="sldNum" sz="quarter" idx="10"/>
          </p:nvPr>
        </p:nvSpPr>
        <p:spPr/>
        <p:txBody>
          <a:bodyPr/>
          <a:lstStyle/>
          <a:p>
            <a:fld id="{36F9D24D-5F43-44D3-AD28-7DC19EA8E486}" type="slidenum">
              <a:rPr lang="en-GB" smtClean="0"/>
              <a:pPr/>
              <a:t>36</a:t>
            </a:fld>
            <a:endParaRPr lang="en-GB"/>
          </a:p>
        </p:txBody>
      </p:sp>
    </p:spTree>
    <p:extLst>
      <p:ext uri="{BB962C8B-B14F-4D97-AF65-F5344CB8AC3E}">
        <p14:creationId xmlns:p14="http://schemas.microsoft.com/office/powerpoint/2010/main" val="2393942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37</a:t>
            </a:fld>
            <a:endParaRPr lang="en-US"/>
          </a:p>
        </p:txBody>
      </p:sp>
    </p:spTree>
    <p:extLst>
      <p:ext uri="{BB962C8B-B14F-4D97-AF65-F5344CB8AC3E}">
        <p14:creationId xmlns:p14="http://schemas.microsoft.com/office/powerpoint/2010/main" val="2773500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38</a:t>
            </a:fld>
            <a:endParaRPr lang="en-US"/>
          </a:p>
        </p:txBody>
      </p:sp>
    </p:spTree>
    <p:extLst>
      <p:ext uri="{BB962C8B-B14F-4D97-AF65-F5344CB8AC3E}">
        <p14:creationId xmlns:p14="http://schemas.microsoft.com/office/powerpoint/2010/main" val="74032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39</a:t>
            </a:fld>
            <a:endParaRPr lang="en-US"/>
          </a:p>
        </p:txBody>
      </p:sp>
    </p:spTree>
    <p:extLst>
      <p:ext uri="{BB962C8B-B14F-4D97-AF65-F5344CB8AC3E}">
        <p14:creationId xmlns:p14="http://schemas.microsoft.com/office/powerpoint/2010/main" val="2211901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40</a:t>
            </a:fld>
            <a:endParaRPr lang="en-US"/>
          </a:p>
        </p:txBody>
      </p:sp>
    </p:spTree>
    <p:extLst>
      <p:ext uri="{BB962C8B-B14F-4D97-AF65-F5344CB8AC3E}">
        <p14:creationId xmlns:p14="http://schemas.microsoft.com/office/powerpoint/2010/main" val="729772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t>
            </a:r>
          </a:p>
        </p:txBody>
      </p:sp>
      <p:sp>
        <p:nvSpPr>
          <p:cNvPr id="4" name="Slide Number Placeholder 3"/>
          <p:cNvSpPr>
            <a:spLocks noGrp="1"/>
          </p:cNvSpPr>
          <p:nvPr>
            <p:ph type="sldNum" sz="quarter" idx="5"/>
          </p:nvPr>
        </p:nvSpPr>
        <p:spPr/>
        <p:txBody>
          <a:bodyPr/>
          <a:lstStyle/>
          <a:p>
            <a:fld id="{77DC6A52-AEF2-D04F-A68E-D0267F57AAF8}" type="slidenum">
              <a:rPr lang="en-US" smtClean="0"/>
              <a:t>3</a:t>
            </a:fld>
            <a:endParaRPr lang="en-US"/>
          </a:p>
        </p:txBody>
      </p:sp>
    </p:spTree>
    <p:extLst>
      <p:ext uri="{BB962C8B-B14F-4D97-AF65-F5344CB8AC3E}">
        <p14:creationId xmlns:p14="http://schemas.microsoft.com/office/powerpoint/2010/main" val="8544381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41</a:t>
            </a:fld>
            <a:endParaRPr lang="en-US"/>
          </a:p>
        </p:txBody>
      </p:sp>
    </p:spTree>
    <p:extLst>
      <p:ext uri="{BB962C8B-B14F-4D97-AF65-F5344CB8AC3E}">
        <p14:creationId xmlns:p14="http://schemas.microsoft.com/office/powerpoint/2010/main" val="2855104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42</a:t>
            </a:fld>
            <a:endParaRPr lang="en-US"/>
          </a:p>
        </p:txBody>
      </p:sp>
    </p:spTree>
    <p:extLst>
      <p:ext uri="{BB962C8B-B14F-4D97-AF65-F5344CB8AC3E}">
        <p14:creationId xmlns:p14="http://schemas.microsoft.com/office/powerpoint/2010/main" val="538167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43</a:t>
            </a:fld>
            <a:endParaRPr lang="en-US"/>
          </a:p>
        </p:txBody>
      </p:sp>
    </p:spTree>
    <p:extLst>
      <p:ext uri="{BB962C8B-B14F-4D97-AF65-F5344CB8AC3E}">
        <p14:creationId xmlns:p14="http://schemas.microsoft.com/office/powerpoint/2010/main" val="3791212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The best hyperplane should be the one that separate classes with the widest margin </a:t>
            </a:r>
          </a:p>
        </p:txBody>
      </p:sp>
      <p:sp>
        <p:nvSpPr>
          <p:cNvPr id="4" name="Slide Number Placeholder 3"/>
          <p:cNvSpPr>
            <a:spLocks noGrp="1"/>
          </p:cNvSpPr>
          <p:nvPr>
            <p:ph type="sldNum" sz="quarter" idx="10"/>
          </p:nvPr>
        </p:nvSpPr>
        <p:spPr/>
        <p:txBody>
          <a:bodyPr/>
          <a:lstStyle/>
          <a:p>
            <a:fld id="{A82E1F1F-887C-4573-AD92-2CDA1B1B442B}" type="slidenum">
              <a:rPr lang="en-US" smtClean="0"/>
              <a:pPr/>
              <a:t>44</a:t>
            </a:fld>
            <a:endParaRPr lang="en-US"/>
          </a:p>
        </p:txBody>
      </p:sp>
    </p:spTree>
    <p:extLst>
      <p:ext uri="{BB962C8B-B14F-4D97-AF65-F5344CB8AC3E}">
        <p14:creationId xmlns:p14="http://schemas.microsoft.com/office/powerpoint/2010/main" val="274821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45</a:t>
            </a:fld>
            <a:endParaRPr lang="en-US"/>
          </a:p>
        </p:txBody>
      </p:sp>
    </p:spTree>
    <p:extLst>
      <p:ext uri="{BB962C8B-B14F-4D97-AF65-F5344CB8AC3E}">
        <p14:creationId xmlns:p14="http://schemas.microsoft.com/office/powerpoint/2010/main" val="1772707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46</a:t>
            </a:fld>
            <a:endParaRPr lang="en-US"/>
          </a:p>
        </p:txBody>
      </p:sp>
    </p:spTree>
    <p:extLst>
      <p:ext uri="{BB962C8B-B14F-4D97-AF65-F5344CB8AC3E}">
        <p14:creationId xmlns:p14="http://schemas.microsoft.com/office/powerpoint/2010/main" val="3371730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x</a:t>
            </a:r>
            <a:r>
              <a:rPr lang="en-AE" dirty="0"/>
              <a:t>a and xb are vectors ( 2-dim) on the hyperplanes </a:t>
            </a:r>
          </a:p>
          <a:p>
            <a:endParaRPr lang="en-AE" dirty="0"/>
          </a:p>
          <a:p>
            <a:r>
              <a:rPr lang="en-AE" dirty="0"/>
              <a:t>The goal is to maximize the margin</a:t>
            </a:r>
          </a:p>
        </p:txBody>
      </p:sp>
      <p:sp>
        <p:nvSpPr>
          <p:cNvPr id="4" name="Slide Number Placeholder 3"/>
          <p:cNvSpPr>
            <a:spLocks noGrp="1"/>
          </p:cNvSpPr>
          <p:nvPr>
            <p:ph type="sldNum" sz="quarter" idx="5"/>
          </p:nvPr>
        </p:nvSpPr>
        <p:spPr/>
        <p:txBody>
          <a:bodyPr/>
          <a:lstStyle/>
          <a:p>
            <a:fld id="{77DC6A52-AEF2-D04F-A68E-D0267F57AAF8}" type="slidenum">
              <a:rPr lang="en-US" smtClean="0"/>
              <a:t>47</a:t>
            </a:fld>
            <a:endParaRPr lang="en-US"/>
          </a:p>
        </p:txBody>
      </p:sp>
    </p:spTree>
    <p:extLst>
      <p:ext uri="{BB962C8B-B14F-4D97-AF65-F5344CB8AC3E}">
        <p14:creationId xmlns:p14="http://schemas.microsoft.com/office/powerpoint/2010/main" val="37535263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 are the labels (-1 or +1)</a:t>
            </a:r>
          </a:p>
          <a:p>
            <a:endParaRPr lang="en-GB" dirty="0"/>
          </a:p>
        </p:txBody>
      </p:sp>
      <p:sp>
        <p:nvSpPr>
          <p:cNvPr id="4" name="Slide Number Placeholder 3"/>
          <p:cNvSpPr>
            <a:spLocks noGrp="1"/>
          </p:cNvSpPr>
          <p:nvPr>
            <p:ph type="sldNum" sz="quarter" idx="10"/>
          </p:nvPr>
        </p:nvSpPr>
        <p:spPr/>
        <p:txBody>
          <a:bodyPr/>
          <a:lstStyle/>
          <a:p>
            <a:fld id="{A82E1F1F-887C-4573-AD92-2CDA1B1B442B}" type="slidenum">
              <a:rPr lang="en-US" smtClean="0"/>
              <a:pPr/>
              <a:t>48</a:t>
            </a:fld>
            <a:endParaRPr lang="en-US"/>
          </a:p>
        </p:txBody>
      </p:sp>
    </p:spTree>
    <p:extLst>
      <p:ext uri="{BB962C8B-B14F-4D97-AF65-F5344CB8AC3E}">
        <p14:creationId xmlns:p14="http://schemas.microsoft.com/office/powerpoint/2010/main" val="33073901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Y are the labels (-1 or +1)</a:t>
            </a:r>
          </a:p>
        </p:txBody>
      </p:sp>
      <p:sp>
        <p:nvSpPr>
          <p:cNvPr id="4" name="Slide Number Placeholder 3"/>
          <p:cNvSpPr>
            <a:spLocks noGrp="1"/>
          </p:cNvSpPr>
          <p:nvPr>
            <p:ph type="sldNum" sz="quarter" idx="10"/>
          </p:nvPr>
        </p:nvSpPr>
        <p:spPr/>
        <p:txBody>
          <a:bodyPr/>
          <a:lstStyle/>
          <a:p>
            <a:fld id="{A82E1F1F-887C-4573-AD92-2CDA1B1B442B}" type="slidenum">
              <a:rPr lang="en-US" smtClean="0"/>
              <a:pPr/>
              <a:t>49</a:t>
            </a:fld>
            <a:endParaRPr lang="en-US"/>
          </a:p>
        </p:txBody>
      </p:sp>
    </p:spTree>
    <p:extLst>
      <p:ext uri="{BB962C8B-B14F-4D97-AF65-F5344CB8AC3E}">
        <p14:creationId xmlns:p14="http://schemas.microsoft.com/office/powerpoint/2010/main" val="72709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 are the labels (-1 or +1)</a:t>
            </a:r>
          </a:p>
          <a:p>
            <a:endParaRPr lang="en-AE" dirty="0"/>
          </a:p>
        </p:txBody>
      </p:sp>
      <p:sp>
        <p:nvSpPr>
          <p:cNvPr id="4" name="Slide Number Placeholder 3"/>
          <p:cNvSpPr>
            <a:spLocks noGrp="1"/>
          </p:cNvSpPr>
          <p:nvPr>
            <p:ph type="sldNum" sz="quarter" idx="5"/>
          </p:nvPr>
        </p:nvSpPr>
        <p:spPr/>
        <p:txBody>
          <a:bodyPr/>
          <a:lstStyle/>
          <a:p>
            <a:fld id="{77DC6A52-AEF2-D04F-A68E-D0267F57AAF8}" type="slidenum">
              <a:rPr lang="en-US" smtClean="0"/>
              <a:t>50</a:t>
            </a:fld>
            <a:endParaRPr lang="en-US"/>
          </a:p>
        </p:txBody>
      </p:sp>
    </p:spTree>
    <p:extLst>
      <p:ext uri="{BB962C8B-B14F-4D97-AF65-F5344CB8AC3E}">
        <p14:creationId xmlns:p14="http://schemas.microsoft.com/office/powerpoint/2010/main" val="1903901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pPr/>
              <a:t>4</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4043220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51</a:t>
            </a:fld>
            <a:endParaRPr lang="en-US"/>
          </a:p>
        </p:txBody>
      </p:sp>
    </p:spTree>
    <p:extLst>
      <p:ext uri="{BB962C8B-B14F-4D97-AF65-F5344CB8AC3E}">
        <p14:creationId xmlns:p14="http://schemas.microsoft.com/office/powerpoint/2010/main" val="2141457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2E1F1F-887C-4573-AD92-2CDA1B1B442B}" type="slidenum">
              <a:rPr lang="en-US" smtClean="0"/>
              <a:pPr/>
              <a:t>52</a:t>
            </a:fld>
            <a:endParaRPr lang="en-US"/>
          </a:p>
        </p:txBody>
      </p:sp>
    </p:spTree>
    <p:extLst>
      <p:ext uri="{BB962C8B-B14F-4D97-AF65-F5344CB8AC3E}">
        <p14:creationId xmlns:p14="http://schemas.microsoft.com/office/powerpoint/2010/main" val="1462185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2E1F1F-887C-4573-AD92-2CDA1B1B442B}" type="slidenum">
              <a:rPr lang="en-US" smtClean="0"/>
              <a:pPr/>
              <a:t>53</a:t>
            </a:fld>
            <a:endParaRPr lang="en-US"/>
          </a:p>
        </p:txBody>
      </p:sp>
    </p:spTree>
    <p:extLst>
      <p:ext uri="{BB962C8B-B14F-4D97-AF65-F5344CB8AC3E}">
        <p14:creationId xmlns:p14="http://schemas.microsoft.com/office/powerpoint/2010/main" val="20431250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ja-JP" sz="2600" dirty="0">
                <a:ea typeface="ＭＳ Ｐゴシック" pitchFamily="34" charset="-128"/>
              </a:rPr>
              <a:t>Thus, if we have a way to compute the dot product </a:t>
            </a:r>
            <a:r>
              <a:rPr lang="en-US" altLang="ja-JP" sz="2600" dirty="0">
                <a:ea typeface="ＭＳ Ｐゴシック" pitchFamily="34" charset="-128"/>
                <a:sym typeface="Symbol" pitchFamily="18" charset="2"/>
              </a:rPr>
              <a:t></a:t>
            </a:r>
            <a:r>
              <a:rPr lang="en-US" altLang="ja-JP" sz="2600" i="1" dirty="0">
                <a:ea typeface="ＭＳ Ｐゴシック" pitchFamily="34" charset="-128"/>
                <a:sym typeface="Symbol" pitchFamily="18" charset="2"/>
              </a:rPr>
              <a:t></a:t>
            </a:r>
            <a:r>
              <a:rPr lang="en-US" altLang="ja-JP" sz="2600" dirty="0">
                <a:ea typeface="ＭＳ Ｐゴシック" pitchFamily="34" charset="-128"/>
              </a:rPr>
              <a:t>(</a:t>
            </a:r>
            <a:r>
              <a:rPr lang="en-US" altLang="ja-JP" sz="2600" b="1" dirty="0">
                <a:ea typeface="ＭＳ Ｐゴシック" pitchFamily="34" charset="-128"/>
              </a:rPr>
              <a:t>x</a:t>
            </a:r>
            <a:r>
              <a:rPr lang="en-US" altLang="ja-JP" sz="2600" dirty="0">
                <a:ea typeface="ＭＳ Ｐゴシック" pitchFamily="34" charset="-128"/>
              </a:rPr>
              <a:t>) </a:t>
            </a:r>
            <a:r>
              <a:rPr lang="en-US" altLang="ja-JP" sz="2600" dirty="0">
                <a:ea typeface="ＭＳ Ｐゴシック" pitchFamily="34" charset="-128"/>
                <a:sym typeface="Symbol" pitchFamily="18" charset="2"/>
              </a:rPr>
              <a:t></a:t>
            </a:r>
            <a:r>
              <a:rPr lang="en-US" altLang="ja-JP" sz="2600" dirty="0">
                <a:ea typeface="ＭＳ Ｐゴシック" pitchFamily="34" charset="-128"/>
              </a:rPr>
              <a:t> </a:t>
            </a:r>
            <a:r>
              <a:rPr lang="en-US" altLang="ja-JP" sz="2600" i="1" dirty="0">
                <a:ea typeface="ＭＳ Ｐゴシック" pitchFamily="34" charset="-128"/>
                <a:sym typeface="Symbol" pitchFamily="18" charset="2"/>
              </a:rPr>
              <a:t></a:t>
            </a:r>
            <a:r>
              <a:rPr lang="en-US" altLang="ja-JP" sz="2600" dirty="0">
                <a:ea typeface="ＭＳ Ｐゴシック" pitchFamily="34" charset="-128"/>
              </a:rPr>
              <a:t>(</a:t>
            </a:r>
            <a:r>
              <a:rPr lang="en-US" altLang="ja-JP" sz="2600" b="1" dirty="0">
                <a:ea typeface="ＭＳ Ｐゴシック" pitchFamily="34" charset="-128"/>
              </a:rPr>
              <a:t>z</a:t>
            </a:r>
            <a:r>
              <a:rPr lang="en-US" altLang="ja-JP" sz="2600" dirty="0">
                <a:ea typeface="ＭＳ Ｐゴシック" pitchFamily="34" charset="-128"/>
              </a:rPr>
              <a:t>)</a:t>
            </a:r>
            <a:r>
              <a:rPr lang="en-US" altLang="ja-JP" sz="2600" dirty="0">
                <a:ea typeface="ＭＳ Ｐゴシック" pitchFamily="34" charset="-128"/>
                <a:sym typeface="Symbol" pitchFamily="18" charset="2"/>
              </a:rPr>
              <a:t></a:t>
            </a:r>
            <a:r>
              <a:rPr lang="en-US" altLang="ja-JP" sz="2600" dirty="0">
                <a:ea typeface="ＭＳ Ｐゴシック" pitchFamily="34" charset="-128"/>
              </a:rPr>
              <a:t> using the input vectors </a:t>
            </a:r>
            <a:r>
              <a:rPr lang="en-US" altLang="ja-JP" sz="2600" b="1" dirty="0">
                <a:ea typeface="ＭＳ Ｐゴシック" pitchFamily="34" charset="-128"/>
              </a:rPr>
              <a:t>x</a:t>
            </a:r>
            <a:r>
              <a:rPr lang="en-US" altLang="ja-JP" sz="2600" dirty="0">
                <a:ea typeface="ＭＳ Ｐゴシック" pitchFamily="34" charset="-128"/>
              </a:rPr>
              <a:t> and </a:t>
            </a:r>
            <a:r>
              <a:rPr lang="en-US" altLang="ja-JP" sz="2600" b="1" dirty="0">
                <a:ea typeface="ＭＳ Ｐゴシック" pitchFamily="34" charset="-128"/>
              </a:rPr>
              <a:t>z </a:t>
            </a:r>
            <a:r>
              <a:rPr lang="en-US" altLang="ja-JP" sz="2600" dirty="0">
                <a:ea typeface="ＭＳ Ｐゴシック" pitchFamily="34" charset="-128"/>
              </a:rPr>
              <a:t>directly, </a:t>
            </a:r>
          </a:p>
          <a:p>
            <a:pPr lvl="1"/>
            <a:r>
              <a:rPr lang="en-US" altLang="ja-JP" sz="2200" dirty="0">
                <a:ea typeface="ＭＳ Ｐゴシック" pitchFamily="34" charset="-128"/>
              </a:rPr>
              <a:t>no need to know the feature vector </a:t>
            </a:r>
            <a:r>
              <a:rPr lang="en-US" altLang="ja-JP" sz="2200" i="1" dirty="0">
                <a:ea typeface="ＭＳ Ｐゴシック" pitchFamily="34" charset="-128"/>
                <a:sym typeface="Symbol" pitchFamily="18" charset="2"/>
              </a:rPr>
              <a:t></a:t>
            </a:r>
            <a:r>
              <a:rPr lang="en-US" altLang="ja-JP" sz="2200" dirty="0">
                <a:ea typeface="ＭＳ Ｐゴシック" pitchFamily="34" charset="-128"/>
              </a:rPr>
              <a:t>(</a:t>
            </a:r>
            <a:r>
              <a:rPr lang="en-US" altLang="ja-JP" sz="2200" b="1" dirty="0">
                <a:ea typeface="ＭＳ Ｐゴシック" pitchFamily="34" charset="-128"/>
              </a:rPr>
              <a:t>x</a:t>
            </a:r>
            <a:r>
              <a:rPr lang="en-US" altLang="ja-JP" sz="2200" dirty="0">
                <a:ea typeface="ＭＳ Ｐゴシック" pitchFamily="34" charset="-128"/>
              </a:rPr>
              <a:t>) or even </a:t>
            </a:r>
            <a:r>
              <a:rPr lang="en-US" altLang="ja-JP" sz="2200" i="1" dirty="0">
                <a:ea typeface="ＭＳ Ｐゴシック" pitchFamily="34" charset="-128"/>
                <a:sym typeface="Symbol" pitchFamily="18" charset="2"/>
              </a:rPr>
              <a:t></a:t>
            </a:r>
            <a:r>
              <a:rPr lang="en-US" altLang="ja-JP" sz="2200" dirty="0">
                <a:ea typeface="ＭＳ Ｐゴシック" pitchFamily="34" charset="-128"/>
              </a:rPr>
              <a:t> itself.</a:t>
            </a:r>
            <a:r>
              <a:rPr lang="en-US" altLang="ja-JP" sz="2200" i="1" dirty="0">
                <a:ea typeface="ＭＳ Ｐゴシック" pitchFamily="34" charset="-128"/>
              </a:rPr>
              <a:t> </a:t>
            </a:r>
          </a:p>
          <a:p>
            <a:pPr lvl="1"/>
            <a:endParaRPr lang="en-US" altLang="ja-JP" sz="2200" i="1" dirty="0">
              <a:ea typeface="ＭＳ Ｐゴシック" pitchFamily="34" charset="-128"/>
            </a:endParaRPr>
          </a:p>
          <a:p>
            <a:pPr lvl="0"/>
            <a:endParaRPr lang="en-US" altLang="ja-JP" sz="2200" i="1" dirty="0">
              <a:ea typeface="ＭＳ Ｐゴシック"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ea typeface="ＭＳ Ｐゴシック" pitchFamily="34" charset="-128"/>
              </a:rPr>
              <a:t>This strategy is called the</a:t>
            </a:r>
            <a:r>
              <a:rPr lang="en-US" altLang="ja-JP" b="1" dirty="0">
                <a:solidFill>
                  <a:srgbClr val="FF0000"/>
                </a:solidFill>
                <a:ea typeface="ＭＳ Ｐゴシック" pitchFamily="34" charset="-128"/>
              </a:rPr>
              <a:t> kernel trick</a:t>
            </a:r>
            <a:r>
              <a:rPr lang="en-US" altLang="ja-JP" dirty="0">
                <a:ea typeface="ＭＳ Ｐゴシック" pitchFamily="34" charset="-128"/>
              </a:rPr>
              <a:t>.</a:t>
            </a:r>
            <a:endParaRPr lang="en-US" dirty="0"/>
          </a:p>
          <a:p>
            <a:endParaRPr lang="en-GB" dirty="0"/>
          </a:p>
        </p:txBody>
      </p:sp>
      <p:sp>
        <p:nvSpPr>
          <p:cNvPr id="4" name="Slide Number Placeholder 3"/>
          <p:cNvSpPr>
            <a:spLocks noGrp="1"/>
          </p:cNvSpPr>
          <p:nvPr>
            <p:ph type="sldNum" sz="quarter" idx="10"/>
          </p:nvPr>
        </p:nvSpPr>
        <p:spPr/>
        <p:txBody>
          <a:bodyPr/>
          <a:lstStyle/>
          <a:p>
            <a:fld id="{A82E1F1F-887C-4573-AD92-2CDA1B1B442B}" type="slidenum">
              <a:rPr lang="en-US" smtClean="0"/>
              <a:pPr/>
              <a:t>54</a:t>
            </a:fld>
            <a:endParaRPr lang="en-US"/>
          </a:p>
        </p:txBody>
      </p:sp>
    </p:spTree>
    <p:extLst>
      <p:ext uri="{BB962C8B-B14F-4D97-AF65-F5344CB8AC3E}">
        <p14:creationId xmlns:p14="http://schemas.microsoft.com/office/powerpoint/2010/main" val="2081775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A82E1F1F-887C-4573-AD92-2CDA1B1B442B}" type="slidenum">
              <a:rPr lang="en-US" smtClean="0"/>
              <a:pPr/>
              <a:t>56</a:t>
            </a:fld>
            <a:endParaRPr lang="en-US"/>
          </a:p>
        </p:txBody>
      </p:sp>
    </p:spTree>
    <p:extLst>
      <p:ext uri="{BB962C8B-B14F-4D97-AF65-F5344CB8AC3E}">
        <p14:creationId xmlns:p14="http://schemas.microsoft.com/office/powerpoint/2010/main" val="7053535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A82E1F1F-887C-4573-AD92-2CDA1B1B442B}" type="slidenum">
              <a:rPr lang="en-US" smtClean="0"/>
              <a:pPr/>
              <a:t>57</a:t>
            </a:fld>
            <a:endParaRPr lang="en-US"/>
          </a:p>
        </p:txBody>
      </p:sp>
    </p:spTree>
    <p:extLst>
      <p:ext uri="{BB962C8B-B14F-4D97-AF65-F5344CB8AC3E}">
        <p14:creationId xmlns:p14="http://schemas.microsoft.com/office/powerpoint/2010/main" val="518434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a:p>
            <a:endParaRPr lang="en-GB" dirty="0"/>
          </a:p>
        </p:txBody>
      </p:sp>
      <p:sp>
        <p:nvSpPr>
          <p:cNvPr id="4" name="Slide Number Placeholder 3"/>
          <p:cNvSpPr>
            <a:spLocks noGrp="1"/>
          </p:cNvSpPr>
          <p:nvPr>
            <p:ph type="sldNum" sz="quarter" idx="10"/>
          </p:nvPr>
        </p:nvSpPr>
        <p:spPr/>
        <p:txBody>
          <a:bodyPr/>
          <a:lstStyle/>
          <a:p>
            <a:fld id="{A82E1F1F-887C-4573-AD92-2CDA1B1B442B}" type="slidenum">
              <a:rPr lang="en-US" smtClean="0"/>
              <a:pPr/>
              <a:t>58</a:t>
            </a:fld>
            <a:endParaRPr lang="en-US"/>
          </a:p>
        </p:txBody>
      </p:sp>
    </p:spTree>
    <p:extLst>
      <p:ext uri="{BB962C8B-B14F-4D97-AF65-F5344CB8AC3E}">
        <p14:creationId xmlns:p14="http://schemas.microsoft.com/office/powerpoint/2010/main" val="2719868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59</a:t>
            </a:fld>
            <a:endParaRPr lang="en-US"/>
          </a:p>
        </p:txBody>
      </p:sp>
    </p:spTree>
    <p:extLst>
      <p:ext uri="{BB962C8B-B14F-4D97-AF65-F5344CB8AC3E}">
        <p14:creationId xmlns:p14="http://schemas.microsoft.com/office/powerpoint/2010/main" val="3323013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858521" lvl="1" indent="-400736">
              <a:lnSpc>
                <a:spcPct val="80000"/>
              </a:lnSpc>
            </a:pPr>
            <a:r>
              <a:rPr lang="en-US" altLang="zh-CN" dirty="0">
                <a:ea typeface="宋体" pitchFamily="2" charset="-122"/>
              </a:rPr>
              <a:t>Decompose the problem into multiple binary classification tasks</a:t>
            </a:r>
          </a:p>
          <a:p>
            <a:pPr marL="858521" lvl="1" indent="-400736">
              <a:lnSpc>
                <a:spcPct val="80000"/>
              </a:lnSpc>
            </a:pPr>
            <a:r>
              <a:rPr lang="en-US" altLang="zh-CN" dirty="0">
                <a:ea typeface="宋体" pitchFamily="2" charset="-122"/>
              </a:rPr>
              <a:t>Variants of SVM that can tackle multi-category classification in a straightforward way</a:t>
            </a:r>
          </a:p>
          <a:p>
            <a:endParaRPr lang="en-GB" dirty="0"/>
          </a:p>
        </p:txBody>
      </p:sp>
      <p:sp>
        <p:nvSpPr>
          <p:cNvPr id="4" name="Slide Number Placeholder 3"/>
          <p:cNvSpPr>
            <a:spLocks noGrp="1"/>
          </p:cNvSpPr>
          <p:nvPr>
            <p:ph type="sldNum" sz="quarter" idx="10"/>
          </p:nvPr>
        </p:nvSpPr>
        <p:spPr/>
        <p:txBody>
          <a:bodyPr/>
          <a:lstStyle/>
          <a:p>
            <a:fld id="{A82E1F1F-887C-4573-AD92-2CDA1B1B442B}" type="slidenum">
              <a:rPr lang="en-US" smtClean="0"/>
              <a:pPr/>
              <a:t>60</a:t>
            </a:fld>
            <a:endParaRPr lang="en-US"/>
          </a:p>
        </p:txBody>
      </p:sp>
    </p:spTree>
    <p:extLst>
      <p:ext uri="{BB962C8B-B14F-4D97-AF65-F5344CB8AC3E}">
        <p14:creationId xmlns:p14="http://schemas.microsoft.com/office/powerpoint/2010/main" val="30915687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ko-KR" altLang="en-US" dirty="0"/>
          </a:p>
        </p:txBody>
      </p:sp>
      <p:sp>
        <p:nvSpPr>
          <p:cNvPr id="4" name="Slide Number Placeholder 3"/>
          <p:cNvSpPr>
            <a:spLocks noGrp="1"/>
          </p:cNvSpPr>
          <p:nvPr>
            <p:ph type="sldNum" sz="quarter" idx="10"/>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745993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33921355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384C32A9-5A2D-B045-843B-D06D034130F2}" type="slidenum">
              <a:rPr lang="en-US" sz="1200"/>
              <a:pPr eaLnBrk="1" hangingPunct="1"/>
              <a:t>63</a:t>
            </a:fld>
            <a:endParaRPr lang="en-US" sz="1200"/>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atin typeface="Arial" charset="0"/>
              <a:ea typeface="ＭＳ Ｐゴシック" charset="0"/>
              <a:cs typeface="ＭＳ Ｐゴシック" charset="0"/>
            </a:endParaRPr>
          </a:p>
        </p:txBody>
      </p:sp>
    </p:spTree>
    <p:extLst>
      <p:ext uri="{BB962C8B-B14F-4D97-AF65-F5344CB8AC3E}">
        <p14:creationId xmlns:p14="http://schemas.microsoft.com/office/powerpoint/2010/main" val="1540846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742846" indent="-285710" eaLnBrk="0" hangingPunct="0">
              <a:defRPr sz="2400">
                <a:solidFill>
                  <a:schemeClr val="tx1"/>
                </a:solidFill>
                <a:latin typeface="Lucida Sans" charset="0"/>
                <a:ea typeface="ＭＳ Ｐゴシック" charset="0"/>
              </a:defRPr>
            </a:lvl2pPr>
            <a:lvl3pPr marL="1142840" indent="-228568" eaLnBrk="0" hangingPunct="0">
              <a:defRPr sz="2400">
                <a:solidFill>
                  <a:schemeClr val="tx1"/>
                </a:solidFill>
                <a:latin typeface="Lucida Sans" charset="0"/>
                <a:ea typeface="ＭＳ Ｐゴシック" charset="0"/>
              </a:defRPr>
            </a:lvl3pPr>
            <a:lvl4pPr marL="1599975" indent="-228568" eaLnBrk="0" hangingPunct="0">
              <a:defRPr sz="2400">
                <a:solidFill>
                  <a:schemeClr val="tx1"/>
                </a:solidFill>
                <a:latin typeface="Lucida Sans" charset="0"/>
                <a:ea typeface="ＭＳ Ｐゴシック" charset="0"/>
              </a:defRPr>
            </a:lvl4pPr>
            <a:lvl5pPr marL="2057111" indent="-228568" eaLnBrk="0" hangingPunct="0">
              <a:defRPr sz="2400">
                <a:solidFill>
                  <a:schemeClr val="tx1"/>
                </a:solidFill>
                <a:latin typeface="Lucida Sans" charset="0"/>
                <a:ea typeface="ＭＳ Ｐゴシック" charset="0"/>
              </a:defRPr>
            </a:lvl5pPr>
            <a:lvl6pPr marL="2514247" indent="-228568" eaLnBrk="0" fontAlgn="base" hangingPunct="0">
              <a:spcBef>
                <a:spcPct val="0"/>
              </a:spcBef>
              <a:spcAft>
                <a:spcPct val="0"/>
              </a:spcAft>
              <a:defRPr sz="2400">
                <a:solidFill>
                  <a:schemeClr val="tx1"/>
                </a:solidFill>
                <a:latin typeface="Lucida Sans" charset="0"/>
                <a:ea typeface="ＭＳ Ｐゴシック" charset="0"/>
              </a:defRPr>
            </a:lvl6pPr>
            <a:lvl7pPr marL="2971383" indent="-228568" eaLnBrk="0" fontAlgn="base" hangingPunct="0">
              <a:spcBef>
                <a:spcPct val="0"/>
              </a:spcBef>
              <a:spcAft>
                <a:spcPct val="0"/>
              </a:spcAft>
              <a:defRPr sz="2400">
                <a:solidFill>
                  <a:schemeClr val="tx1"/>
                </a:solidFill>
                <a:latin typeface="Lucida Sans" charset="0"/>
                <a:ea typeface="ＭＳ Ｐゴシック" charset="0"/>
              </a:defRPr>
            </a:lvl7pPr>
            <a:lvl8pPr marL="3428519" indent="-228568" eaLnBrk="0" fontAlgn="base" hangingPunct="0">
              <a:spcBef>
                <a:spcPct val="0"/>
              </a:spcBef>
              <a:spcAft>
                <a:spcPct val="0"/>
              </a:spcAft>
              <a:defRPr sz="2400">
                <a:solidFill>
                  <a:schemeClr val="tx1"/>
                </a:solidFill>
                <a:latin typeface="Lucida Sans" charset="0"/>
                <a:ea typeface="ＭＳ Ｐゴシック" charset="0"/>
              </a:defRPr>
            </a:lvl8pPr>
            <a:lvl9pPr marL="3885655" indent="-228568"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CE933F43-4F06-6E4C-A88E-635F26D155D2}" type="slidenum">
              <a:rPr lang="en-US" sz="1200"/>
              <a:pPr eaLnBrk="1" hangingPunct="1"/>
              <a:t>68</a:t>
            </a:fld>
            <a:endParaRPr lang="en-US" sz="1200"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a combined measure: F-measure: weighted harmonic mean between precision and recall</a:t>
            </a:r>
          </a:p>
          <a:p>
            <a:r>
              <a:rPr lang="en-US" dirty="0">
                <a:latin typeface="Arial" charset="0"/>
                <a:ea typeface="ＭＳ Ｐゴシック" charset="0"/>
                <a:cs typeface="ＭＳ Ｐゴシック" charset="0"/>
              </a:rPr>
              <a:t>[why weighted?  in some applications you may care more about P or R]</a:t>
            </a:r>
          </a:p>
          <a:p>
            <a:r>
              <a:rPr lang="en-US" dirty="0">
                <a:latin typeface="Arial" charset="0"/>
                <a:ea typeface="ＭＳ Ｐゴシック" charset="0"/>
                <a:cs typeface="ＭＳ Ｐゴシック" charset="0"/>
              </a:rPr>
              <a:t>[why harmonic?  it's conservative -- lower than </a:t>
            </a:r>
            <a:r>
              <a:rPr lang="en-US" dirty="0" err="1">
                <a:latin typeface="Arial" charset="0"/>
                <a:ea typeface="ＭＳ Ｐゴシック" charset="0"/>
                <a:cs typeface="ＭＳ Ｐゴシック" charset="0"/>
              </a:rPr>
              <a:t>arith</a:t>
            </a:r>
            <a:r>
              <a:rPr lang="en-US" dirty="0">
                <a:latin typeface="Arial" charset="0"/>
                <a:ea typeface="ＭＳ Ｐゴシック" charset="0"/>
                <a:cs typeface="ＭＳ Ｐゴシック" charset="0"/>
              </a:rPr>
              <a:t> or geo mean]</a:t>
            </a:r>
          </a:p>
          <a:p>
            <a:r>
              <a:rPr lang="en-US" dirty="0">
                <a:latin typeface="Arial" charset="0"/>
                <a:ea typeface="ＭＳ Ｐゴシック" charset="0"/>
                <a:cs typeface="ＭＳ Ｐゴシック" charset="0"/>
              </a:rPr>
              <a:t>[if P and R are far apart, F tends to be near lower value]</a:t>
            </a:r>
          </a:p>
          <a:p>
            <a:r>
              <a:rPr lang="en-US" dirty="0">
                <a:latin typeface="Arial" charset="0"/>
                <a:ea typeface="ＭＳ Ｐゴシック" charset="0"/>
                <a:cs typeface="ＭＳ Ｐゴシック" charset="0"/>
              </a:rPr>
              <a:t>[in order to do well on F1, need to do well on BOTH P and R]</a:t>
            </a:r>
          </a:p>
          <a:p>
            <a:r>
              <a:rPr lang="en-US" dirty="0">
                <a:latin typeface="Arial" charset="0"/>
                <a:ea typeface="ＭＳ Ｐゴシック" charset="0"/>
                <a:cs typeface="ＭＳ Ｐゴシック" charset="0"/>
              </a:rPr>
              <a:t>[this way, can't beat the system by being either too reluctant or too promiscuous]</a:t>
            </a:r>
          </a:p>
          <a:p>
            <a:endParaRPr lang="en-US" dirty="0">
              <a:latin typeface="Arial" charset="0"/>
              <a:ea typeface="ＭＳ Ｐゴシック" charset="0"/>
              <a:cs typeface="ＭＳ Ｐゴシック" charset="0"/>
            </a:endParaRPr>
          </a:p>
          <a:p>
            <a:r>
              <a:rPr lang="en-US" dirty="0">
                <a:latin typeface="Arial" charset="0"/>
                <a:ea typeface="ＭＳ Ｐゴシック" charset="0"/>
                <a:cs typeface="ＭＳ Ｐゴシック" charset="0"/>
              </a:rPr>
              <a:t>Comment: when ppl say f-measure w/o specifying beta, they mean balanced, and this is by far the most common way of doing it</a:t>
            </a:r>
          </a:p>
        </p:txBody>
      </p:sp>
    </p:spTree>
    <p:extLst>
      <p:ext uri="{BB962C8B-B14F-4D97-AF65-F5344CB8AC3E}">
        <p14:creationId xmlns:p14="http://schemas.microsoft.com/office/powerpoint/2010/main" val="3059601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77DC6A52-AEF2-D04F-A68E-D0267F57AAF8}" type="slidenum">
              <a:rPr lang="en-US" smtClean="0"/>
              <a:t>77</a:t>
            </a:fld>
            <a:endParaRPr lang="en-US"/>
          </a:p>
        </p:txBody>
      </p:sp>
    </p:spTree>
    <p:extLst>
      <p:ext uri="{BB962C8B-B14F-4D97-AF65-F5344CB8AC3E}">
        <p14:creationId xmlns:p14="http://schemas.microsoft.com/office/powerpoint/2010/main" val="417809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t>
            </a:r>
          </a:p>
        </p:txBody>
      </p:sp>
      <p:sp>
        <p:nvSpPr>
          <p:cNvPr id="4" name="Slide Number Placeholder 3"/>
          <p:cNvSpPr>
            <a:spLocks noGrp="1"/>
          </p:cNvSpPr>
          <p:nvPr>
            <p:ph type="sldNum" sz="quarter" idx="5"/>
          </p:nvPr>
        </p:nvSpPr>
        <p:spPr/>
        <p:txBody>
          <a:bodyPr/>
          <a:lstStyle/>
          <a:p>
            <a:fld id="{77DC6A52-AEF2-D04F-A68E-D0267F57AAF8}" type="slidenum">
              <a:rPr lang="en-US" smtClean="0"/>
              <a:t>78</a:t>
            </a:fld>
            <a:endParaRPr lang="en-US"/>
          </a:p>
        </p:txBody>
      </p:sp>
    </p:spTree>
    <p:extLst>
      <p:ext uri="{BB962C8B-B14F-4D97-AF65-F5344CB8AC3E}">
        <p14:creationId xmlns:p14="http://schemas.microsoft.com/office/powerpoint/2010/main" val="148138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Only use set of words and count</a:t>
            </a:r>
          </a:p>
        </p:txBody>
      </p:sp>
    </p:spTree>
    <p:extLst>
      <p:ext uri="{BB962C8B-B14F-4D97-AF65-F5344CB8AC3E}">
        <p14:creationId xmlns:p14="http://schemas.microsoft.com/office/powerpoint/2010/main" val="1849796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Tree>
    <p:extLst>
      <p:ext uri="{BB962C8B-B14F-4D97-AF65-F5344CB8AC3E}">
        <p14:creationId xmlns:p14="http://schemas.microsoft.com/office/powerpoint/2010/main" val="868654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3678" tIns="46839" rIns="93678" bIns="46839">
            <a:normAutofit/>
          </a:bodyPr>
          <a:lstStyle/>
          <a:p>
            <a:r>
              <a:rPr lang="en-US" b="1" dirty="0"/>
              <a:t>The</a:t>
            </a:r>
            <a:r>
              <a:rPr lang="en-US" dirty="0"/>
              <a:t> </a:t>
            </a:r>
            <a:r>
              <a:rPr lang="en-US" b="1" dirty="0"/>
              <a:t>Naïve Bayesian Classifier is a probabilistic classifier based on Bayes' Law and naïve conditional independence assumptions. </a:t>
            </a:r>
            <a:r>
              <a:rPr lang="en-US" dirty="0"/>
              <a:t> In simple terms, a Naïve Bayes Classifier assumes that the presence (or absence) of a particular feature of a class is unrelated to the presence (or absence) of any other feature. </a:t>
            </a:r>
          </a:p>
          <a:p>
            <a:r>
              <a:rPr lang="en-US" dirty="0"/>
              <a:t>For example, an object can be classified into a particular category based on its attributes such as shape, color, and weight.   A reasonable classification for an object, that is spherical, yellow and less than 60 grams in weight, may be a tennis ball.   Even if these features depend on each other or upon the existence of the other features, a Naïve Bayesian Classifier considers all of these properties to independently contribute to the probability that the object is a tennis ball.</a:t>
            </a:r>
          </a:p>
          <a:p>
            <a:pPr defTabSz="936783">
              <a:defRPr/>
            </a:pPr>
            <a:r>
              <a:rPr lang="en-US" baseline="0" dirty="0"/>
              <a:t>The input variables are generally discrete (categorical) but there are variations to the algorithms that work with continuous variables as well.   For</a:t>
            </a:r>
            <a:r>
              <a:rPr lang="en-US" dirty="0"/>
              <a:t> this lesson, we will consider only discrete input variables.  Although weight may be considered a continuous variable, in the tennis ball example, weight was grouped into intervals in order to make weight a categorical variable.</a:t>
            </a:r>
            <a:endParaRPr lang="en-US" baseline="0" dirty="0"/>
          </a:p>
          <a:p>
            <a:pPr defTabSz="936783">
              <a:defRPr/>
            </a:pPr>
            <a:r>
              <a:rPr lang="en-US" baseline="0" dirty="0"/>
              <a:t>The output typically returns a probability score and class membership. The output from most implementations are log probability</a:t>
            </a:r>
            <a:r>
              <a:rPr lang="en-US" dirty="0"/>
              <a:t> scores </a:t>
            </a:r>
            <a:r>
              <a:rPr lang="en-US" baseline="0" dirty="0"/>
              <a:t>for the class (we will address this later in the lesson) and we assign the class label that corresponds to the highest log probability score.</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10</a:t>
            </a:fld>
            <a:endParaRPr lang="en-US" dirty="0"/>
          </a:p>
        </p:txBody>
      </p:sp>
      <p:sp>
        <p:nvSpPr>
          <p:cNvPr id="7" name="Footer Placeholder 6"/>
          <p:cNvSpPr>
            <a:spLocks noGrp="1"/>
          </p:cNvSpPr>
          <p:nvPr>
            <p:ph type="ftr" sz="quarter" idx="11"/>
          </p:nvPr>
        </p:nvSpPr>
        <p:spPr/>
        <p:txBody>
          <a:bodyPr/>
          <a:lstStyle/>
          <a:p>
            <a:pPr>
              <a:defRPr/>
            </a:pPr>
            <a:r>
              <a:rPr lang="en-US" dirty="0"/>
              <a:t>Module 4: Analytics Theory/Methods</a:t>
            </a:r>
          </a:p>
        </p:txBody>
      </p:sp>
    </p:spTree>
    <p:extLst>
      <p:ext uri="{BB962C8B-B14F-4D97-AF65-F5344CB8AC3E}">
        <p14:creationId xmlns:p14="http://schemas.microsoft.com/office/powerpoint/2010/main" val="1129495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3678" tIns="46839" rIns="93678" bIns="46839">
            <a:normAutofit/>
          </a:bodyPr>
          <a:lstStyle/>
          <a:p>
            <a:r>
              <a:rPr lang="en-US" dirty="0"/>
              <a:t>Naïve Bayesian Classifiers are among the most successful known algorithms for learning to classify text documents. Spam filtering is the best known use of Naïve Bayesian Text Classification. Bayesian Spam Filtering has become a popular mechanism to distinguish illegitimate spam email from legitimate email. Many modern mail clients implement Bayesian Spam Filtering.</a:t>
            </a:r>
          </a:p>
          <a:p>
            <a:r>
              <a:rPr lang="en-US" dirty="0"/>
              <a:t>Naïve Bayesian Classifiers are used to detect fraud. For example in auto insurance, based on a training data set with attributes (such as driver’s rating, vehicle age, vehicle price, is it a claim by the policy holder, police report status, claim genuine ) we can classify a new claim as genuine or not.</a:t>
            </a:r>
          </a:p>
          <a:p>
            <a:r>
              <a:rPr lang="en-US" dirty="0"/>
              <a:t> </a:t>
            </a:r>
            <a:r>
              <a:rPr lang="en-US" b="1" dirty="0"/>
              <a:t>References: </a:t>
            </a:r>
          </a:p>
          <a:p>
            <a:r>
              <a:rPr lang="en-US" dirty="0"/>
              <a:t>Spam filtering (http://en.wikipedia.org/wiki/Bayesian_spam_filtering)</a:t>
            </a:r>
          </a:p>
          <a:p>
            <a:r>
              <a:rPr lang="en-US" dirty="0"/>
              <a:t>http://www.cisjournal.org/archive/vol2no4/vol2no4_1.pdf</a:t>
            </a:r>
          </a:p>
          <a:p>
            <a:r>
              <a:rPr lang="en-US" dirty="0"/>
              <a:t>Hybrid Recommender System Using Naive Bayes Classifier and Collaborative Filtering (http://eprints.ecs.soton.ac.uk/18483/</a:t>
            </a:r>
          </a:p>
          <a:p>
            <a:r>
              <a:rPr lang="en-US" dirty="0"/>
              <a:t>Online applications (http://www.convo.co.uk/x02/)</a:t>
            </a:r>
          </a:p>
          <a:p>
            <a:endParaRPr lang="en-US" dirty="0"/>
          </a:p>
        </p:txBody>
      </p:sp>
      <p:sp>
        <p:nvSpPr>
          <p:cNvPr id="6" name="Slide Number Placeholder 5"/>
          <p:cNvSpPr>
            <a:spLocks noGrp="1"/>
          </p:cNvSpPr>
          <p:nvPr>
            <p:ph type="sldNum" sz="quarter" idx="10"/>
          </p:nvPr>
        </p:nvSpPr>
        <p:spPr/>
        <p:txBody>
          <a:bodyPr/>
          <a:lstStyle/>
          <a:p>
            <a:pPr>
              <a:defRPr/>
            </a:pPr>
            <a:fld id="{80249327-EC2F-4096-8D35-6B76097739FC}" type="slidenum">
              <a:rPr lang="en-US" smtClean="0"/>
              <a:pPr>
                <a:defRPr/>
              </a:pPr>
              <a:t>11</a:t>
            </a:fld>
            <a:endParaRPr lang="en-US" dirty="0"/>
          </a:p>
        </p:txBody>
      </p:sp>
      <p:sp>
        <p:nvSpPr>
          <p:cNvPr id="7" name="Footer Placeholder 6"/>
          <p:cNvSpPr>
            <a:spLocks noGrp="1"/>
          </p:cNvSpPr>
          <p:nvPr>
            <p:ph type="ftr" sz="quarter" idx="11"/>
          </p:nvPr>
        </p:nvSpPr>
        <p:spPr/>
        <p:txBody>
          <a:bodyPr/>
          <a:lstStyle/>
          <a:p>
            <a:pPr>
              <a:defRPr/>
            </a:pPr>
            <a:r>
              <a:rPr lang="en-US" dirty="0"/>
              <a:t>Module 4: Analytics Theory/Methods</a:t>
            </a:r>
          </a:p>
        </p:txBody>
      </p:sp>
    </p:spTree>
    <p:extLst>
      <p:ext uri="{BB962C8B-B14F-4D97-AF65-F5344CB8AC3E}">
        <p14:creationId xmlns:p14="http://schemas.microsoft.com/office/powerpoint/2010/main" val="93642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0016-3B59-B644-B1FB-2577E525A3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5FF7A0-1DE9-9644-8A01-6A8BF15A9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32D1A1-6978-4342-B4B7-5FB33C4576FD}"/>
              </a:ext>
            </a:extLst>
          </p:cNvPr>
          <p:cNvSpPr>
            <a:spLocks noGrp="1"/>
          </p:cNvSpPr>
          <p:nvPr>
            <p:ph type="dt" sz="half" idx="10"/>
          </p:nvPr>
        </p:nvSpPr>
        <p:spPr/>
        <p:txBody>
          <a:bodyPr/>
          <a:lstStyle/>
          <a:p>
            <a:fld id="{7D8504E6-49B0-F44D-99B4-9D0B3DCE9B7E}" type="datetime1">
              <a:rPr lang="en-US" smtClean="0"/>
              <a:t>1/31/2024</a:t>
            </a:fld>
            <a:endParaRPr lang="en-US"/>
          </a:p>
        </p:txBody>
      </p:sp>
      <p:sp>
        <p:nvSpPr>
          <p:cNvPr id="5" name="Footer Placeholder 4">
            <a:extLst>
              <a:ext uri="{FF2B5EF4-FFF2-40B4-BE49-F238E27FC236}">
                <a16:creationId xmlns:a16="http://schemas.microsoft.com/office/drawing/2014/main" id="{D6CFDE3C-D579-0544-A0F0-CFFA8BDC0848}"/>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271CBBE9-1FDC-2B4C-B941-B8259DD1D6ED}"/>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2701049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78A1A-93F9-A84F-A03F-A6A76C3E00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BE298F-F7F2-CF46-81DD-95FC2B5740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19F697-66CB-794E-86C2-06F37A01EA5C}"/>
              </a:ext>
            </a:extLst>
          </p:cNvPr>
          <p:cNvSpPr>
            <a:spLocks noGrp="1"/>
          </p:cNvSpPr>
          <p:nvPr>
            <p:ph type="dt" sz="half" idx="10"/>
          </p:nvPr>
        </p:nvSpPr>
        <p:spPr/>
        <p:txBody>
          <a:bodyPr/>
          <a:lstStyle/>
          <a:p>
            <a:fld id="{A917FDDC-AC91-3A4E-B106-D142AD3A2063}" type="datetime1">
              <a:rPr lang="en-US" smtClean="0"/>
              <a:t>1/31/2024</a:t>
            </a:fld>
            <a:endParaRPr lang="en-US"/>
          </a:p>
        </p:txBody>
      </p:sp>
      <p:sp>
        <p:nvSpPr>
          <p:cNvPr id="5" name="Footer Placeholder 4">
            <a:extLst>
              <a:ext uri="{FF2B5EF4-FFF2-40B4-BE49-F238E27FC236}">
                <a16:creationId xmlns:a16="http://schemas.microsoft.com/office/drawing/2014/main" id="{CC03355E-4C11-1B4E-ACCC-FF66181656C1}"/>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F862A1F9-A104-2940-8C55-3039CC212279}"/>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282662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70E8FE-E988-D741-934D-D288FD719B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ADF4E1-305A-9F45-A13C-F142188680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CF021-BA39-0342-87E9-F40EA0EA66FF}"/>
              </a:ext>
            </a:extLst>
          </p:cNvPr>
          <p:cNvSpPr>
            <a:spLocks noGrp="1"/>
          </p:cNvSpPr>
          <p:nvPr>
            <p:ph type="dt" sz="half" idx="10"/>
          </p:nvPr>
        </p:nvSpPr>
        <p:spPr/>
        <p:txBody>
          <a:bodyPr/>
          <a:lstStyle/>
          <a:p>
            <a:fld id="{79DBD9BD-E4DA-AE4C-9FB1-CD0C1107E4F3}" type="datetime1">
              <a:rPr lang="en-US" smtClean="0"/>
              <a:t>1/31/2024</a:t>
            </a:fld>
            <a:endParaRPr lang="en-US"/>
          </a:p>
        </p:txBody>
      </p:sp>
      <p:sp>
        <p:nvSpPr>
          <p:cNvPr id="5" name="Footer Placeholder 4">
            <a:extLst>
              <a:ext uri="{FF2B5EF4-FFF2-40B4-BE49-F238E27FC236}">
                <a16:creationId xmlns:a16="http://schemas.microsoft.com/office/drawing/2014/main" id="{C69C9AC4-AD04-244F-82CB-FAAD93243768}"/>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C3DEA3E4-D053-9F4E-A357-BAFC03AD7D34}"/>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427086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06400" y="17526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06400" y="4076701"/>
            <a:ext cx="10363200" cy="2171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fld id="{5DBE1A48-A51B-F149-93B5-EBA3B2260348}" type="datetime1">
              <a:rPr lang="en-US" smtClean="0"/>
              <a:t>1/31/2024</a:t>
            </a:fld>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F20/F21 AA Applied Text Analytics</a:t>
            </a:r>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0"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093534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609600" y="6248400"/>
            <a:ext cx="7416800" cy="457200"/>
          </a:xfrm>
        </p:spPr>
        <p:txBody>
          <a:bodyPr/>
          <a:lstStyle>
            <a:lvl1pPr>
              <a:defRPr/>
            </a:lvl1pPr>
          </a:lstStyle>
          <a:p>
            <a:r>
              <a:rPr lang="en-CA" altLang="en-US"/>
              <a:t>F20/F21 AA Applied Text Analytics</a:t>
            </a:r>
            <a:endParaRPr lang="en-US" altLang="en-US"/>
          </a:p>
        </p:txBody>
      </p:sp>
      <p:sp>
        <p:nvSpPr>
          <p:cNvPr id="6" name="Slide Number Placeholder 5"/>
          <p:cNvSpPr>
            <a:spLocks noGrp="1"/>
          </p:cNvSpPr>
          <p:nvPr>
            <p:ph type="sldNum" sz="quarter" idx="11"/>
          </p:nvPr>
        </p:nvSpPr>
        <p:spPr>
          <a:xfrm>
            <a:off x="8737600" y="6243638"/>
            <a:ext cx="2844800" cy="457200"/>
          </a:xfrm>
        </p:spPr>
        <p:txBody>
          <a:bodyPr/>
          <a:lstStyle>
            <a:lvl1pPr>
              <a:defRPr/>
            </a:lvl1pPr>
          </a:lstStyle>
          <a:p>
            <a:fld id="{894733B0-C8FF-4320-90D9-3E049598FE4D}" type="slidenum">
              <a:rPr lang="en-US" altLang="en-US"/>
              <a:pPr/>
              <a:t>‹#›</a:t>
            </a:fld>
            <a:endParaRPr lang="en-US" altLang="en-US"/>
          </a:p>
        </p:txBody>
      </p:sp>
    </p:spTree>
    <p:extLst>
      <p:ext uri="{BB962C8B-B14F-4D97-AF65-F5344CB8AC3E}">
        <p14:creationId xmlns:p14="http://schemas.microsoft.com/office/powerpoint/2010/main" val="346612529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73DE1-354C-954E-828A-F13C2390C4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F64082-1237-8D49-9A1C-5D6820BC651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BED0-93B3-C94D-BC63-3E35FC214A9F}"/>
              </a:ext>
            </a:extLst>
          </p:cNvPr>
          <p:cNvSpPr>
            <a:spLocks noGrp="1"/>
          </p:cNvSpPr>
          <p:nvPr>
            <p:ph type="dt" sz="half" idx="10"/>
          </p:nvPr>
        </p:nvSpPr>
        <p:spPr/>
        <p:txBody>
          <a:bodyPr/>
          <a:lstStyle/>
          <a:p>
            <a:fld id="{570D3D77-60DA-524A-8D7E-8F1C22EF0650}" type="datetime1">
              <a:rPr lang="en-US" smtClean="0"/>
              <a:t>1/31/2024</a:t>
            </a:fld>
            <a:endParaRPr lang="en-US"/>
          </a:p>
        </p:txBody>
      </p:sp>
      <p:sp>
        <p:nvSpPr>
          <p:cNvPr id="5" name="Footer Placeholder 4">
            <a:extLst>
              <a:ext uri="{FF2B5EF4-FFF2-40B4-BE49-F238E27FC236}">
                <a16:creationId xmlns:a16="http://schemas.microsoft.com/office/drawing/2014/main" id="{13A88200-6ED5-3A4D-99E9-77A0AB961155}"/>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E3FC2030-35CB-4149-AB16-0FA30B294372}"/>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521358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DA7BF-78FA-F843-BB58-BC89358C85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C4257A-7C16-784B-9152-BE3AF7BBD9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A8F96E8-DFB9-2444-A1DA-087CB892D7B6}"/>
              </a:ext>
            </a:extLst>
          </p:cNvPr>
          <p:cNvSpPr>
            <a:spLocks noGrp="1"/>
          </p:cNvSpPr>
          <p:nvPr>
            <p:ph type="dt" sz="half" idx="10"/>
          </p:nvPr>
        </p:nvSpPr>
        <p:spPr/>
        <p:txBody>
          <a:bodyPr/>
          <a:lstStyle/>
          <a:p>
            <a:fld id="{0817690C-BB7D-AD4C-8532-FFF96F101045}" type="datetime1">
              <a:rPr lang="en-US" smtClean="0"/>
              <a:t>1/31/2024</a:t>
            </a:fld>
            <a:endParaRPr lang="en-US"/>
          </a:p>
        </p:txBody>
      </p:sp>
      <p:sp>
        <p:nvSpPr>
          <p:cNvPr id="5" name="Footer Placeholder 4">
            <a:extLst>
              <a:ext uri="{FF2B5EF4-FFF2-40B4-BE49-F238E27FC236}">
                <a16:creationId xmlns:a16="http://schemas.microsoft.com/office/drawing/2014/main" id="{F586E6A6-D1B8-B049-8B9E-012261BE5196}"/>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90E75CC4-021D-6B41-A6C5-9A9C39B1DE75}"/>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287079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36A4-6097-5E4A-AAF0-8F5254764A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681FA-2EB1-F341-B8FE-118EA7071D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F5ED32-620E-3A4A-8061-3376DD323D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3954D8-7297-8644-B9D7-B79812F617DB}"/>
              </a:ext>
            </a:extLst>
          </p:cNvPr>
          <p:cNvSpPr>
            <a:spLocks noGrp="1"/>
          </p:cNvSpPr>
          <p:nvPr>
            <p:ph type="dt" sz="half" idx="10"/>
          </p:nvPr>
        </p:nvSpPr>
        <p:spPr/>
        <p:txBody>
          <a:bodyPr/>
          <a:lstStyle/>
          <a:p>
            <a:fld id="{78F95510-7BEB-7441-B137-F7018B3B2499}" type="datetime1">
              <a:rPr lang="en-US" smtClean="0"/>
              <a:t>1/31/2024</a:t>
            </a:fld>
            <a:endParaRPr lang="en-US"/>
          </a:p>
        </p:txBody>
      </p:sp>
      <p:sp>
        <p:nvSpPr>
          <p:cNvPr id="6" name="Footer Placeholder 5">
            <a:extLst>
              <a:ext uri="{FF2B5EF4-FFF2-40B4-BE49-F238E27FC236}">
                <a16:creationId xmlns:a16="http://schemas.microsoft.com/office/drawing/2014/main" id="{50E0FB3C-10E8-0140-B1D5-0D15D064ACAC}"/>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94719554-DD96-AD40-9CB8-76E22426500B}"/>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1928404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64C9B-195C-FD49-9D74-6BAF5D060D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E0A80D-1F8C-4242-8D4E-36E0FB6693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D8DC7A-99C8-8F47-BC10-AE26A21266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3A8BD4-4B66-584C-84E9-B7B446EBE5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B82254-F86D-1F4F-B00B-F682FA8D24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936CE1-ECF4-6747-AE34-E8B0795CFA04}"/>
              </a:ext>
            </a:extLst>
          </p:cNvPr>
          <p:cNvSpPr>
            <a:spLocks noGrp="1"/>
          </p:cNvSpPr>
          <p:nvPr>
            <p:ph type="dt" sz="half" idx="10"/>
          </p:nvPr>
        </p:nvSpPr>
        <p:spPr/>
        <p:txBody>
          <a:bodyPr/>
          <a:lstStyle/>
          <a:p>
            <a:fld id="{DAA65F76-ED1C-B940-AC8C-4055C020A930}" type="datetime1">
              <a:rPr lang="en-US" smtClean="0"/>
              <a:t>1/31/2024</a:t>
            </a:fld>
            <a:endParaRPr lang="en-US"/>
          </a:p>
        </p:txBody>
      </p:sp>
      <p:sp>
        <p:nvSpPr>
          <p:cNvPr id="8" name="Footer Placeholder 7">
            <a:extLst>
              <a:ext uri="{FF2B5EF4-FFF2-40B4-BE49-F238E27FC236}">
                <a16:creationId xmlns:a16="http://schemas.microsoft.com/office/drawing/2014/main" id="{DC358AB9-632B-4B4C-A575-335694406661}"/>
              </a:ext>
            </a:extLst>
          </p:cNvPr>
          <p:cNvSpPr>
            <a:spLocks noGrp="1"/>
          </p:cNvSpPr>
          <p:nvPr>
            <p:ph type="ftr" sz="quarter" idx="11"/>
          </p:nvPr>
        </p:nvSpPr>
        <p:spPr/>
        <p:txBody>
          <a:bodyPr/>
          <a:lstStyle/>
          <a:p>
            <a:r>
              <a:rPr lang="en-CA"/>
              <a:t>F20/F21 AA Applied Text Analytics</a:t>
            </a:r>
            <a:endParaRPr lang="en-US"/>
          </a:p>
        </p:txBody>
      </p:sp>
      <p:sp>
        <p:nvSpPr>
          <p:cNvPr id="9" name="Slide Number Placeholder 8">
            <a:extLst>
              <a:ext uri="{FF2B5EF4-FFF2-40B4-BE49-F238E27FC236}">
                <a16:creationId xmlns:a16="http://schemas.microsoft.com/office/drawing/2014/main" id="{D2830814-2028-604D-88AA-0C16D2ED5551}"/>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816347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B845-8C00-6944-B897-E71856E9FC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31CD7F-3E73-C04C-9F72-19FD7E000E8B}"/>
              </a:ext>
            </a:extLst>
          </p:cNvPr>
          <p:cNvSpPr>
            <a:spLocks noGrp="1"/>
          </p:cNvSpPr>
          <p:nvPr>
            <p:ph type="dt" sz="half" idx="10"/>
          </p:nvPr>
        </p:nvSpPr>
        <p:spPr/>
        <p:txBody>
          <a:bodyPr/>
          <a:lstStyle/>
          <a:p>
            <a:fld id="{BB2A2F6B-43F0-2B42-A81D-EC822DE5EBFC}" type="datetime1">
              <a:rPr lang="en-US" smtClean="0"/>
              <a:t>1/31/2024</a:t>
            </a:fld>
            <a:endParaRPr lang="en-US"/>
          </a:p>
        </p:txBody>
      </p:sp>
      <p:sp>
        <p:nvSpPr>
          <p:cNvPr id="4" name="Footer Placeholder 3">
            <a:extLst>
              <a:ext uri="{FF2B5EF4-FFF2-40B4-BE49-F238E27FC236}">
                <a16:creationId xmlns:a16="http://schemas.microsoft.com/office/drawing/2014/main" id="{E977303B-B5C8-1343-A0D4-62D4409688BD}"/>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733F8DE6-4BF5-8944-A3BA-F32211F47635}"/>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4176537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2D1B33-16FE-BD43-B64C-5074D86D0DE7}"/>
              </a:ext>
            </a:extLst>
          </p:cNvPr>
          <p:cNvSpPr>
            <a:spLocks noGrp="1"/>
          </p:cNvSpPr>
          <p:nvPr>
            <p:ph type="dt" sz="half" idx="10"/>
          </p:nvPr>
        </p:nvSpPr>
        <p:spPr/>
        <p:txBody>
          <a:bodyPr/>
          <a:lstStyle/>
          <a:p>
            <a:fld id="{BCEA12EB-366A-424D-BF06-F0D7D98F49AF}" type="datetime1">
              <a:rPr lang="en-US" smtClean="0"/>
              <a:t>1/31/2024</a:t>
            </a:fld>
            <a:endParaRPr lang="en-US"/>
          </a:p>
        </p:txBody>
      </p:sp>
      <p:sp>
        <p:nvSpPr>
          <p:cNvPr id="3" name="Footer Placeholder 2">
            <a:extLst>
              <a:ext uri="{FF2B5EF4-FFF2-40B4-BE49-F238E27FC236}">
                <a16:creationId xmlns:a16="http://schemas.microsoft.com/office/drawing/2014/main" id="{3DDD90D9-AC36-C441-890C-89A8467227D1}"/>
              </a:ext>
            </a:extLst>
          </p:cNvPr>
          <p:cNvSpPr>
            <a:spLocks noGrp="1"/>
          </p:cNvSpPr>
          <p:nvPr>
            <p:ph type="ftr" sz="quarter" idx="11"/>
          </p:nvPr>
        </p:nvSpPr>
        <p:spPr/>
        <p:txBody>
          <a:bodyPr/>
          <a:lstStyle/>
          <a:p>
            <a:r>
              <a:rPr lang="en-CA"/>
              <a:t>F20/F21 AA Applied Text Analytics</a:t>
            </a:r>
            <a:endParaRPr lang="en-US"/>
          </a:p>
        </p:txBody>
      </p:sp>
      <p:sp>
        <p:nvSpPr>
          <p:cNvPr id="4" name="Slide Number Placeholder 3">
            <a:extLst>
              <a:ext uri="{FF2B5EF4-FFF2-40B4-BE49-F238E27FC236}">
                <a16:creationId xmlns:a16="http://schemas.microsoft.com/office/drawing/2014/main" id="{22168C49-70E9-0140-8FEA-FECBB01B8C34}"/>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3861554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6731-B27D-0747-88EF-F1E981F622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70DDCB-7194-9348-A816-9A74E68721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6C96E8-77B9-DC4A-971F-2B2FBAC745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A0D8FF-4222-5746-B240-A3A57B7175DF}"/>
              </a:ext>
            </a:extLst>
          </p:cNvPr>
          <p:cNvSpPr>
            <a:spLocks noGrp="1"/>
          </p:cNvSpPr>
          <p:nvPr>
            <p:ph type="dt" sz="half" idx="10"/>
          </p:nvPr>
        </p:nvSpPr>
        <p:spPr/>
        <p:txBody>
          <a:bodyPr/>
          <a:lstStyle/>
          <a:p>
            <a:fld id="{3F674168-1B15-5844-872E-87C3FFF1FC34}" type="datetime1">
              <a:rPr lang="en-US" smtClean="0"/>
              <a:t>1/31/2024</a:t>
            </a:fld>
            <a:endParaRPr lang="en-US"/>
          </a:p>
        </p:txBody>
      </p:sp>
      <p:sp>
        <p:nvSpPr>
          <p:cNvPr id="6" name="Footer Placeholder 5">
            <a:extLst>
              <a:ext uri="{FF2B5EF4-FFF2-40B4-BE49-F238E27FC236}">
                <a16:creationId xmlns:a16="http://schemas.microsoft.com/office/drawing/2014/main" id="{41D2646A-72AB-924C-8928-03F872F89F1C}"/>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D32F6BC0-727D-A245-8237-2D6C2D443473}"/>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3056691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3BFC-63ED-E644-A3D8-F2ED3D1A19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2A7E7D-1DE7-DE49-97C9-80EC5488C4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88FCEF-8D8E-F548-94F5-977B68EBC2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21FAF6-D445-F54B-BE26-5434BA57D6E4}"/>
              </a:ext>
            </a:extLst>
          </p:cNvPr>
          <p:cNvSpPr>
            <a:spLocks noGrp="1"/>
          </p:cNvSpPr>
          <p:nvPr>
            <p:ph type="dt" sz="half" idx="10"/>
          </p:nvPr>
        </p:nvSpPr>
        <p:spPr/>
        <p:txBody>
          <a:bodyPr/>
          <a:lstStyle/>
          <a:p>
            <a:fld id="{4C6BD828-7542-8945-83AF-ED764E04E3ED}" type="datetime1">
              <a:rPr lang="en-US" smtClean="0"/>
              <a:t>1/31/2024</a:t>
            </a:fld>
            <a:endParaRPr lang="en-US"/>
          </a:p>
        </p:txBody>
      </p:sp>
      <p:sp>
        <p:nvSpPr>
          <p:cNvPr id="6" name="Footer Placeholder 5">
            <a:extLst>
              <a:ext uri="{FF2B5EF4-FFF2-40B4-BE49-F238E27FC236}">
                <a16:creationId xmlns:a16="http://schemas.microsoft.com/office/drawing/2014/main" id="{595A817F-89D9-1D43-931A-241FFBB5FFF4}"/>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832A088A-38D3-9A47-96C1-D3B143FC599D}"/>
              </a:ext>
            </a:extLst>
          </p:cNvPr>
          <p:cNvSpPr>
            <a:spLocks noGrp="1"/>
          </p:cNvSpPr>
          <p:nvPr>
            <p:ph type="sldNum" sz="quarter" idx="12"/>
          </p:nvPr>
        </p:nvSpPr>
        <p:spPr/>
        <p:txBody>
          <a:bodyPr/>
          <a:lstStyle/>
          <a:p>
            <a:fld id="{F60C5306-BD03-444F-81BE-8A5A1865DBD2}" type="slidenum">
              <a:rPr lang="en-US" smtClean="0"/>
              <a:t>‹#›</a:t>
            </a:fld>
            <a:endParaRPr lang="en-US"/>
          </a:p>
        </p:txBody>
      </p:sp>
    </p:spTree>
    <p:extLst>
      <p:ext uri="{BB962C8B-B14F-4D97-AF65-F5344CB8AC3E}">
        <p14:creationId xmlns:p14="http://schemas.microsoft.com/office/powerpoint/2010/main" val="4050674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DE8BE5-E8B7-194A-BEAF-A36E76955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4C9F94-D0AB-A94A-B0D9-31828ACC95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5CAD7E-C368-BD46-9C1B-B9C6292C1D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4A53F-6803-FD4E-84DF-DBD8C355C5F1}" type="datetime1">
              <a:rPr lang="en-US" smtClean="0"/>
              <a:t>1/31/2024</a:t>
            </a:fld>
            <a:endParaRPr lang="en-US"/>
          </a:p>
        </p:txBody>
      </p:sp>
      <p:sp>
        <p:nvSpPr>
          <p:cNvPr id="5" name="Footer Placeholder 4">
            <a:extLst>
              <a:ext uri="{FF2B5EF4-FFF2-40B4-BE49-F238E27FC236}">
                <a16:creationId xmlns:a16="http://schemas.microsoft.com/office/drawing/2014/main" id="{531732E2-7F05-314C-8D71-F96D5F67A9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8070B89D-3F6E-B447-8D2E-927B8081A1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C5306-BD03-444F-81BE-8A5A1865DBD2}" type="slidenum">
              <a:rPr lang="en-US" smtClean="0"/>
              <a:t>‹#›</a:t>
            </a:fld>
            <a:endParaRPr lang="en-US"/>
          </a:p>
        </p:txBody>
      </p:sp>
    </p:spTree>
    <p:extLst>
      <p:ext uri="{BB962C8B-B14F-4D97-AF65-F5344CB8AC3E}">
        <p14:creationId xmlns:p14="http://schemas.microsoft.com/office/powerpoint/2010/main" val="2707229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5.bin"/><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7.bin"/><Relationship Id="rId1" Type="http://schemas.openxmlformats.org/officeDocument/2006/relationships/slideLayout" Target="../slideLayouts/slideLayout6.xml"/><Relationship Id="rId5" Type="http://schemas.openxmlformats.org/officeDocument/2006/relationships/image" Target="../media/image16.emf"/><Relationship Id="rId4"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9.bin"/><Relationship Id="rId1" Type="http://schemas.openxmlformats.org/officeDocument/2006/relationships/slideLayout" Target="../slideLayouts/slideLayout12.xml"/><Relationship Id="rId5" Type="http://schemas.openxmlformats.org/officeDocument/2006/relationships/image" Target="../media/image18.emf"/><Relationship Id="rId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oleObject" Target="../embeddings/oleObject12.bin"/><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oleObject" Target="../embeddings/oleObject14.bin"/><Relationship Id="rId4" Type="http://schemas.openxmlformats.org/officeDocument/2006/relationships/image" Target="../media/image21.emf"/><Relationship Id="rId9"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image" Target="../media/image21.emf"/><Relationship Id="rId7" Type="http://schemas.openxmlformats.org/officeDocument/2006/relationships/image" Target="../media/image23.wmf"/><Relationship Id="rId2" Type="http://schemas.openxmlformats.org/officeDocument/2006/relationships/oleObject" Target="../embeddings/oleObject13.bin"/><Relationship Id="rId1" Type="http://schemas.openxmlformats.org/officeDocument/2006/relationships/slideLayout" Target="../slideLayouts/slideLayout2.xml"/><Relationship Id="rId6" Type="http://schemas.openxmlformats.org/officeDocument/2006/relationships/oleObject" Target="../embeddings/oleObject15.bin"/><Relationship Id="rId5" Type="http://schemas.openxmlformats.org/officeDocument/2006/relationships/image" Target="../media/image22.emf"/><Relationship Id="rId4" Type="http://schemas.openxmlformats.org/officeDocument/2006/relationships/oleObject" Target="../embeddings/oleObject14.bin"/></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29.png"/><Relationship Id="rId7"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oleObject" Target="../embeddings/oleObject19.bin"/><Relationship Id="rId5" Type="http://schemas.openxmlformats.org/officeDocument/2006/relationships/image" Target="../media/image30.emf"/><Relationship Id="rId4" Type="http://schemas.openxmlformats.org/officeDocument/2006/relationships/oleObject" Target="../embeddings/oleObject18.bin"/><Relationship Id="rId9" Type="http://schemas.openxmlformats.org/officeDocument/2006/relationships/image" Target="../media/image32.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oleObject" Target="../embeddings/oleObject29.bin"/><Relationship Id="rId4" Type="http://schemas.openxmlformats.org/officeDocument/2006/relationships/image" Target="../media/image35.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oleObject" Target="../embeddings/oleObject31.bin"/><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oleObject" Target="../embeddings/oleObject33.bin"/><Relationship Id="rId4" Type="http://schemas.openxmlformats.org/officeDocument/2006/relationships/image" Target="../media/image39.emf"/></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8434" y="2280138"/>
            <a:ext cx="9144000" cy="3212124"/>
          </a:xfrm>
        </p:spPr>
        <p:txBody>
          <a:bodyPr>
            <a:normAutofit fontScale="90000"/>
          </a:bodyPr>
          <a:lstStyle/>
          <a:p>
            <a:r>
              <a:rPr lang="en-GB" dirty="0">
                <a:solidFill>
                  <a:schemeClr val="accent2">
                    <a:lumMod val="75000"/>
                  </a:schemeClr>
                </a:solidFill>
                <a:effectLst>
                  <a:outerShdw blurRad="38100" dist="38100" dir="2700000" algn="tl">
                    <a:srgbClr val="000000">
                      <a:alpha val="43137"/>
                    </a:srgbClr>
                  </a:outerShdw>
                </a:effectLst>
              </a:rPr>
              <a:t>Applied Text Analytics</a:t>
            </a:r>
            <a:br>
              <a:rPr lang="en-GB" dirty="0">
                <a:solidFill>
                  <a:schemeClr val="accent2">
                    <a:lumMod val="75000"/>
                  </a:schemeClr>
                </a:solidFill>
                <a:effectLst>
                  <a:outerShdw blurRad="38100" dist="38100" dir="2700000" algn="tl">
                    <a:srgbClr val="000000">
                      <a:alpha val="43137"/>
                    </a:srgbClr>
                  </a:outerShdw>
                </a:effectLst>
              </a:rPr>
            </a:br>
            <a:r>
              <a:rPr lang="en-GB" dirty="0">
                <a:solidFill>
                  <a:schemeClr val="accent2">
                    <a:lumMod val="75000"/>
                  </a:schemeClr>
                </a:solidFill>
                <a:effectLst>
                  <a:outerShdw blurRad="38100" dist="38100" dir="2700000" algn="tl">
                    <a:srgbClr val="000000">
                      <a:alpha val="43137"/>
                    </a:srgbClr>
                  </a:outerShdw>
                </a:effectLst>
              </a:rPr>
              <a:t>( F20/F21AA )</a:t>
            </a:r>
            <a:br>
              <a:rPr lang="en-GB" dirty="0"/>
            </a:br>
            <a:r>
              <a:rPr lang="en-GB" dirty="0"/>
              <a:t>Text Classification II</a:t>
            </a:r>
            <a:br>
              <a:rPr lang="en-GB" dirty="0"/>
            </a:br>
            <a:br>
              <a:rPr lang="en-GB" dirty="0"/>
            </a:br>
            <a:r>
              <a:rPr lang="en-GB" sz="2700" i="1" dirty="0">
                <a:latin typeface="Bookshelf Symbol 4"/>
              </a:rPr>
              <a:t>Heriot Watt University , Dubai Campus</a:t>
            </a:r>
            <a:br>
              <a:rPr lang="en-GB" sz="2700" i="1" dirty="0">
                <a:latin typeface="Bookshelf Symbol 4"/>
              </a:rPr>
            </a:br>
            <a:br>
              <a:rPr lang="en-GB" sz="2800" i="1" dirty="0">
                <a:latin typeface="Bookshelf Symbol 4"/>
              </a:rPr>
            </a:br>
            <a:br>
              <a:rPr lang="en-GB" sz="2200" i="1" dirty="0">
                <a:solidFill>
                  <a:schemeClr val="accent1">
                    <a:lumMod val="60000"/>
                    <a:lumOff val="40000"/>
                  </a:schemeClr>
                </a:solidFill>
                <a:latin typeface="Bookshelf Symbol 4"/>
              </a:rPr>
            </a:br>
            <a:br>
              <a:rPr lang="en-GB" sz="2400" dirty="0"/>
            </a:br>
            <a:endParaRPr lang="en-GB" sz="2200" i="1" dirty="0">
              <a:solidFill>
                <a:schemeClr val="accent1">
                  <a:lumMod val="60000"/>
                  <a:lumOff val="40000"/>
                </a:schemeClr>
              </a:solidFill>
              <a:latin typeface="Bookshelf Symbol 4"/>
            </a:endParaRPr>
          </a:p>
        </p:txBody>
      </p:sp>
      <p:pic>
        <p:nvPicPr>
          <p:cNvPr id="4" name="Graphic 3">
            <a:extLst>
              <a:ext uri="{FF2B5EF4-FFF2-40B4-BE49-F238E27FC236}">
                <a16:creationId xmlns:a16="http://schemas.microsoft.com/office/drawing/2014/main" id="{7371D0E1-9137-3B4F-8D88-3AE551A0DF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1015" y="204299"/>
            <a:ext cx="2170235" cy="1460500"/>
          </a:xfrm>
          <a:prstGeom prst="rect">
            <a:avLst/>
          </a:prstGeom>
        </p:spPr>
      </p:pic>
      <p:sp>
        <p:nvSpPr>
          <p:cNvPr id="5" name="Subtitle 2">
            <a:extLst>
              <a:ext uri="{FF2B5EF4-FFF2-40B4-BE49-F238E27FC236}">
                <a16:creationId xmlns:a16="http://schemas.microsoft.com/office/drawing/2014/main" id="{54E4B522-E911-D44B-8D7C-90A6864C8D75}"/>
              </a:ext>
            </a:extLst>
          </p:cNvPr>
          <p:cNvSpPr txBox="1">
            <a:spLocks/>
          </p:cNvSpPr>
          <p:nvPr/>
        </p:nvSpPr>
        <p:spPr>
          <a:xfrm>
            <a:off x="3397560" y="5035062"/>
            <a:ext cx="6400800" cy="990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GB" dirty="0"/>
          </a:p>
          <a:p>
            <a:r>
              <a:rPr lang="en-GB" dirty="0" err="1">
                <a:solidFill>
                  <a:schemeClr val="accent1">
                    <a:lumMod val="75000"/>
                  </a:schemeClr>
                </a:solidFill>
              </a:rPr>
              <a:t>Dr.</a:t>
            </a:r>
            <a:r>
              <a:rPr lang="en-GB" dirty="0">
                <a:solidFill>
                  <a:schemeClr val="accent1">
                    <a:lumMod val="75000"/>
                  </a:schemeClr>
                </a:solidFill>
              </a:rPr>
              <a:t> Neamat El </a:t>
            </a:r>
            <a:r>
              <a:rPr lang="en-GB" dirty="0" err="1">
                <a:solidFill>
                  <a:schemeClr val="accent1">
                    <a:lumMod val="75000"/>
                  </a:schemeClr>
                </a:solidFill>
              </a:rPr>
              <a:t>Gayar</a:t>
            </a:r>
            <a:endParaRPr lang="en-GB" dirty="0">
              <a:solidFill>
                <a:schemeClr val="accent1">
                  <a:lumMod val="75000"/>
                </a:schemeClr>
              </a:solidFill>
            </a:endParaRPr>
          </a:p>
        </p:txBody>
      </p:sp>
    </p:spTree>
    <p:extLst>
      <p:ext uri="{BB962C8B-B14F-4D97-AF65-F5344CB8AC3E}">
        <p14:creationId xmlns:p14="http://schemas.microsoft.com/office/powerpoint/2010/main" val="3719839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800" dirty="0">
                <a:solidFill>
                  <a:srgbClr val="A4001D"/>
                </a:solidFill>
                <a:latin typeface="Calibri"/>
                <a:ea typeface="ＭＳ Ｐゴシック" charset="0"/>
                <a:cs typeface="Calibri"/>
              </a:rPr>
              <a:t>Naïve Bayesian Classifier</a:t>
            </a:r>
          </a:p>
        </p:txBody>
      </p:sp>
      <p:sp>
        <p:nvSpPr>
          <p:cNvPr id="6" name="Content Placeholder 5"/>
          <p:cNvSpPr>
            <a:spLocks noGrp="1"/>
          </p:cNvSpPr>
          <p:nvPr>
            <p:ph idx="1"/>
          </p:nvPr>
        </p:nvSpPr>
        <p:spPr/>
        <p:txBody>
          <a:bodyPr>
            <a:normAutofit/>
          </a:bodyPr>
          <a:lstStyle/>
          <a:p>
            <a:r>
              <a:rPr lang="en-US" dirty="0"/>
              <a:t>Determine the most probable class label for each document</a:t>
            </a:r>
          </a:p>
          <a:p>
            <a:pPr lvl="1"/>
            <a:r>
              <a:rPr lang="en-US" dirty="0"/>
              <a:t>Based on the observed document attributes (words)</a:t>
            </a:r>
          </a:p>
          <a:p>
            <a:pPr lvl="2"/>
            <a:r>
              <a:rPr lang="en-US" u="sng" dirty="0"/>
              <a:t>Naïvely</a:t>
            </a:r>
            <a:r>
              <a:rPr lang="en-US" dirty="0"/>
              <a:t> assumes words  to be conditionally independent of each other </a:t>
            </a:r>
          </a:p>
          <a:p>
            <a:pPr lvl="2"/>
            <a:endParaRPr lang="en-US" dirty="0"/>
          </a:p>
          <a:p>
            <a:pPr lvl="1"/>
            <a:r>
              <a:rPr lang="en-US" dirty="0"/>
              <a:t>Class label probabilities are determined using Bayes’ Law</a:t>
            </a:r>
          </a:p>
          <a:p>
            <a:pPr lvl="1"/>
            <a:endParaRPr lang="en-US" dirty="0"/>
          </a:p>
          <a:p>
            <a:r>
              <a:rPr lang="en-US" dirty="0">
                <a:solidFill>
                  <a:srgbClr val="2C95DD"/>
                </a:solidFill>
              </a:rPr>
              <a:t>Input</a:t>
            </a:r>
            <a:r>
              <a:rPr lang="en-US" dirty="0"/>
              <a:t> set of words</a:t>
            </a:r>
          </a:p>
          <a:p>
            <a:r>
              <a:rPr lang="en-US" dirty="0">
                <a:solidFill>
                  <a:srgbClr val="2C95DD"/>
                </a:solidFill>
              </a:rPr>
              <a:t>Output</a:t>
            </a:r>
            <a:r>
              <a:rPr lang="en-US" dirty="0"/>
              <a:t>: </a:t>
            </a:r>
          </a:p>
          <a:p>
            <a:pPr lvl="1"/>
            <a:r>
              <a:rPr lang="en-US" dirty="0"/>
              <a:t>Probability score – proportional to the true probability</a:t>
            </a:r>
          </a:p>
          <a:p>
            <a:pPr lvl="1"/>
            <a:r>
              <a:rPr lang="en-US" dirty="0"/>
              <a:t>Class label – based on the highest probability score</a:t>
            </a:r>
          </a:p>
          <a:p>
            <a:pPr lvl="2">
              <a:buNone/>
            </a:pPr>
            <a:endParaRPr lang="en-US" dirty="0"/>
          </a:p>
          <a:p>
            <a:endParaRPr lang="en-US" dirty="0"/>
          </a:p>
        </p:txBody>
      </p:sp>
      <p:sp>
        <p:nvSpPr>
          <p:cNvPr id="8" name="Slide Number Placeholder 7"/>
          <p:cNvSpPr>
            <a:spLocks noGrp="1"/>
          </p:cNvSpPr>
          <p:nvPr>
            <p:ph type="sldNum" sz="quarter" idx="11"/>
          </p:nvPr>
        </p:nvSpPr>
        <p:spPr/>
        <p:txBody>
          <a:bodyPr/>
          <a:lstStyle/>
          <a:p>
            <a:pPr>
              <a:defRPr/>
            </a:pPr>
            <a:fld id="{5BA1DFFF-3F85-458B-986A-7762775E0CEF}" type="slidenum">
              <a:rPr lang="en-US" smtClean="0"/>
              <a:pPr>
                <a:defRPr/>
              </a:pPr>
              <a:t>10</a:t>
            </a:fld>
            <a:endParaRPr lang="en-US" dirty="0"/>
          </a:p>
        </p:txBody>
      </p:sp>
      <p:sp>
        <p:nvSpPr>
          <p:cNvPr id="9" name="Footer Placeholder 8"/>
          <p:cNvSpPr>
            <a:spLocks noGrp="1"/>
          </p:cNvSpPr>
          <p:nvPr>
            <p:ph type="ftr" sz="quarter" idx="10"/>
          </p:nvPr>
        </p:nvSpPr>
        <p:spPr/>
        <p:txBody>
          <a:bodyPr/>
          <a:lstStyle/>
          <a:p>
            <a:pPr>
              <a:defRPr/>
            </a:pPr>
            <a:r>
              <a:rPr lang="en-CA"/>
              <a:t>F20/F21 AA Applied Text Analytics</a:t>
            </a:r>
            <a:endParaRPr lang="en-US" dirty="0"/>
          </a:p>
        </p:txBody>
      </p:sp>
    </p:spTree>
    <p:custDataLst>
      <p:tags r:id="rId1"/>
    </p:custDataLst>
    <p:extLst>
      <p:ext uri="{BB962C8B-B14F-4D97-AF65-F5344CB8AC3E}">
        <p14:creationId xmlns:p14="http://schemas.microsoft.com/office/powerpoint/2010/main" val="2569983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rgbClr val="A4001D"/>
                </a:solidFill>
                <a:latin typeface="Calibri"/>
                <a:ea typeface="ＭＳ Ｐゴシック" charset="0"/>
                <a:cs typeface="Calibri"/>
              </a:rPr>
              <a:t>Naïve Bayesian Classifier - Use Cases</a:t>
            </a:r>
          </a:p>
        </p:txBody>
      </p:sp>
      <p:sp>
        <p:nvSpPr>
          <p:cNvPr id="3" name="Content Placeholder 2"/>
          <p:cNvSpPr>
            <a:spLocks noGrp="1"/>
          </p:cNvSpPr>
          <p:nvPr>
            <p:ph idx="1"/>
          </p:nvPr>
        </p:nvSpPr>
        <p:spPr/>
        <p:txBody>
          <a:bodyPr/>
          <a:lstStyle/>
          <a:p>
            <a:r>
              <a:rPr lang="en-US" dirty="0"/>
              <a:t>Preferred method for many text classification problems.</a:t>
            </a:r>
          </a:p>
          <a:p>
            <a:pPr lvl="1"/>
            <a:r>
              <a:rPr lang="en-US" dirty="0"/>
              <a:t>Try this first; if it doesn't work, try something more complicated</a:t>
            </a:r>
          </a:p>
          <a:p>
            <a:endParaRPr lang="en-US" dirty="0"/>
          </a:p>
          <a:p>
            <a:r>
              <a:rPr lang="en-US" dirty="0"/>
              <a:t>Use cases</a:t>
            </a:r>
          </a:p>
          <a:p>
            <a:pPr lvl="1"/>
            <a:r>
              <a:rPr lang="en-US" dirty="0"/>
              <a:t>Spam filtering, other text classification tasks</a:t>
            </a:r>
          </a:p>
          <a:p>
            <a:pPr lvl="1"/>
            <a:r>
              <a:rPr lang="en-US" dirty="0"/>
              <a:t>Fraud detection</a:t>
            </a:r>
          </a:p>
          <a:p>
            <a:endParaRPr lang="en-US" dirty="0"/>
          </a:p>
        </p:txBody>
      </p:sp>
      <p:sp>
        <p:nvSpPr>
          <p:cNvPr id="7" name="Slide Number Placeholder 6"/>
          <p:cNvSpPr>
            <a:spLocks noGrp="1"/>
          </p:cNvSpPr>
          <p:nvPr>
            <p:ph type="sldNum" sz="quarter" idx="11"/>
          </p:nvPr>
        </p:nvSpPr>
        <p:spPr/>
        <p:txBody>
          <a:bodyPr/>
          <a:lstStyle/>
          <a:p>
            <a:pPr>
              <a:defRPr/>
            </a:pPr>
            <a:fld id="{5BA1DFFF-3F85-458B-986A-7762775E0CEF}" type="slidenum">
              <a:rPr lang="en-US" smtClean="0"/>
              <a:pPr>
                <a:defRPr/>
              </a:pPr>
              <a:t>11</a:t>
            </a:fld>
            <a:endParaRPr lang="en-US" dirty="0"/>
          </a:p>
        </p:txBody>
      </p:sp>
      <p:sp>
        <p:nvSpPr>
          <p:cNvPr id="8" name="Footer Placeholder 7"/>
          <p:cNvSpPr>
            <a:spLocks noGrp="1"/>
          </p:cNvSpPr>
          <p:nvPr>
            <p:ph type="ftr" sz="quarter" idx="10"/>
          </p:nvPr>
        </p:nvSpPr>
        <p:spPr/>
        <p:txBody>
          <a:bodyPr/>
          <a:lstStyle/>
          <a:p>
            <a:pPr>
              <a:defRPr/>
            </a:pPr>
            <a:r>
              <a:rPr lang="en-CA"/>
              <a:t>F20/F21 AA Applied Text Analytics</a:t>
            </a:r>
            <a:endParaRPr lang="en-US" dirty="0"/>
          </a:p>
        </p:txBody>
      </p:sp>
    </p:spTree>
    <p:custDataLst>
      <p:tags r:id="rId1"/>
    </p:custDataLst>
    <p:extLst>
      <p:ext uri="{BB962C8B-B14F-4D97-AF65-F5344CB8AC3E}">
        <p14:creationId xmlns:p14="http://schemas.microsoft.com/office/powerpoint/2010/main" val="3520068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4294967295"/>
          </p:nvPr>
        </p:nvSpPr>
        <p:spPr>
          <a:xfrm>
            <a:off x="4648200" y="6356351"/>
            <a:ext cx="2895600" cy="365125"/>
          </a:xfrm>
          <a:prstGeom prst="rect">
            <a:avLst/>
          </a:prstGeom>
        </p:spPr>
        <p:txBody>
          <a:bodyPr/>
          <a:lstStyle/>
          <a:p>
            <a:fld id="{BC0E85C5-6D0A-4AC9-8E17-E0B30DEB8DD2}" type="slidenum">
              <a:rPr lang="tr-TR"/>
              <a:pPr/>
              <a:t>12</a:t>
            </a:fld>
            <a:endParaRPr lang="tr-TR"/>
          </a:p>
        </p:txBody>
      </p:sp>
      <p:sp>
        <p:nvSpPr>
          <p:cNvPr id="137218" name="Rectangle 2"/>
          <p:cNvSpPr>
            <a:spLocks noGrp="1" noChangeArrowheads="1"/>
          </p:cNvSpPr>
          <p:nvPr>
            <p:ph type="title"/>
          </p:nvPr>
        </p:nvSpPr>
        <p:spPr/>
        <p:txBody>
          <a:bodyPr>
            <a:normAutofit/>
          </a:bodyPr>
          <a:lstStyle/>
          <a:p>
            <a:r>
              <a:rPr lang="tr-TR" sz="4800" dirty="0">
                <a:solidFill>
                  <a:srgbClr val="A4001D"/>
                </a:solidFill>
                <a:latin typeface="Calibri"/>
                <a:ea typeface="ＭＳ Ｐゴシック" charset="0"/>
                <a:cs typeface="Calibri"/>
              </a:rPr>
              <a:t>Bayes’ Rule</a:t>
            </a:r>
          </a:p>
        </p:txBody>
      </p:sp>
      <p:sp>
        <p:nvSpPr>
          <p:cNvPr id="137221" name="Text Box 5"/>
          <p:cNvSpPr txBox="1">
            <a:spLocks noChangeArrowheads="1"/>
          </p:cNvSpPr>
          <p:nvPr/>
        </p:nvSpPr>
        <p:spPr bwMode="auto">
          <a:xfrm>
            <a:off x="3000376" y="2060576"/>
            <a:ext cx="1368425" cy="396875"/>
          </a:xfrm>
          <a:prstGeom prst="rect">
            <a:avLst/>
          </a:prstGeom>
          <a:noFill/>
          <a:ln w="9525">
            <a:noFill/>
            <a:miter lim="800000"/>
            <a:headEnd/>
            <a:tailEnd/>
          </a:ln>
          <a:effectLst/>
        </p:spPr>
        <p:txBody>
          <a:bodyPr>
            <a:spAutoFit/>
          </a:bodyPr>
          <a:lstStyle/>
          <a:p>
            <a:r>
              <a:rPr lang="tr-TR" sz="2000" i="1" dirty="0" err="1">
                <a:latin typeface="Lucida Bright" pitchFamily="18" charset="0"/>
              </a:rPr>
              <a:t>posterior</a:t>
            </a:r>
            <a:endParaRPr lang="tr-TR" sz="2000" i="1" dirty="0">
              <a:latin typeface="Lucida Bright" pitchFamily="18" charset="0"/>
            </a:endParaRPr>
          </a:p>
        </p:txBody>
      </p:sp>
      <p:cxnSp>
        <p:nvCxnSpPr>
          <p:cNvPr id="137223" name="AutoShape 7"/>
          <p:cNvCxnSpPr>
            <a:cxnSpLocks noChangeShapeType="1"/>
          </p:cNvCxnSpPr>
          <p:nvPr/>
        </p:nvCxnSpPr>
        <p:spPr bwMode="auto">
          <a:xfrm rot="16200000" flipH="1">
            <a:off x="3892551" y="2536826"/>
            <a:ext cx="409575" cy="466725"/>
          </a:xfrm>
          <a:prstGeom prst="curvedConnector2">
            <a:avLst/>
          </a:prstGeom>
          <a:noFill/>
          <a:ln w="9525">
            <a:solidFill>
              <a:schemeClr val="tx1"/>
            </a:solidFill>
            <a:round/>
            <a:headEnd/>
            <a:tailEnd type="triangle" w="med" len="med"/>
          </a:ln>
          <a:effectLst/>
        </p:spPr>
      </p:cxnSp>
      <p:sp>
        <p:nvSpPr>
          <p:cNvPr id="137224" name="Text Box 8"/>
          <p:cNvSpPr txBox="1">
            <a:spLocks noChangeArrowheads="1"/>
          </p:cNvSpPr>
          <p:nvPr/>
        </p:nvSpPr>
        <p:spPr bwMode="auto">
          <a:xfrm>
            <a:off x="6743701" y="1665289"/>
            <a:ext cx="1350963" cy="396875"/>
          </a:xfrm>
          <a:prstGeom prst="rect">
            <a:avLst/>
          </a:prstGeom>
          <a:noFill/>
          <a:ln w="9525">
            <a:noFill/>
            <a:miter lim="800000"/>
            <a:headEnd/>
            <a:tailEnd/>
          </a:ln>
          <a:effectLst/>
        </p:spPr>
        <p:txBody>
          <a:bodyPr wrap="none">
            <a:spAutoFit/>
          </a:bodyPr>
          <a:lstStyle/>
          <a:p>
            <a:r>
              <a:rPr lang="tr-TR" sz="2000" i="1" dirty="0">
                <a:latin typeface="Lucida Bright" pitchFamily="18" charset="0"/>
              </a:rPr>
              <a:t>likelihood</a:t>
            </a:r>
          </a:p>
        </p:txBody>
      </p:sp>
      <p:sp>
        <p:nvSpPr>
          <p:cNvPr id="137225" name="Text Box 9"/>
          <p:cNvSpPr txBox="1">
            <a:spLocks noChangeArrowheads="1"/>
          </p:cNvSpPr>
          <p:nvPr/>
        </p:nvSpPr>
        <p:spPr bwMode="auto">
          <a:xfrm>
            <a:off x="5519738" y="1665289"/>
            <a:ext cx="792162" cy="396875"/>
          </a:xfrm>
          <a:prstGeom prst="rect">
            <a:avLst/>
          </a:prstGeom>
          <a:noFill/>
          <a:ln w="9525">
            <a:noFill/>
            <a:miter lim="800000"/>
            <a:headEnd/>
            <a:tailEnd/>
          </a:ln>
          <a:effectLst/>
        </p:spPr>
        <p:txBody>
          <a:bodyPr wrap="none">
            <a:spAutoFit/>
          </a:bodyPr>
          <a:lstStyle/>
          <a:p>
            <a:r>
              <a:rPr lang="tr-TR" sz="2000" i="1" dirty="0">
                <a:latin typeface="Lucida Bright" pitchFamily="18" charset="0"/>
              </a:rPr>
              <a:t>prior</a:t>
            </a:r>
          </a:p>
        </p:txBody>
      </p:sp>
      <p:sp>
        <p:nvSpPr>
          <p:cNvPr id="137230" name="Line 14"/>
          <p:cNvSpPr>
            <a:spLocks noChangeShapeType="1"/>
          </p:cNvSpPr>
          <p:nvPr/>
        </p:nvSpPr>
        <p:spPr bwMode="auto">
          <a:xfrm>
            <a:off x="6024563" y="2133601"/>
            <a:ext cx="215900" cy="360363"/>
          </a:xfrm>
          <a:prstGeom prst="line">
            <a:avLst/>
          </a:prstGeom>
          <a:noFill/>
          <a:ln w="9525">
            <a:solidFill>
              <a:schemeClr val="tx1"/>
            </a:solidFill>
            <a:round/>
            <a:headEnd/>
            <a:tailEnd type="triangle" w="med" len="med"/>
          </a:ln>
          <a:effectLst/>
        </p:spPr>
        <p:txBody>
          <a:bodyPr/>
          <a:lstStyle/>
          <a:p>
            <a:endParaRPr lang="en-GB"/>
          </a:p>
        </p:txBody>
      </p:sp>
      <p:sp>
        <p:nvSpPr>
          <p:cNvPr id="137231" name="Line 15"/>
          <p:cNvSpPr>
            <a:spLocks noChangeShapeType="1"/>
          </p:cNvSpPr>
          <p:nvPr/>
        </p:nvSpPr>
        <p:spPr bwMode="auto">
          <a:xfrm flipH="1">
            <a:off x="7319963" y="2133601"/>
            <a:ext cx="144462" cy="358775"/>
          </a:xfrm>
          <a:prstGeom prst="line">
            <a:avLst/>
          </a:prstGeom>
          <a:noFill/>
          <a:ln w="9525">
            <a:solidFill>
              <a:schemeClr val="tx1"/>
            </a:solidFill>
            <a:round/>
            <a:headEnd/>
            <a:tailEnd type="triangle" w="med" len="med"/>
          </a:ln>
          <a:effectLst/>
        </p:spPr>
        <p:txBody>
          <a:bodyPr/>
          <a:lstStyle/>
          <a:p>
            <a:endParaRPr lang="en-GB"/>
          </a:p>
        </p:txBody>
      </p:sp>
      <p:graphicFrame>
        <p:nvGraphicFramePr>
          <p:cNvPr id="207876" name="Object 4"/>
          <p:cNvGraphicFramePr>
            <a:graphicFrameLocks noGrp="1" noChangeAspect="1"/>
          </p:cNvGraphicFramePr>
          <p:nvPr>
            <p:ph sz="half" idx="1"/>
          </p:nvPr>
        </p:nvGraphicFramePr>
        <p:xfrm>
          <a:off x="4491039" y="2514600"/>
          <a:ext cx="3362325" cy="990600"/>
        </p:xfrm>
        <a:graphic>
          <a:graphicData uri="http://schemas.openxmlformats.org/presentationml/2006/ole">
            <mc:AlternateContent xmlns:mc="http://schemas.openxmlformats.org/markup-compatibility/2006">
              <mc:Choice xmlns:v="urn:schemas-microsoft-com:vml" Requires="v">
                <p:oleObj name="Equation" r:id="rId3" imgW="1422360" imgH="419040" progId="Equation.3">
                  <p:embed/>
                </p:oleObj>
              </mc:Choice>
              <mc:Fallback>
                <p:oleObj name="Equation" r:id="rId3" imgW="1422360" imgH="419040" progId="Equation.3">
                  <p:embed/>
                  <p:pic>
                    <p:nvPicPr>
                      <p:cNvPr id="20787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1039" y="2514600"/>
                        <a:ext cx="336232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Content Placeholder 15"/>
          <p:cNvSpPr>
            <a:spLocks noGrp="1"/>
          </p:cNvSpPr>
          <p:nvPr>
            <p:ph sz="half" idx="2"/>
          </p:nvPr>
        </p:nvSpPr>
        <p:spPr>
          <a:xfrm>
            <a:off x="2239963" y="3613149"/>
            <a:ext cx="8001000" cy="2590800"/>
          </a:xfrm>
        </p:spPr>
        <p:txBody>
          <a:bodyPr>
            <a:normAutofit fontScale="85000" lnSpcReduction="20000"/>
          </a:bodyPr>
          <a:lstStyle/>
          <a:p>
            <a:endParaRPr lang="en-GB" i="1" dirty="0"/>
          </a:p>
          <a:p>
            <a:r>
              <a:rPr lang="en-GB" sz="2600" i="1" dirty="0"/>
              <a:t>P</a:t>
            </a:r>
            <a:r>
              <a:rPr lang="en-GB" sz="2600" dirty="0"/>
              <a:t>(</a:t>
            </a:r>
            <a:r>
              <a:rPr lang="en-GB" sz="2600" i="1" dirty="0"/>
              <a:t>+</a:t>
            </a:r>
            <a:r>
              <a:rPr lang="en-GB" sz="2600" i="1" dirty="0" err="1"/>
              <a:t>ve</a:t>
            </a:r>
            <a:r>
              <a:rPr lang="en-GB" sz="2600" i="1" dirty="0"/>
              <a:t> </a:t>
            </a:r>
            <a:r>
              <a:rPr lang="en-GB" sz="2600" i="1" dirty="0" err="1"/>
              <a:t>review</a:t>
            </a:r>
            <a:r>
              <a:rPr lang="en-GB" sz="2600" dirty="0" err="1"/>
              <a:t>|</a:t>
            </a:r>
            <a:r>
              <a:rPr lang="en-GB" sz="2600" i="1" dirty="0" err="1"/>
              <a:t>document</a:t>
            </a:r>
            <a:r>
              <a:rPr lang="en-GB" sz="2600" dirty="0"/>
              <a:t>) ?</a:t>
            </a:r>
          </a:p>
          <a:p>
            <a:pPr>
              <a:buNone/>
            </a:pPr>
            <a:endParaRPr lang="en-GB" sz="2600" dirty="0"/>
          </a:p>
          <a:p>
            <a:r>
              <a:rPr lang="en-GB" sz="2600" b="1" dirty="0">
                <a:solidFill>
                  <a:srgbClr val="2D1EEE"/>
                </a:solidFill>
              </a:rPr>
              <a:t>Subjectivist view of probability:</a:t>
            </a:r>
          </a:p>
          <a:p>
            <a:pPr lvl="1"/>
            <a:r>
              <a:rPr lang="en-GB" sz="2600" dirty="0"/>
              <a:t>Fraction of times the terms appearing in d (x1,x2,...) also appear in +</a:t>
            </a:r>
            <a:r>
              <a:rPr lang="en-GB" sz="2600" dirty="0" err="1"/>
              <a:t>ve</a:t>
            </a:r>
            <a:r>
              <a:rPr lang="en-GB" sz="2600" dirty="0"/>
              <a:t> review documents ; </a:t>
            </a:r>
            <a:r>
              <a:rPr lang="en-GB" sz="2600" b="1" i="1" dirty="0">
                <a:solidFill>
                  <a:srgbClr val="FF0000"/>
                </a:solidFill>
              </a:rPr>
              <a:t>P</a:t>
            </a:r>
            <a:r>
              <a:rPr lang="en-GB" sz="2600" b="1" dirty="0">
                <a:solidFill>
                  <a:srgbClr val="FF0000"/>
                </a:solidFill>
              </a:rPr>
              <a:t>(d|+</a:t>
            </a:r>
            <a:r>
              <a:rPr lang="en-GB" sz="2600" b="1" dirty="0" err="1">
                <a:solidFill>
                  <a:srgbClr val="FF0000"/>
                </a:solidFill>
              </a:rPr>
              <a:t>ve</a:t>
            </a:r>
            <a:r>
              <a:rPr lang="en-GB" sz="2600" b="1" dirty="0">
                <a:solidFill>
                  <a:srgbClr val="FF0000"/>
                </a:solidFill>
              </a:rPr>
              <a:t> reviews) </a:t>
            </a:r>
          </a:p>
          <a:p>
            <a:pPr lvl="1"/>
            <a:r>
              <a:rPr lang="en-GB" sz="2600" dirty="0"/>
              <a:t>Fraction documents with +</a:t>
            </a:r>
            <a:r>
              <a:rPr lang="en-GB" sz="2600" dirty="0" err="1"/>
              <a:t>ve</a:t>
            </a:r>
            <a:r>
              <a:rPr lang="en-GB" sz="2600" dirty="0"/>
              <a:t> reviews in training set; </a:t>
            </a:r>
            <a:r>
              <a:rPr lang="en-GB" sz="2600" b="1" i="1" dirty="0">
                <a:solidFill>
                  <a:srgbClr val="FF0000"/>
                </a:solidFill>
              </a:rPr>
              <a:t>P</a:t>
            </a:r>
            <a:r>
              <a:rPr lang="en-GB" sz="2600" b="1" dirty="0">
                <a:solidFill>
                  <a:srgbClr val="FF0000"/>
                </a:solidFill>
              </a:rPr>
              <a:t>(</a:t>
            </a:r>
            <a:r>
              <a:rPr lang="en-GB" sz="2600" b="1" i="1" dirty="0">
                <a:solidFill>
                  <a:srgbClr val="FF0000"/>
                </a:solidFill>
              </a:rPr>
              <a:t>+</a:t>
            </a:r>
            <a:r>
              <a:rPr lang="en-GB" sz="2600" b="1" i="1" dirty="0" err="1">
                <a:solidFill>
                  <a:srgbClr val="FF0000"/>
                </a:solidFill>
              </a:rPr>
              <a:t>ve</a:t>
            </a:r>
            <a:r>
              <a:rPr lang="en-GB" sz="2600" b="1" i="1" dirty="0">
                <a:solidFill>
                  <a:srgbClr val="FF0000"/>
                </a:solidFill>
              </a:rPr>
              <a:t> reviews</a:t>
            </a:r>
            <a:r>
              <a:rPr lang="en-GB" sz="2600" b="1" dirty="0">
                <a:solidFill>
                  <a:srgbClr val="FF0000"/>
                </a:solidFill>
              </a:rPr>
              <a:t>) </a:t>
            </a:r>
          </a:p>
          <a:p>
            <a:endParaRPr lang="en-GB" dirty="0"/>
          </a:p>
        </p:txBody>
      </p:sp>
      <p:sp>
        <p:nvSpPr>
          <p:cNvPr id="13" name="Footer Placeholder 12"/>
          <p:cNvSpPr>
            <a:spLocks noGrp="1"/>
          </p:cNvSpPr>
          <p:nvPr>
            <p:ph type="ftr" sz="quarter" idx="4294967295"/>
          </p:nvPr>
        </p:nvSpPr>
        <p:spPr>
          <a:xfrm>
            <a:off x="4648200" y="6356351"/>
            <a:ext cx="2895600" cy="365125"/>
          </a:xfrm>
          <a:prstGeom prst="rect">
            <a:avLst/>
          </a:prstGeom>
        </p:spPr>
        <p:txBody>
          <a:bodyPr/>
          <a:lstStyle/>
          <a:p>
            <a:r>
              <a:rPr lang="en-US"/>
              <a:t>F20/F21 AA Applied Text Analytics</a:t>
            </a:r>
            <a:endParaRPr lang="en-US" dirty="0"/>
          </a:p>
        </p:txBody>
      </p:sp>
      <p:sp>
        <p:nvSpPr>
          <p:cNvPr id="2" name="Rectangle 1">
            <a:extLst>
              <a:ext uri="{FF2B5EF4-FFF2-40B4-BE49-F238E27FC236}">
                <a16:creationId xmlns:a16="http://schemas.microsoft.com/office/drawing/2014/main" id="{335733A8-67C9-4542-9C94-2E06E0FC02F5}"/>
              </a:ext>
            </a:extLst>
          </p:cNvPr>
          <p:cNvSpPr/>
          <p:nvPr/>
        </p:nvSpPr>
        <p:spPr>
          <a:xfrm>
            <a:off x="6024563" y="746574"/>
            <a:ext cx="3460756" cy="461665"/>
          </a:xfrm>
          <a:prstGeom prst="rect">
            <a:avLst/>
          </a:prstGeom>
        </p:spPr>
        <p:txBody>
          <a:bodyPr wrap="none">
            <a:spAutoFit/>
          </a:bodyPr>
          <a:lstStyle/>
          <a:p>
            <a:pPr marL="228600" indent="-228600">
              <a:spcBef>
                <a:spcPct val="50000"/>
              </a:spcBef>
              <a:buFontTx/>
              <a:buChar char="•"/>
            </a:pPr>
            <a:r>
              <a:rPr lang="en-US" dirty="0"/>
              <a:t>For a document </a:t>
            </a:r>
            <a:r>
              <a:rPr lang="en-US" sz="2000" i="1" dirty="0">
                <a:solidFill>
                  <a:srgbClr val="FF0000"/>
                </a:solidFill>
              </a:rPr>
              <a:t>d</a:t>
            </a:r>
            <a:r>
              <a:rPr lang="en-US" sz="2400" dirty="0"/>
              <a:t> </a:t>
            </a:r>
            <a:r>
              <a:rPr lang="en-US" sz="2000" dirty="0"/>
              <a:t>and a class </a:t>
            </a:r>
            <a:r>
              <a:rPr lang="en-US" sz="2400" i="1" dirty="0">
                <a:solidFill>
                  <a:srgbClr val="FF0000"/>
                </a:solidFill>
              </a:rPr>
              <a:t>c</a:t>
            </a:r>
            <a:endParaRPr lang="en-US" i="1" dirty="0">
              <a:solidFill>
                <a:srgbClr val="FF0000"/>
              </a:solidFill>
            </a:endParaRPr>
          </a:p>
        </p:txBody>
      </p:sp>
    </p:spTree>
    <p:extLst>
      <p:ext uri="{BB962C8B-B14F-4D97-AF65-F5344CB8AC3E}">
        <p14:creationId xmlns:p14="http://schemas.microsoft.com/office/powerpoint/2010/main" val="252741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sz="4800" dirty="0">
                <a:solidFill>
                  <a:srgbClr val="A4001D"/>
                </a:solidFill>
                <a:latin typeface="Calibri"/>
                <a:ea typeface="ＭＳ Ｐゴシック" charset="0"/>
                <a:cs typeface="Calibri"/>
              </a:rPr>
              <a:t>Na</a:t>
            </a:r>
            <a:r>
              <a:rPr lang="fr-FR" sz="4800" dirty="0" err="1">
                <a:solidFill>
                  <a:srgbClr val="A4001D"/>
                </a:solidFill>
                <a:latin typeface="Calibri"/>
                <a:ea typeface="ＭＳ Ｐゴシック" charset="0"/>
                <a:cs typeface="Calibri"/>
              </a:rPr>
              <a:t>ï</a:t>
            </a:r>
            <a:r>
              <a:rPr lang="en-US" sz="4800" dirty="0" err="1">
                <a:solidFill>
                  <a:srgbClr val="A4001D"/>
                </a:solidFill>
                <a:latin typeface="Calibri"/>
                <a:ea typeface="ＭＳ Ｐゴシック" charset="0"/>
                <a:cs typeface="Calibri"/>
              </a:rPr>
              <a:t>ve</a:t>
            </a:r>
            <a:r>
              <a:rPr lang="en-US" sz="4800" dirty="0">
                <a:solidFill>
                  <a:srgbClr val="A4001D"/>
                </a:solidFill>
                <a:latin typeface="Calibri"/>
                <a:ea typeface="ＭＳ Ｐゴシック" charset="0"/>
                <a:cs typeface="Calibri"/>
              </a:rPr>
              <a:t> Bayes Classifier (I)</a:t>
            </a:r>
          </a:p>
        </p:txBody>
      </p:sp>
      <p:graphicFrame>
        <p:nvGraphicFramePr>
          <p:cNvPr id="5" name="Object 3"/>
          <p:cNvGraphicFramePr>
            <a:graphicFrameLocks noChangeAspect="1"/>
          </p:cNvGraphicFramePr>
          <p:nvPr/>
        </p:nvGraphicFramePr>
        <p:xfrm>
          <a:off x="2230129" y="2178051"/>
          <a:ext cx="5430089" cy="1149349"/>
        </p:xfrm>
        <a:graphic>
          <a:graphicData uri="http://schemas.openxmlformats.org/presentationml/2006/ole">
            <mc:AlternateContent xmlns:mc="http://schemas.openxmlformats.org/markup-compatibility/2006">
              <mc:Choice xmlns:v="urn:schemas-microsoft-com:vml" Requires="v">
                <p:oleObj name="Equation" r:id="rId3" imgW="1371600" imgH="292100" progId="Equation.3">
                  <p:embed/>
                </p:oleObj>
              </mc:Choice>
              <mc:Fallback>
                <p:oleObj name="Equation" r:id="rId3" imgW="1371600" imgH="292100" progId="Equation.3">
                  <p:embed/>
                  <p:pic>
                    <p:nvPicPr>
                      <p:cNvPr id="5" name="Object 3"/>
                      <p:cNvPicPr>
                        <a:picLocks noChangeAspect="1" noChangeArrowheads="1"/>
                      </p:cNvPicPr>
                      <p:nvPr/>
                    </p:nvPicPr>
                    <p:blipFill>
                      <a:blip r:embed="rId4"/>
                      <a:srcRect/>
                      <a:stretch>
                        <a:fillRect/>
                      </a:stretch>
                    </p:blipFill>
                    <p:spPr bwMode="auto">
                      <a:xfrm>
                        <a:off x="2230129" y="2178051"/>
                        <a:ext cx="5430089" cy="1149349"/>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3390160" y="3327400"/>
          <a:ext cx="5347441" cy="1625600"/>
        </p:xfrm>
        <a:graphic>
          <a:graphicData uri="http://schemas.openxmlformats.org/presentationml/2006/ole">
            <mc:AlternateContent xmlns:mc="http://schemas.openxmlformats.org/markup-compatibility/2006">
              <mc:Choice xmlns:v="urn:schemas-microsoft-com:vml" Requires="v">
                <p:oleObj name="Equation" r:id="rId5" imgW="1371600" imgH="419100" progId="Equation.3">
                  <p:embed/>
                </p:oleObj>
              </mc:Choice>
              <mc:Fallback>
                <p:oleObj name="Equation" r:id="rId5" imgW="1371600" imgH="419100" progId="Equation.3">
                  <p:embed/>
                  <p:pic>
                    <p:nvPicPr>
                      <p:cNvPr id="6" name="Object 3"/>
                      <p:cNvPicPr>
                        <a:picLocks noChangeAspect="1" noChangeArrowheads="1"/>
                      </p:cNvPicPr>
                      <p:nvPr/>
                    </p:nvPicPr>
                    <p:blipFill>
                      <a:blip r:embed="rId6"/>
                      <a:srcRect/>
                      <a:stretch>
                        <a:fillRect/>
                      </a:stretch>
                    </p:blipFill>
                    <p:spPr bwMode="auto">
                      <a:xfrm>
                        <a:off x="3390160" y="3327400"/>
                        <a:ext cx="5347441" cy="16256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3348567" y="5156200"/>
          <a:ext cx="5181600" cy="1117600"/>
        </p:xfrm>
        <a:graphic>
          <a:graphicData uri="http://schemas.openxmlformats.org/presentationml/2006/ole">
            <mc:AlternateContent xmlns:mc="http://schemas.openxmlformats.org/markup-compatibility/2006">
              <mc:Choice xmlns:v="urn:schemas-microsoft-com:vml" Requires="v">
                <p:oleObj name="Equation" r:id="rId7" imgW="1346200" imgH="292100" progId="Equation.3">
                  <p:embed/>
                </p:oleObj>
              </mc:Choice>
              <mc:Fallback>
                <p:oleObj name="Equation" r:id="rId7" imgW="1346200" imgH="292100" progId="Equation.3">
                  <p:embed/>
                  <p:pic>
                    <p:nvPicPr>
                      <p:cNvPr id="8" name="Object 3"/>
                      <p:cNvPicPr>
                        <a:picLocks noChangeAspect="1" noChangeArrowheads="1"/>
                      </p:cNvPicPr>
                      <p:nvPr/>
                    </p:nvPicPr>
                    <p:blipFill>
                      <a:blip r:embed="rId8"/>
                      <a:srcRect/>
                      <a:stretch>
                        <a:fillRect/>
                      </a:stretch>
                    </p:blipFill>
                    <p:spPr bwMode="auto">
                      <a:xfrm>
                        <a:off x="3348567" y="5156200"/>
                        <a:ext cx="5181600" cy="11176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8331200" y="2108200"/>
            <a:ext cx="3251200" cy="107702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MAP is “maximum a posteriori”  = most likely class</a:t>
            </a:r>
          </a:p>
        </p:txBody>
      </p:sp>
      <p:sp>
        <p:nvSpPr>
          <p:cNvPr id="11" name="Text Box 16"/>
          <p:cNvSpPr txBox="1">
            <a:spLocks noChangeArrowheads="1"/>
          </p:cNvSpPr>
          <p:nvPr/>
        </p:nvSpPr>
        <p:spPr bwMode="auto">
          <a:xfrm>
            <a:off x="9245600" y="3835400"/>
            <a:ext cx="2235200" cy="420564"/>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Bayes Rule</a:t>
            </a:r>
          </a:p>
        </p:txBody>
      </p:sp>
      <p:sp>
        <p:nvSpPr>
          <p:cNvPr id="12" name="Text Box 16"/>
          <p:cNvSpPr txBox="1">
            <a:spLocks noChangeArrowheads="1"/>
          </p:cNvSpPr>
          <p:nvPr/>
        </p:nvSpPr>
        <p:spPr bwMode="auto">
          <a:xfrm>
            <a:off x="9347200" y="5257801"/>
            <a:ext cx="2235200" cy="74879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Dropping the denominator</a:t>
            </a:r>
          </a:p>
        </p:txBody>
      </p:sp>
      <p:sp>
        <p:nvSpPr>
          <p:cNvPr id="3" name="Footer Placeholder 2">
            <a:extLst>
              <a:ext uri="{FF2B5EF4-FFF2-40B4-BE49-F238E27FC236}">
                <a16:creationId xmlns:a16="http://schemas.microsoft.com/office/drawing/2014/main" id="{7D5213DE-5519-6D45-91CB-D5A87D36E802}"/>
              </a:ext>
            </a:extLst>
          </p:cNvPr>
          <p:cNvSpPr>
            <a:spLocks noGrp="1"/>
          </p:cNvSpPr>
          <p:nvPr>
            <p:ph type="ftr" sz="quarter" idx="11"/>
          </p:nvPr>
        </p:nvSpPr>
        <p:spPr/>
        <p:txBody>
          <a:bodyPr/>
          <a:lstStyle/>
          <a:p>
            <a:r>
              <a:rPr lang="en-CA"/>
              <a:t>F20/F21 AA Applied Text Analytics</a:t>
            </a:r>
            <a:endParaRPr lang="en-US"/>
          </a:p>
        </p:txBody>
      </p:sp>
      <p:sp>
        <p:nvSpPr>
          <p:cNvPr id="4" name="Slide Number Placeholder 3">
            <a:extLst>
              <a:ext uri="{FF2B5EF4-FFF2-40B4-BE49-F238E27FC236}">
                <a16:creationId xmlns:a16="http://schemas.microsoft.com/office/drawing/2014/main" id="{F49A245E-ED4C-5E48-A5AF-6A6801048513}"/>
              </a:ext>
            </a:extLst>
          </p:cNvPr>
          <p:cNvSpPr>
            <a:spLocks noGrp="1"/>
          </p:cNvSpPr>
          <p:nvPr>
            <p:ph type="sldNum" sz="quarter" idx="12"/>
          </p:nvPr>
        </p:nvSpPr>
        <p:spPr/>
        <p:txBody>
          <a:bodyPr/>
          <a:lstStyle/>
          <a:p>
            <a:fld id="{F60C5306-BD03-444F-81BE-8A5A1865DBD2}" type="slidenum">
              <a:rPr lang="en-US" smtClean="0"/>
              <a:t>13</a:t>
            </a:fld>
            <a:endParaRPr lang="en-US"/>
          </a:p>
        </p:txBody>
      </p:sp>
    </p:spTree>
    <p:extLst>
      <p:ext uri="{BB962C8B-B14F-4D97-AF65-F5344CB8AC3E}">
        <p14:creationId xmlns:p14="http://schemas.microsoft.com/office/powerpoint/2010/main" val="2865888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sz="4800" dirty="0">
                <a:solidFill>
                  <a:srgbClr val="A4001D"/>
                </a:solidFill>
                <a:latin typeface="Calibri"/>
                <a:ea typeface="ＭＳ Ｐゴシック" charset="0"/>
                <a:cs typeface="Calibri"/>
              </a:rPr>
              <a:t>Na</a:t>
            </a:r>
            <a:r>
              <a:rPr lang="fr-FR" sz="4800" dirty="0" err="1">
                <a:solidFill>
                  <a:srgbClr val="A4001D"/>
                </a:solidFill>
                <a:latin typeface="Calibri"/>
                <a:ea typeface="ＭＳ Ｐゴシック" charset="0"/>
                <a:cs typeface="Calibri"/>
              </a:rPr>
              <a:t>ï</a:t>
            </a:r>
            <a:r>
              <a:rPr lang="en-US" sz="4800" dirty="0" err="1">
                <a:solidFill>
                  <a:srgbClr val="A4001D"/>
                </a:solidFill>
                <a:latin typeface="Calibri"/>
                <a:ea typeface="ＭＳ Ｐゴシック" charset="0"/>
                <a:cs typeface="Calibri"/>
              </a:rPr>
              <a:t>ve</a:t>
            </a:r>
            <a:r>
              <a:rPr lang="en-US" sz="4800" dirty="0">
                <a:solidFill>
                  <a:srgbClr val="A4001D"/>
                </a:solidFill>
                <a:latin typeface="Calibri"/>
                <a:ea typeface="ＭＳ Ｐゴシック" charset="0"/>
                <a:cs typeface="Calibri"/>
              </a:rPr>
              <a:t> Bayes Classifier (II)</a:t>
            </a:r>
          </a:p>
        </p:txBody>
      </p:sp>
      <p:graphicFrame>
        <p:nvGraphicFramePr>
          <p:cNvPr id="5" name="Object 3"/>
          <p:cNvGraphicFramePr>
            <a:graphicFrameLocks noChangeAspect="1"/>
          </p:cNvGraphicFramePr>
          <p:nvPr/>
        </p:nvGraphicFramePr>
        <p:xfrm>
          <a:off x="508000" y="2108200"/>
          <a:ext cx="6534149" cy="1149349"/>
        </p:xfrm>
        <a:graphic>
          <a:graphicData uri="http://schemas.openxmlformats.org/presentationml/2006/ole">
            <mc:AlternateContent xmlns:mc="http://schemas.openxmlformats.org/markup-compatibility/2006">
              <mc:Choice xmlns:v="urn:schemas-microsoft-com:vml" Requires="v">
                <p:oleObj name="Equation" r:id="rId2" imgW="1651000" imgH="292100" progId="Equation.3">
                  <p:embed/>
                </p:oleObj>
              </mc:Choice>
              <mc:Fallback>
                <p:oleObj name="Equation" r:id="rId2" imgW="1651000" imgH="292100" progId="Equation.3">
                  <p:embed/>
                  <p:pic>
                    <p:nvPicPr>
                      <p:cNvPr id="5" name="Object 3"/>
                      <p:cNvPicPr>
                        <a:picLocks noChangeAspect="1" noChangeArrowheads="1"/>
                      </p:cNvPicPr>
                      <p:nvPr/>
                    </p:nvPicPr>
                    <p:blipFill>
                      <a:blip r:embed="rId3"/>
                      <a:srcRect/>
                      <a:stretch>
                        <a:fillRect/>
                      </a:stretch>
                    </p:blipFill>
                    <p:spPr bwMode="auto">
                      <a:xfrm>
                        <a:off x="508000" y="2108200"/>
                        <a:ext cx="6534149" cy="1149349"/>
                      </a:xfrm>
                      <a:prstGeom prst="rect">
                        <a:avLst/>
                      </a:prstGeom>
                      <a:noFill/>
                      <a:ln>
                        <a:noFill/>
                      </a:ln>
                      <a:effectLst/>
                    </p:spPr>
                  </p:pic>
                </p:oleObj>
              </mc:Fallback>
            </mc:AlternateContent>
          </a:graphicData>
        </a:graphic>
      </p:graphicFrame>
      <p:sp>
        <p:nvSpPr>
          <p:cNvPr id="2" name="Footer Placeholder 1">
            <a:extLst>
              <a:ext uri="{FF2B5EF4-FFF2-40B4-BE49-F238E27FC236}">
                <a16:creationId xmlns:a16="http://schemas.microsoft.com/office/drawing/2014/main" id="{FA7A2803-FD2F-9545-B028-B7C5DD8E875A}"/>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2719671C-F67F-104C-9B30-A4CBBD7A1C55}"/>
              </a:ext>
            </a:extLst>
          </p:cNvPr>
          <p:cNvSpPr>
            <a:spLocks noGrp="1"/>
          </p:cNvSpPr>
          <p:nvPr>
            <p:ph type="sldNum" sz="quarter" idx="12"/>
          </p:nvPr>
        </p:nvSpPr>
        <p:spPr/>
        <p:txBody>
          <a:bodyPr/>
          <a:lstStyle/>
          <a:p>
            <a:fld id="{F60C5306-BD03-444F-81BE-8A5A1865DBD2}" type="slidenum">
              <a:rPr lang="en-US" smtClean="0"/>
              <a:t>14</a:t>
            </a:fld>
            <a:endParaRPr lang="en-US"/>
          </a:p>
        </p:txBody>
      </p:sp>
      <p:pic>
        <p:nvPicPr>
          <p:cNvPr id="4" name="Picture 3">
            <a:extLst>
              <a:ext uri="{FF2B5EF4-FFF2-40B4-BE49-F238E27FC236}">
                <a16:creationId xmlns:a16="http://schemas.microsoft.com/office/drawing/2014/main" id="{AC2EC74B-A1E5-229C-BCAD-5553E5EA69D7}"/>
              </a:ext>
            </a:extLst>
          </p:cNvPr>
          <p:cNvPicPr>
            <a:picLocks noChangeAspect="1"/>
          </p:cNvPicPr>
          <p:nvPr/>
        </p:nvPicPr>
        <p:blipFill>
          <a:blip r:embed="rId4"/>
          <a:stretch>
            <a:fillRect/>
          </a:stretch>
        </p:blipFill>
        <p:spPr>
          <a:xfrm>
            <a:off x="1637333" y="3452678"/>
            <a:ext cx="7803550" cy="1336811"/>
          </a:xfrm>
          <a:prstGeom prst="rect">
            <a:avLst/>
          </a:prstGeom>
        </p:spPr>
      </p:pic>
      <p:sp>
        <p:nvSpPr>
          <p:cNvPr id="6" name="Text Box 16">
            <a:extLst>
              <a:ext uri="{FF2B5EF4-FFF2-40B4-BE49-F238E27FC236}">
                <a16:creationId xmlns:a16="http://schemas.microsoft.com/office/drawing/2014/main" id="{2CBC4723-60E6-7BF5-6920-6C2C267D65CB}"/>
              </a:ext>
            </a:extLst>
          </p:cNvPr>
          <p:cNvSpPr txBox="1">
            <a:spLocks noChangeArrowheads="1"/>
          </p:cNvSpPr>
          <p:nvPr/>
        </p:nvSpPr>
        <p:spPr bwMode="auto">
          <a:xfrm>
            <a:off x="9652000" y="3429000"/>
            <a:ext cx="2235200" cy="107702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Document d represented as features x</a:t>
            </a:r>
            <a:r>
              <a:rPr lang="en-US" altLang="zh-TW" sz="2133" baseline="-25000" dirty="0"/>
              <a:t>1</a:t>
            </a:r>
            <a:r>
              <a:rPr lang="en-US" altLang="zh-TW" sz="2133" dirty="0"/>
              <a:t>..x</a:t>
            </a:r>
            <a:r>
              <a:rPr lang="en-US" altLang="zh-TW" sz="2133" baseline="-25000" dirty="0"/>
              <a:t>n</a:t>
            </a:r>
          </a:p>
        </p:txBody>
      </p:sp>
    </p:spTree>
    <p:extLst>
      <p:ext uri="{BB962C8B-B14F-4D97-AF65-F5344CB8AC3E}">
        <p14:creationId xmlns:p14="http://schemas.microsoft.com/office/powerpoint/2010/main" val="2775134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193800" y="573660"/>
            <a:ext cx="10160000" cy="990600"/>
          </a:xfrm>
        </p:spPr>
        <p:txBody>
          <a:bodyPr/>
          <a:lstStyle/>
          <a:p>
            <a:r>
              <a:rPr lang="en-US" sz="4800" dirty="0">
                <a:solidFill>
                  <a:srgbClr val="A4001D"/>
                </a:solidFill>
                <a:latin typeface="Calibri"/>
                <a:ea typeface="ＭＳ Ｐゴシック" charset="0"/>
                <a:cs typeface="Calibri"/>
              </a:rPr>
              <a:t>Na</a:t>
            </a:r>
            <a:r>
              <a:rPr lang="fr-FR" sz="4800" dirty="0" err="1">
                <a:solidFill>
                  <a:srgbClr val="A4001D"/>
                </a:solidFill>
                <a:latin typeface="Calibri"/>
                <a:ea typeface="ＭＳ Ｐゴシック" charset="0"/>
                <a:cs typeface="Calibri"/>
              </a:rPr>
              <a:t>ï</a:t>
            </a:r>
            <a:r>
              <a:rPr lang="en-US" sz="4800" dirty="0" err="1">
                <a:solidFill>
                  <a:srgbClr val="A4001D"/>
                </a:solidFill>
                <a:latin typeface="Calibri"/>
                <a:ea typeface="ＭＳ Ｐゴシック" charset="0"/>
                <a:cs typeface="Calibri"/>
              </a:rPr>
              <a:t>ve</a:t>
            </a:r>
            <a:r>
              <a:rPr lang="en-US" sz="4800" dirty="0">
                <a:solidFill>
                  <a:srgbClr val="A4001D"/>
                </a:solidFill>
                <a:latin typeface="Calibri"/>
                <a:ea typeface="ＭＳ Ｐゴシック" charset="0"/>
                <a:cs typeface="Calibri"/>
              </a:rPr>
              <a:t> Bayes Classifier (III)</a:t>
            </a:r>
          </a:p>
        </p:txBody>
      </p:sp>
      <p:sp>
        <p:nvSpPr>
          <p:cNvPr id="11" name="Text Box 16"/>
          <p:cNvSpPr txBox="1">
            <a:spLocks noChangeArrowheads="1"/>
          </p:cNvSpPr>
          <p:nvPr/>
        </p:nvSpPr>
        <p:spPr bwMode="auto">
          <a:xfrm>
            <a:off x="8432800" y="3540205"/>
            <a:ext cx="3251200" cy="74879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How often does this class occur?</a:t>
            </a:r>
          </a:p>
        </p:txBody>
      </p:sp>
      <p:sp>
        <p:nvSpPr>
          <p:cNvPr id="6" name="Text Box 16"/>
          <p:cNvSpPr txBox="1">
            <a:spLocks noChangeArrowheads="1"/>
          </p:cNvSpPr>
          <p:nvPr/>
        </p:nvSpPr>
        <p:spPr bwMode="auto">
          <a:xfrm>
            <a:off x="2133600" y="3469721"/>
            <a:ext cx="5791200" cy="461665"/>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lvl="1" eaLnBrk="1" hangingPunct="1"/>
            <a:r>
              <a:rPr lang="en-US" sz="2400" dirty="0">
                <a:latin typeface="Calibri" charset="0"/>
                <a:cs typeface="Arial" charset="0"/>
              </a:rPr>
              <a:t>O(|</a:t>
            </a:r>
            <a:r>
              <a:rPr lang="en-US" sz="2400" i="1" dirty="0" err="1">
                <a:latin typeface="Calibri" charset="0"/>
                <a:cs typeface="Arial" charset="0"/>
              </a:rPr>
              <a:t>X</a:t>
            </a:r>
            <a:r>
              <a:rPr lang="en-US" sz="2400" dirty="0" err="1">
                <a:latin typeface="Calibri" charset="0"/>
                <a:cs typeface="Arial" charset="0"/>
              </a:rPr>
              <a:t>|</a:t>
            </a:r>
            <a:r>
              <a:rPr lang="en-US" sz="2400" i="1" baseline="30000" dirty="0" err="1">
                <a:latin typeface="Calibri" charset="0"/>
                <a:cs typeface="Arial" charset="0"/>
              </a:rPr>
              <a:t>n</a:t>
            </a:r>
            <a:r>
              <a:rPr lang="en-US" sz="2400" dirty="0">
                <a:latin typeface="Calibri" charset="0"/>
                <a:cs typeface="Arial" charset="0"/>
                <a:sym typeface="Symbol" charset="0"/>
              </a:rPr>
              <a:t>•|</a:t>
            </a:r>
            <a:r>
              <a:rPr lang="en-US" sz="2400" i="1" dirty="0">
                <a:latin typeface="Calibri" charset="0"/>
                <a:cs typeface="Arial" charset="0"/>
                <a:sym typeface="Symbol" charset="0"/>
              </a:rPr>
              <a:t>C</a:t>
            </a:r>
            <a:r>
              <a:rPr lang="en-US" sz="2400" dirty="0">
                <a:latin typeface="Calibri" charset="0"/>
                <a:cs typeface="Arial" charset="0"/>
                <a:sym typeface="Symbol" charset="0"/>
              </a:rPr>
              <a:t>|) parameters</a:t>
            </a:r>
            <a:endParaRPr lang="en-US" sz="2400" dirty="0">
              <a:latin typeface="Calibri" charset="0"/>
              <a:cs typeface="Arial" charset="0"/>
            </a:endParaRPr>
          </a:p>
        </p:txBody>
      </p:sp>
      <p:sp>
        <p:nvSpPr>
          <p:cNvPr id="8" name="Text Box 16"/>
          <p:cNvSpPr txBox="1">
            <a:spLocks noChangeArrowheads="1"/>
          </p:cNvSpPr>
          <p:nvPr/>
        </p:nvSpPr>
        <p:spPr bwMode="auto">
          <a:xfrm>
            <a:off x="8432800" y="4609023"/>
            <a:ext cx="3251200" cy="1077026"/>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a:defRPr/>
            </a:pPr>
            <a:r>
              <a:rPr lang="en-US" altLang="zh-TW" sz="2133" dirty="0"/>
              <a:t>We can just count the relative frequencies in a corpus</a:t>
            </a:r>
          </a:p>
        </p:txBody>
      </p:sp>
      <p:sp>
        <p:nvSpPr>
          <p:cNvPr id="9" name="Text Box 16"/>
          <p:cNvSpPr txBox="1">
            <a:spLocks noChangeArrowheads="1"/>
          </p:cNvSpPr>
          <p:nvPr/>
        </p:nvSpPr>
        <p:spPr bwMode="auto">
          <a:xfrm>
            <a:off x="2133600" y="4485720"/>
            <a:ext cx="5791200" cy="1200329"/>
          </a:xfrm>
          <a:prstGeom prst="rect">
            <a:avLst/>
          </a:prstGeom>
          <a:solidFill>
            <a:srgbClr val="FFCC66"/>
          </a:solidFill>
          <a:ln w="3175">
            <a:solidFill>
              <a:schemeClr val="tx1"/>
            </a:solidFill>
            <a:miter lim="800000"/>
            <a:headEnd/>
            <a:tailEnd/>
          </a:ln>
          <a:effectLst>
            <a:outerShdw blurRad="63500" dist="107763" dir="2700000" algn="ctr" rotWithShape="0">
              <a:schemeClr val="bg2">
                <a:alpha val="50000"/>
              </a:schemeClr>
            </a:outerShdw>
          </a:effectLst>
        </p:spPr>
        <p:txBody>
          <a:bodyPr wrap="square">
            <a:prstTxWarp prst="textNoShape">
              <a:avLst/>
            </a:prstTxWarp>
            <a:spAutoFit/>
          </a:bodyPr>
          <a:lstStyle/>
          <a:p>
            <a:pPr lvl="1" eaLnBrk="1" hangingPunct="1"/>
            <a:r>
              <a:rPr lang="en-US" sz="2400" dirty="0">
                <a:latin typeface="Calibri" charset="0"/>
              </a:rPr>
              <a:t>Could only be estimated if a very, very large number of training examples was available.</a:t>
            </a:r>
          </a:p>
        </p:txBody>
      </p:sp>
      <p:sp>
        <p:nvSpPr>
          <p:cNvPr id="2" name="Footer Placeholder 1">
            <a:extLst>
              <a:ext uri="{FF2B5EF4-FFF2-40B4-BE49-F238E27FC236}">
                <a16:creationId xmlns:a16="http://schemas.microsoft.com/office/drawing/2014/main" id="{0667226F-EEC8-E641-BE53-AF71C0963A35}"/>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40A30397-6961-C843-B6CA-20032873DDC1}"/>
              </a:ext>
            </a:extLst>
          </p:cNvPr>
          <p:cNvSpPr>
            <a:spLocks noGrp="1"/>
          </p:cNvSpPr>
          <p:nvPr>
            <p:ph type="sldNum" sz="quarter" idx="12"/>
          </p:nvPr>
        </p:nvSpPr>
        <p:spPr/>
        <p:txBody>
          <a:bodyPr/>
          <a:lstStyle/>
          <a:p>
            <a:fld id="{F60C5306-BD03-444F-81BE-8A5A1865DBD2}" type="slidenum">
              <a:rPr lang="en-US" smtClean="0"/>
              <a:t>15</a:t>
            </a:fld>
            <a:endParaRPr lang="en-US"/>
          </a:p>
        </p:txBody>
      </p:sp>
      <p:pic>
        <p:nvPicPr>
          <p:cNvPr id="4" name="Picture 3">
            <a:extLst>
              <a:ext uri="{FF2B5EF4-FFF2-40B4-BE49-F238E27FC236}">
                <a16:creationId xmlns:a16="http://schemas.microsoft.com/office/drawing/2014/main" id="{429500D5-2A93-4C97-EBAF-0529F4129A15}"/>
              </a:ext>
            </a:extLst>
          </p:cNvPr>
          <p:cNvPicPr>
            <a:picLocks noChangeAspect="1"/>
          </p:cNvPicPr>
          <p:nvPr/>
        </p:nvPicPr>
        <p:blipFill>
          <a:blip r:embed="rId2"/>
          <a:stretch>
            <a:fillRect/>
          </a:stretch>
        </p:blipFill>
        <p:spPr>
          <a:xfrm>
            <a:off x="2133600" y="1896002"/>
            <a:ext cx="7677150" cy="952556"/>
          </a:xfrm>
          <a:prstGeom prst="rect">
            <a:avLst/>
          </a:prstGeom>
        </p:spPr>
      </p:pic>
    </p:spTree>
    <p:extLst>
      <p:ext uri="{BB962C8B-B14F-4D97-AF65-F5344CB8AC3E}">
        <p14:creationId xmlns:p14="http://schemas.microsoft.com/office/powerpoint/2010/main" val="866260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143000" y="0"/>
            <a:ext cx="10845800" cy="1498600"/>
          </a:xfrm>
        </p:spPr>
        <p:txBody>
          <a:bodyPr/>
          <a:lstStyle/>
          <a:p>
            <a:r>
              <a:rPr lang="en-US" sz="4800" dirty="0">
                <a:solidFill>
                  <a:srgbClr val="A4001D"/>
                </a:solidFill>
                <a:latin typeface="Calibri"/>
                <a:ea typeface="ＭＳ Ｐゴシック" charset="0"/>
                <a:cs typeface="Calibri"/>
              </a:rPr>
              <a:t>Multinomial Na</a:t>
            </a:r>
            <a:r>
              <a:rPr lang="fr-FR" sz="4800" dirty="0" err="1">
                <a:solidFill>
                  <a:srgbClr val="A4001D"/>
                </a:solidFill>
                <a:latin typeface="Calibri"/>
                <a:ea typeface="ＭＳ Ｐゴシック" charset="0"/>
                <a:cs typeface="Calibri"/>
              </a:rPr>
              <a:t>ï</a:t>
            </a:r>
            <a:r>
              <a:rPr lang="en-US" sz="4800" dirty="0" err="1">
                <a:solidFill>
                  <a:srgbClr val="A4001D"/>
                </a:solidFill>
                <a:latin typeface="Calibri"/>
                <a:ea typeface="ＭＳ Ｐゴシック" charset="0"/>
                <a:cs typeface="Calibri"/>
              </a:rPr>
              <a:t>ve</a:t>
            </a:r>
            <a:r>
              <a:rPr lang="en-US" sz="4800" dirty="0">
                <a:solidFill>
                  <a:srgbClr val="A4001D"/>
                </a:solidFill>
                <a:latin typeface="Calibri"/>
                <a:ea typeface="ＭＳ Ｐゴシック" charset="0"/>
                <a:cs typeface="Calibri"/>
              </a:rPr>
              <a:t> Bayes Independence Assumptions</a:t>
            </a:r>
          </a:p>
        </p:txBody>
      </p:sp>
      <p:sp>
        <p:nvSpPr>
          <p:cNvPr id="12" name="Rectangle 3"/>
          <p:cNvSpPr>
            <a:spLocks noGrp="1" noChangeArrowheads="1"/>
          </p:cNvSpPr>
          <p:nvPr>
            <p:ph sz="quarter" idx="1"/>
          </p:nvPr>
        </p:nvSpPr>
        <p:spPr>
          <a:xfrm>
            <a:off x="406400" y="2921000"/>
            <a:ext cx="11582400" cy="3454400"/>
          </a:xfrm>
        </p:spPr>
        <p:txBody>
          <a:bodyPr/>
          <a:lstStyle/>
          <a:p>
            <a:r>
              <a:rPr lang="en-US" sz="3733" b="1" dirty="0">
                <a:latin typeface="Calibri" charset="0"/>
                <a:sym typeface="Symbol" charset="2"/>
              </a:rPr>
              <a:t>Bag of Words assumption</a:t>
            </a:r>
            <a:r>
              <a:rPr lang="en-US" sz="3733" dirty="0">
                <a:latin typeface="Calibri" charset="0"/>
                <a:sym typeface="Symbol" charset="2"/>
              </a:rPr>
              <a:t>: Assume position doesn’t matter</a:t>
            </a:r>
          </a:p>
          <a:p>
            <a:r>
              <a:rPr lang="en-US" sz="3733" b="1" dirty="0">
                <a:latin typeface="Calibri" charset="0"/>
                <a:sym typeface="Symbol" charset="2"/>
              </a:rPr>
              <a:t>Conditional Independence</a:t>
            </a:r>
            <a:r>
              <a:rPr lang="en-US" sz="3733" dirty="0">
                <a:latin typeface="Calibri" charset="0"/>
                <a:sym typeface="Symbol" charset="2"/>
              </a:rPr>
              <a:t>: Assume the feature probabilities </a:t>
            </a:r>
            <a:r>
              <a:rPr lang="en-US" sz="3733" i="1" dirty="0">
                <a:latin typeface="Calibri" charset="0"/>
                <a:sym typeface="Symbol" charset="2"/>
              </a:rPr>
              <a:t>P</a:t>
            </a:r>
            <a:r>
              <a:rPr lang="en-US" sz="3733" dirty="0">
                <a:latin typeface="Calibri" charset="0"/>
                <a:sym typeface="Symbol" charset="2"/>
              </a:rPr>
              <a:t>(</a:t>
            </a:r>
            <a:r>
              <a:rPr lang="en-US" sz="3733" i="1" dirty="0" err="1">
                <a:latin typeface="Calibri" charset="0"/>
                <a:sym typeface="Symbol" charset="2"/>
              </a:rPr>
              <a:t>x</a:t>
            </a:r>
            <a:r>
              <a:rPr lang="en-US" sz="3733" i="1" baseline="-25000" dirty="0" err="1">
                <a:latin typeface="Calibri" charset="0"/>
                <a:sym typeface="Symbol" charset="2"/>
              </a:rPr>
              <a:t>i</a:t>
            </a:r>
            <a:r>
              <a:rPr lang="en-US" sz="3733" dirty="0" err="1">
                <a:latin typeface="Calibri" charset="0"/>
                <a:sym typeface="Symbol" charset="2"/>
              </a:rPr>
              <a:t>|</a:t>
            </a:r>
            <a:r>
              <a:rPr lang="en-US" sz="3733" i="1" dirty="0" err="1">
                <a:latin typeface="Calibri" charset="0"/>
                <a:sym typeface="Symbol" charset="2"/>
              </a:rPr>
              <a:t>c</a:t>
            </a:r>
            <a:r>
              <a:rPr lang="en-US" sz="3733" i="1" baseline="-25000" dirty="0" err="1">
                <a:latin typeface="Calibri" charset="0"/>
                <a:sym typeface="Symbol" charset="2"/>
              </a:rPr>
              <a:t>j</a:t>
            </a:r>
            <a:r>
              <a:rPr lang="en-US" sz="3733" dirty="0">
                <a:latin typeface="Calibri" charset="0"/>
                <a:sym typeface="Symbol" charset="2"/>
              </a:rPr>
              <a:t>) are independent given the class </a:t>
            </a:r>
            <a:r>
              <a:rPr lang="en-US" sz="3733" i="1" dirty="0">
                <a:latin typeface="Calibri" charset="0"/>
                <a:sym typeface="Symbol" charset="2"/>
              </a:rPr>
              <a:t>c.</a:t>
            </a:r>
            <a:endParaRPr lang="en-US" sz="3733" i="1" dirty="0">
              <a:latin typeface="Times New Roman" charset="0"/>
            </a:endParaRPr>
          </a:p>
        </p:txBody>
      </p:sp>
      <p:sp>
        <p:nvSpPr>
          <p:cNvPr id="2" name="Footer Placeholder 1">
            <a:extLst>
              <a:ext uri="{FF2B5EF4-FFF2-40B4-BE49-F238E27FC236}">
                <a16:creationId xmlns:a16="http://schemas.microsoft.com/office/drawing/2014/main" id="{D4A05864-8F61-0E4F-A8AD-BAFD1C37061C}"/>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ACC1332B-4617-F745-8EB6-6B9AD7118C31}"/>
              </a:ext>
            </a:extLst>
          </p:cNvPr>
          <p:cNvSpPr>
            <a:spLocks noGrp="1"/>
          </p:cNvSpPr>
          <p:nvPr>
            <p:ph type="sldNum" sz="quarter" idx="12"/>
          </p:nvPr>
        </p:nvSpPr>
        <p:spPr/>
        <p:txBody>
          <a:bodyPr/>
          <a:lstStyle/>
          <a:p>
            <a:fld id="{F60C5306-BD03-444F-81BE-8A5A1865DBD2}" type="slidenum">
              <a:rPr lang="en-US" smtClean="0"/>
              <a:t>16</a:t>
            </a:fld>
            <a:endParaRPr lang="en-US"/>
          </a:p>
        </p:txBody>
      </p:sp>
      <p:pic>
        <p:nvPicPr>
          <p:cNvPr id="4" name="Picture 3">
            <a:extLst>
              <a:ext uri="{FF2B5EF4-FFF2-40B4-BE49-F238E27FC236}">
                <a16:creationId xmlns:a16="http://schemas.microsoft.com/office/drawing/2014/main" id="{93EC9630-E80A-9582-3692-79380DF3BF80}"/>
              </a:ext>
            </a:extLst>
          </p:cNvPr>
          <p:cNvPicPr>
            <a:picLocks noChangeAspect="1"/>
          </p:cNvPicPr>
          <p:nvPr/>
        </p:nvPicPr>
        <p:blipFill>
          <a:blip r:embed="rId2"/>
          <a:stretch>
            <a:fillRect/>
          </a:stretch>
        </p:blipFill>
        <p:spPr>
          <a:xfrm>
            <a:off x="3630613" y="1498601"/>
            <a:ext cx="4522788" cy="847498"/>
          </a:xfrm>
          <a:prstGeom prst="rect">
            <a:avLst/>
          </a:prstGeom>
        </p:spPr>
      </p:pic>
      <p:pic>
        <p:nvPicPr>
          <p:cNvPr id="5" name="Picture 4">
            <a:extLst>
              <a:ext uri="{FF2B5EF4-FFF2-40B4-BE49-F238E27FC236}">
                <a16:creationId xmlns:a16="http://schemas.microsoft.com/office/drawing/2014/main" id="{0E3A642E-EB46-9A39-28D8-0E316CAA8C87}"/>
              </a:ext>
            </a:extLst>
          </p:cNvPr>
          <p:cNvPicPr>
            <a:picLocks noChangeAspect="1"/>
          </p:cNvPicPr>
          <p:nvPr/>
        </p:nvPicPr>
        <p:blipFill>
          <a:blip r:embed="rId3"/>
          <a:stretch>
            <a:fillRect/>
          </a:stretch>
        </p:blipFill>
        <p:spPr>
          <a:xfrm>
            <a:off x="574040" y="5290298"/>
            <a:ext cx="10779760" cy="730136"/>
          </a:xfrm>
          <a:prstGeom prst="rect">
            <a:avLst/>
          </a:prstGeom>
        </p:spPr>
      </p:pic>
    </p:spTree>
    <p:extLst>
      <p:ext uri="{BB962C8B-B14F-4D97-AF65-F5344CB8AC3E}">
        <p14:creationId xmlns:p14="http://schemas.microsoft.com/office/powerpoint/2010/main" val="559003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524000" y="508000"/>
            <a:ext cx="10464800" cy="990600"/>
          </a:xfrm>
        </p:spPr>
        <p:txBody>
          <a:bodyPr>
            <a:noAutofit/>
          </a:bodyPr>
          <a:lstStyle/>
          <a:p>
            <a:r>
              <a:rPr lang="en-US" sz="4800" dirty="0">
                <a:solidFill>
                  <a:srgbClr val="A4001D"/>
                </a:solidFill>
                <a:latin typeface="Calibri"/>
                <a:ea typeface="ＭＳ Ｐゴシック" charset="0"/>
                <a:cs typeface="Calibri"/>
              </a:rPr>
              <a:t>Applying Multinomial Naive Bayes Classifiers to Text Classification</a:t>
            </a:r>
          </a:p>
        </p:txBody>
      </p:sp>
      <p:graphicFrame>
        <p:nvGraphicFramePr>
          <p:cNvPr id="5" name="Object 2"/>
          <p:cNvGraphicFramePr>
            <a:graphicFrameLocks noChangeAspect="1"/>
          </p:cNvGraphicFramePr>
          <p:nvPr>
            <p:extLst>
              <p:ext uri="{D42A27DB-BD31-4B8C-83A1-F6EECF244321}">
                <p14:modId xmlns:p14="http://schemas.microsoft.com/office/powerpoint/2010/main" val="2279282213"/>
              </p:ext>
            </p:extLst>
          </p:nvPr>
        </p:nvGraphicFramePr>
        <p:xfrm>
          <a:off x="2065866" y="3508563"/>
          <a:ext cx="8060267" cy="1471084"/>
        </p:xfrm>
        <a:graphic>
          <a:graphicData uri="http://schemas.openxmlformats.org/presentationml/2006/ole">
            <mc:AlternateContent xmlns:mc="http://schemas.openxmlformats.org/markup-compatibility/2006">
              <mc:Choice xmlns:v="urn:schemas-microsoft-com:vml" Requires="v">
                <p:oleObj name="Equation" r:id="rId2" imgW="2146300" imgH="393700" progId="Equation.3">
                  <p:embed/>
                </p:oleObj>
              </mc:Choice>
              <mc:Fallback>
                <p:oleObj name="Equation" r:id="rId2" imgW="2146300" imgH="393700" progId="Equation.3">
                  <p:embed/>
                  <p:pic>
                    <p:nvPicPr>
                      <p:cNvPr id="5" name="Object 2"/>
                      <p:cNvPicPr>
                        <a:picLocks noChangeAspect="1" noChangeArrowheads="1"/>
                      </p:cNvPicPr>
                      <p:nvPr/>
                    </p:nvPicPr>
                    <p:blipFill>
                      <a:blip r:embed="rId3"/>
                      <a:srcRect/>
                      <a:stretch>
                        <a:fillRect/>
                      </a:stretch>
                    </p:blipFill>
                    <p:spPr bwMode="auto">
                      <a:xfrm>
                        <a:off x="2065866" y="3508563"/>
                        <a:ext cx="8060267" cy="147108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2" name="TextBox 1"/>
          <p:cNvSpPr txBox="1"/>
          <p:nvPr/>
        </p:nvSpPr>
        <p:spPr>
          <a:xfrm>
            <a:off x="914401" y="2108201"/>
            <a:ext cx="10160000" cy="1241237"/>
          </a:xfrm>
          <a:prstGeom prst="rect">
            <a:avLst/>
          </a:prstGeom>
          <a:noFill/>
        </p:spPr>
        <p:txBody>
          <a:bodyPr wrap="square" rtlCol="0">
            <a:spAutoFit/>
          </a:bodyPr>
          <a:lstStyle/>
          <a:p>
            <a:pPr eaLnBrk="1" hangingPunct="1"/>
            <a:r>
              <a:rPr lang="en-US" sz="3733" dirty="0">
                <a:latin typeface="Times New Roman" charset="0"/>
              </a:rPr>
              <a:t>positions </a:t>
            </a:r>
            <a:r>
              <a:rPr lang="en-US" sz="3733" dirty="0">
                <a:latin typeface="Calibri" charset="0"/>
                <a:sym typeface="Symbol" charset="0"/>
              </a:rPr>
              <a:t> all word positions in test document      			</a:t>
            </a:r>
            <a:endParaRPr lang="en-US" sz="3733" i="1" dirty="0">
              <a:latin typeface="Times New Roman" charset="0"/>
            </a:endParaRPr>
          </a:p>
        </p:txBody>
      </p:sp>
      <p:sp>
        <p:nvSpPr>
          <p:cNvPr id="3" name="Footer Placeholder 2">
            <a:extLst>
              <a:ext uri="{FF2B5EF4-FFF2-40B4-BE49-F238E27FC236}">
                <a16:creationId xmlns:a16="http://schemas.microsoft.com/office/drawing/2014/main" id="{6508BC35-F27E-494A-A980-FD0B508583B3}"/>
              </a:ext>
            </a:extLst>
          </p:cNvPr>
          <p:cNvSpPr>
            <a:spLocks noGrp="1"/>
          </p:cNvSpPr>
          <p:nvPr>
            <p:ph type="ftr" sz="quarter" idx="11"/>
          </p:nvPr>
        </p:nvSpPr>
        <p:spPr/>
        <p:txBody>
          <a:bodyPr/>
          <a:lstStyle/>
          <a:p>
            <a:r>
              <a:rPr lang="en-CA"/>
              <a:t>F20/F21 AA Applied Text Analytics</a:t>
            </a:r>
            <a:endParaRPr lang="en-US"/>
          </a:p>
        </p:txBody>
      </p:sp>
      <p:sp>
        <p:nvSpPr>
          <p:cNvPr id="4" name="Slide Number Placeholder 3">
            <a:extLst>
              <a:ext uri="{FF2B5EF4-FFF2-40B4-BE49-F238E27FC236}">
                <a16:creationId xmlns:a16="http://schemas.microsoft.com/office/drawing/2014/main" id="{308FF60B-A68A-AA45-9F0C-3BCE53F78A70}"/>
              </a:ext>
            </a:extLst>
          </p:cNvPr>
          <p:cNvSpPr>
            <a:spLocks noGrp="1"/>
          </p:cNvSpPr>
          <p:nvPr>
            <p:ph type="sldNum" sz="quarter" idx="12"/>
          </p:nvPr>
        </p:nvSpPr>
        <p:spPr/>
        <p:txBody>
          <a:bodyPr/>
          <a:lstStyle/>
          <a:p>
            <a:fld id="{F60C5306-BD03-444F-81BE-8A5A1865DBD2}" type="slidenum">
              <a:rPr lang="en-US" smtClean="0"/>
              <a:t>17</a:t>
            </a:fld>
            <a:endParaRPr lang="en-US"/>
          </a:p>
        </p:txBody>
      </p:sp>
    </p:spTree>
    <p:extLst>
      <p:ext uri="{BB962C8B-B14F-4D97-AF65-F5344CB8AC3E}">
        <p14:creationId xmlns:p14="http://schemas.microsoft.com/office/powerpoint/2010/main" val="182942355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normAutofit/>
          </a:bodyPr>
          <a:lstStyle/>
          <a:p>
            <a:pPr eaLnBrk="1" hangingPunct="1"/>
            <a:r>
              <a:rPr lang="en-US" sz="4800" dirty="0">
                <a:solidFill>
                  <a:srgbClr val="A4001D"/>
                </a:solidFill>
                <a:latin typeface="Calibri"/>
                <a:ea typeface="ＭＳ Ｐゴシック" charset="0"/>
                <a:cs typeface="Calibri"/>
              </a:rPr>
              <a:t>Problem with Maximum Likelihood</a:t>
            </a:r>
          </a:p>
        </p:txBody>
      </p:sp>
      <p:sp>
        <p:nvSpPr>
          <p:cNvPr id="43010" name="Rectangle 4"/>
          <p:cNvSpPr>
            <a:spLocks noGrp="1" noChangeArrowheads="1"/>
          </p:cNvSpPr>
          <p:nvPr>
            <p:ph type="body" sz="half" idx="4294967295"/>
          </p:nvPr>
        </p:nvSpPr>
        <p:spPr>
          <a:xfrm>
            <a:off x="609600" y="1904999"/>
            <a:ext cx="10769600" cy="3106675"/>
          </a:xfrm>
        </p:spPr>
        <p:txBody>
          <a:bodyPr>
            <a:normAutofit lnSpcReduction="10000"/>
          </a:bodyPr>
          <a:lstStyle/>
          <a:p>
            <a:pPr eaLnBrk="1" hangingPunct="1">
              <a:lnSpc>
                <a:spcPct val="90000"/>
              </a:lnSpc>
            </a:pPr>
            <a:r>
              <a:rPr lang="en-US" dirty="0">
                <a:latin typeface="Calibri" charset="0"/>
                <a:ea typeface="ＭＳ Ｐゴシック" charset="0"/>
                <a:cs typeface="ＭＳ Ｐゴシック" charset="0"/>
              </a:rPr>
              <a:t>What if we have seen no training documents with the word </a:t>
            </a:r>
            <a:r>
              <a:rPr lang="en-US" b="1" i="1" dirty="0">
                <a:latin typeface="Calibri" charset="0"/>
                <a:ea typeface="ＭＳ Ｐゴシック" charset="0"/>
                <a:cs typeface="ＭＳ Ｐゴシック" charset="0"/>
              </a:rPr>
              <a:t>fantastic</a:t>
            </a:r>
            <a:r>
              <a:rPr lang="en-US" b="1" dirty="0">
                <a:latin typeface="Calibri" charset="0"/>
                <a:ea typeface="ＭＳ Ｐゴシック" charset="0"/>
                <a:cs typeface="ＭＳ Ｐゴシック" charset="0"/>
              </a:rPr>
              <a:t> </a:t>
            </a:r>
            <a:r>
              <a:rPr lang="en-US" dirty="0">
                <a:latin typeface="Calibri" charset="0"/>
                <a:ea typeface="ＭＳ Ｐゴシック" charset="0"/>
                <a:cs typeface="ＭＳ Ｐゴシック" charset="0"/>
              </a:rPr>
              <a:t> and classified in the topic </a:t>
            </a:r>
            <a:r>
              <a:rPr lang="en-US" b="1" dirty="0">
                <a:latin typeface="Calibri" charset="0"/>
                <a:ea typeface="ＭＳ Ｐゴシック" charset="0"/>
                <a:cs typeface="ＭＳ Ｐゴシック" charset="0"/>
              </a:rPr>
              <a:t>positive</a:t>
            </a:r>
            <a:r>
              <a:rPr lang="en-US" dirty="0">
                <a:latin typeface="Calibri" charset="0"/>
                <a:ea typeface="ＭＳ Ｐゴシック" charset="0"/>
                <a:cs typeface="ＭＳ Ｐゴシック" charset="0"/>
              </a:rPr>
              <a:t> (</a:t>
            </a:r>
            <a:r>
              <a:rPr lang="en-US" b="1" i="1" dirty="0">
                <a:latin typeface="Calibri" charset="0"/>
                <a:ea typeface="ＭＳ Ｐゴシック" charset="0"/>
                <a:cs typeface="ＭＳ Ｐゴシック" charset="0"/>
              </a:rPr>
              <a:t>thumbs-up)</a:t>
            </a:r>
            <a:r>
              <a:rPr lang="en-US" dirty="0">
                <a:latin typeface="Calibri" charset="0"/>
                <a:ea typeface="ＭＳ Ｐゴシック" charset="0"/>
                <a:cs typeface="ＭＳ Ｐゴシック" charset="0"/>
              </a:rPr>
              <a:t>?</a:t>
            </a:r>
          </a:p>
          <a:p>
            <a:pPr lvl="1" eaLnBrk="1" hangingPunct="1">
              <a:lnSpc>
                <a:spcPct val="90000"/>
              </a:lnSpc>
            </a:pPr>
            <a:endParaRPr lang="en-US" dirty="0">
              <a:latin typeface="Calibri" charset="0"/>
              <a:ea typeface="ＭＳ Ｐゴシック" charset="0"/>
            </a:endParaRPr>
          </a:p>
          <a:p>
            <a:pPr lvl="1" eaLnBrk="1" hangingPunct="1">
              <a:lnSpc>
                <a:spcPct val="90000"/>
              </a:lnSpc>
            </a:pPr>
            <a:endParaRPr lang="en-US" dirty="0">
              <a:latin typeface="Calibri" charset="0"/>
              <a:ea typeface="ＭＳ Ｐゴシック" charset="0"/>
            </a:endParaRPr>
          </a:p>
          <a:p>
            <a:pPr marL="0" indent="0">
              <a:buNone/>
            </a:pPr>
            <a:endParaRPr lang="en-US" dirty="0">
              <a:latin typeface="Calibri" charset="0"/>
              <a:ea typeface="ＭＳ Ｐゴシック" charset="0"/>
            </a:endParaRPr>
          </a:p>
          <a:p>
            <a:pPr marL="0" indent="0">
              <a:buNone/>
            </a:pPr>
            <a:endParaRPr lang="en-US" sz="800" dirty="0">
              <a:latin typeface="Calibri" charset="0"/>
              <a:ea typeface="ＭＳ Ｐゴシック" charset="0"/>
              <a:cs typeface="ＭＳ Ｐゴシック" charset="0"/>
            </a:endParaRPr>
          </a:p>
          <a:p>
            <a:pPr eaLnBrk="1" hangingPunct="1">
              <a:lnSpc>
                <a:spcPct val="90000"/>
              </a:lnSpc>
            </a:pPr>
            <a:r>
              <a:rPr lang="en-US" dirty="0">
                <a:latin typeface="Calibri" charset="0"/>
                <a:ea typeface="ＭＳ Ｐゴシック" charset="0"/>
                <a:cs typeface="ＭＳ Ｐゴシック" charset="0"/>
              </a:rPr>
              <a:t>Zero probabilities cannot be conditioned away, no matter the other evidence!</a:t>
            </a:r>
          </a:p>
        </p:txBody>
      </p:sp>
      <p:graphicFrame>
        <p:nvGraphicFramePr>
          <p:cNvPr id="43011" name="Object 2"/>
          <p:cNvGraphicFramePr>
            <a:graphicFrameLocks noGrp="1" noChangeAspect="1"/>
          </p:cNvGraphicFramePr>
          <p:nvPr>
            <p:ph sz="half" idx="4294967295"/>
            <p:extLst>
              <p:ext uri="{D42A27DB-BD31-4B8C-83A1-F6EECF244321}">
                <p14:modId xmlns:p14="http://schemas.microsoft.com/office/powerpoint/2010/main" val="111837193"/>
              </p:ext>
            </p:extLst>
          </p:nvPr>
        </p:nvGraphicFramePr>
        <p:xfrm>
          <a:off x="2423583" y="2859616"/>
          <a:ext cx="7344833" cy="1138767"/>
        </p:xfrm>
        <a:graphic>
          <a:graphicData uri="http://schemas.openxmlformats.org/presentationml/2006/ole">
            <mc:AlternateContent xmlns:mc="http://schemas.openxmlformats.org/markup-compatibility/2006">
              <mc:Choice xmlns:v="urn:schemas-microsoft-com:vml" Requires="v">
                <p:oleObj name="Equation" r:id="rId2" imgW="3683000" imgH="571500" progId="Equation.3">
                  <p:embed/>
                </p:oleObj>
              </mc:Choice>
              <mc:Fallback>
                <p:oleObj name="Equation" r:id="rId2" imgW="3683000" imgH="571500" progId="Equation.3">
                  <p:embed/>
                  <p:pic>
                    <p:nvPicPr>
                      <p:cNvPr id="43011" name="Object 2"/>
                      <p:cNvPicPr>
                        <a:picLocks noChangeAspect="1" noChangeArrowheads="1"/>
                      </p:cNvPicPr>
                      <p:nvPr/>
                    </p:nvPicPr>
                    <p:blipFill>
                      <a:blip r:embed="rId3"/>
                      <a:srcRect/>
                      <a:stretch>
                        <a:fillRect/>
                      </a:stretch>
                    </p:blipFill>
                    <p:spPr bwMode="auto">
                      <a:xfrm>
                        <a:off x="2423583" y="2859616"/>
                        <a:ext cx="7344833" cy="1138767"/>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extLst>
              <p:ext uri="{D42A27DB-BD31-4B8C-83A1-F6EECF244321}">
                <p14:modId xmlns:p14="http://schemas.microsoft.com/office/powerpoint/2010/main" val="2660204365"/>
              </p:ext>
            </p:extLst>
          </p:nvPr>
        </p:nvGraphicFramePr>
        <p:xfrm>
          <a:off x="3018367" y="5269145"/>
          <a:ext cx="5592233" cy="829733"/>
        </p:xfrm>
        <a:graphic>
          <a:graphicData uri="http://schemas.openxmlformats.org/presentationml/2006/ole">
            <mc:AlternateContent xmlns:mc="http://schemas.openxmlformats.org/markup-compatibility/2006">
              <mc:Choice xmlns:v="urn:schemas-microsoft-com:vml" Requires="v">
                <p:oleObj name="Equation" r:id="rId4" imgW="1968500" imgH="292100" progId="Equation.3">
                  <p:embed/>
                </p:oleObj>
              </mc:Choice>
              <mc:Fallback>
                <p:oleObj name="Equation" r:id="rId4" imgW="1968500" imgH="292100" progId="Equation.3">
                  <p:embed/>
                  <p:pic>
                    <p:nvPicPr>
                      <p:cNvPr id="43012" name="Object 3"/>
                      <p:cNvPicPr>
                        <a:picLocks noChangeAspect="1" noChangeArrowheads="1"/>
                      </p:cNvPicPr>
                      <p:nvPr/>
                    </p:nvPicPr>
                    <p:blipFill>
                      <a:blip r:embed="rId5"/>
                      <a:srcRect/>
                      <a:stretch>
                        <a:fillRect/>
                      </a:stretch>
                    </p:blipFill>
                    <p:spPr bwMode="auto">
                      <a:xfrm>
                        <a:off x="3018367" y="5269145"/>
                        <a:ext cx="5592233" cy="829733"/>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10160002" y="-74551"/>
            <a:ext cx="1316386" cy="4205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r>
              <a:rPr lang="en-US" sz="2133">
                <a:solidFill>
                  <a:srgbClr val="FBFCFF"/>
                </a:solidFill>
              </a:rPr>
              <a:t>Sec.13.3</a:t>
            </a:r>
          </a:p>
        </p:txBody>
      </p:sp>
      <p:sp>
        <p:nvSpPr>
          <p:cNvPr id="2" name="Footer Placeholder 1">
            <a:extLst>
              <a:ext uri="{FF2B5EF4-FFF2-40B4-BE49-F238E27FC236}">
                <a16:creationId xmlns:a16="http://schemas.microsoft.com/office/drawing/2014/main" id="{EF605804-0CA6-4E40-9065-35284EE4AF17}"/>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4622BDCB-220E-2949-A69D-4B8922BB2EF0}"/>
              </a:ext>
            </a:extLst>
          </p:cNvPr>
          <p:cNvSpPr>
            <a:spLocks noGrp="1"/>
          </p:cNvSpPr>
          <p:nvPr>
            <p:ph type="sldNum" sz="quarter" idx="12"/>
          </p:nvPr>
        </p:nvSpPr>
        <p:spPr/>
        <p:txBody>
          <a:bodyPr/>
          <a:lstStyle/>
          <a:p>
            <a:fld id="{F60C5306-BD03-444F-81BE-8A5A1865DBD2}" type="slidenum">
              <a:rPr lang="en-US" smtClean="0"/>
              <a:t>18</a:t>
            </a:fld>
            <a:endParaRPr lang="en-US"/>
          </a:p>
        </p:txBody>
      </p:sp>
    </p:spTree>
    <p:extLst>
      <p:ext uri="{BB962C8B-B14F-4D97-AF65-F5344CB8AC3E}">
        <p14:creationId xmlns:p14="http://schemas.microsoft.com/office/powerpoint/2010/main" val="169347431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910166" y="457202"/>
            <a:ext cx="9956800" cy="990600"/>
          </a:xfrm>
        </p:spPr>
        <p:txBody>
          <a:bodyPr>
            <a:normAutofit fontScale="90000"/>
          </a:bodyPr>
          <a:lstStyle/>
          <a:p>
            <a:r>
              <a:rPr lang="en-US" sz="4800" dirty="0">
                <a:solidFill>
                  <a:srgbClr val="A4001D"/>
                </a:solidFill>
                <a:latin typeface="Calibri"/>
                <a:ea typeface="ＭＳ Ｐゴシック" charset="0"/>
                <a:cs typeface="Calibri"/>
              </a:rPr>
              <a:t>Laplace (add-1) smoothing for Na</a:t>
            </a:r>
            <a:r>
              <a:rPr lang="fr-FR" sz="4800" dirty="0" err="1">
                <a:solidFill>
                  <a:srgbClr val="A4001D"/>
                </a:solidFill>
                <a:latin typeface="Calibri"/>
                <a:ea typeface="ＭＳ Ｐゴシック" charset="0"/>
                <a:cs typeface="Calibri"/>
              </a:rPr>
              <a:t>ï</a:t>
            </a:r>
            <a:r>
              <a:rPr lang="en-US" sz="4800" dirty="0" err="1">
                <a:solidFill>
                  <a:srgbClr val="A4001D"/>
                </a:solidFill>
                <a:latin typeface="Calibri"/>
                <a:ea typeface="ＭＳ Ｐゴシック" charset="0"/>
                <a:cs typeface="Calibri"/>
              </a:rPr>
              <a:t>ve</a:t>
            </a:r>
            <a:r>
              <a:rPr lang="en-US" sz="4800" dirty="0">
                <a:solidFill>
                  <a:srgbClr val="A4001D"/>
                </a:solidFill>
                <a:latin typeface="Calibri"/>
                <a:ea typeface="ＭＳ Ｐゴシック" charset="0"/>
                <a:cs typeface="Calibri"/>
              </a:rPr>
              <a:t> Bayes</a:t>
            </a:r>
          </a:p>
        </p:txBody>
      </p:sp>
      <p:graphicFrame>
        <p:nvGraphicFramePr>
          <p:cNvPr id="11" name="Object 2"/>
          <p:cNvGraphicFramePr>
            <a:graphicFrameLocks noChangeAspect="1"/>
          </p:cNvGraphicFramePr>
          <p:nvPr>
            <p:extLst>
              <p:ext uri="{D42A27DB-BD31-4B8C-83A1-F6EECF244321}">
                <p14:modId xmlns:p14="http://schemas.microsoft.com/office/powerpoint/2010/main" val="3050418598"/>
              </p:ext>
            </p:extLst>
          </p:nvPr>
        </p:nvGraphicFramePr>
        <p:xfrm>
          <a:off x="1742018" y="2108201"/>
          <a:ext cx="6690782" cy="1801284"/>
        </p:xfrm>
        <a:graphic>
          <a:graphicData uri="http://schemas.openxmlformats.org/presentationml/2006/ole">
            <mc:AlternateContent xmlns:mc="http://schemas.openxmlformats.org/markup-compatibility/2006">
              <mc:Choice xmlns:v="urn:schemas-microsoft-com:vml" Requires="v">
                <p:oleObj name="Equation" r:id="rId2" imgW="1905000" imgH="571500" progId="Equation.3">
                  <p:embed/>
                </p:oleObj>
              </mc:Choice>
              <mc:Fallback>
                <p:oleObj name="Equation" r:id="rId2" imgW="1905000" imgH="571500" progId="Equation.3">
                  <p:embed/>
                  <p:pic>
                    <p:nvPicPr>
                      <p:cNvPr id="11" name="Object 2"/>
                      <p:cNvPicPr>
                        <a:picLocks noChangeAspect="1" noChangeArrowheads="1"/>
                      </p:cNvPicPr>
                      <p:nvPr/>
                    </p:nvPicPr>
                    <p:blipFill>
                      <a:blip r:embed="rId3"/>
                      <a:srcRect/>
                      <a:stretch>
                        <a:fillRect/>
                      </a:stretch>
                    </p:blipFill>
                    <p:spPr bwMode="auto">
                      <a:xfrm>
                        <a:off x="1742018" y="2108201"/>
                        <a:ext cx="6690782" cy="1801284"/>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3344333" y="4235451"/>
          <a:ext cx="5088467" cy="2241549"/>
        </p:xfrm>
        <a:graphic>
          <a:graphicData uri="http://schemas.openxmlformats.org/presentationml/2006/ole">
            <mc:AlternateContent xmlns:mc="http://schemas.openxmlformats.org/markup-compatibility/2006">
              <mc:Choice xmlns:v="urn:schemas-microsoft-com:vml" Requires="v">
                <p:oleObj name="Equation" r:id="rId4" imgW="1612900" imgH="711200" progId="Equation.3">
                  <p:embed/>
                </p:oleObj>
              </mc:Choice>
              <mc:Fallback>
                <p:oleObj name="Equation" r:id="rId4" imgW="1612900" imgH="711200" progId="Equation.3">
                  <p:embed/>
                  <p:pic>
                    <p:nvPicPr>
                      <p:cNvPr id="9" name="Object 2"/>
                      <p:cNvPicPr>
                        <a:picLocks noChangeAspect="1" noChangeArrowheads="1"/>
                      </p:cNvPicPr>
                      <p:nvPr/>
                    </p:nvPicPr>
                    <p:blipFill>
                      <a:blip r:embed="rId5"/>
                      <a:srcRect/>
                      <a:stretch>
                        <a:fillRect/>
                      </a:stretch>
                    </p:blipFill>
                    <p:spPr bwMode="auto">
                      <a:xfrm>
                        <a:off x="3344333" y="4235451"/>
                        <a:ext cx="5088467" cy="2241549"/>
                      </a:xfrm>
                      <a:prstGeom prst="rect">
                        <a:avLst/>
                      </a:prstGeom>
                      <a:noFill/>
                    </p:spPr>
                  </p:pic>
                </p:oleObj>
              </mc:Fallback>
            </mc:AlternateContent>
          </a:graphicData>
        </a:graphic>
      </p:graphicFrame>
      <p:sp>
        <p:nvSpPr>
          <p:cNvPr id="2" name="Footer Placeholder 1">
            <a:extLst>
              <a:ext uri="{FF2B5EF4-FFF2-40B4-BE49-F238E27FC236}">
                <a16:creationId xmlns:a16="http://schemas.microsoft.com/office/drawing/2014/main" id="{57FE0DD6-2C68-7948-B581-38C698A768B9}"/>
              </a:ext>
            </a:extLst>
          </p:cNvPr>
          <p:cNvSpPr>
            <a:spLocks noGrp="1"/>
          </p:cNvSpPr>
          <p:nvPr>
            <p:ph type="ftr" sz="quarter" idx="11"/>
          </p:nvPr>
        </p:nvSpPr>
        <p:spPr/>
        <p:txBody>
          <a:bodyPr/>
          <a:lstStyle/>
          <a:p>
            <a:pPr>
              <a:defRPr/>
            </a:pPr>
            <a:r>
              <a:rPr lang="en-US"/>
              <a:t>F20/F21 AA Applied Text Analytics</a:t>
            </a:r>
          </a:p>
        </p:txBody>
      </p:sp>
      <p:sp>
        <p:nvSpPr>
          <p:cNvPr id="3" name="Slide Number Placeholder 2">
            <a:extLst>
              <a:ext uri="{FF2B5EF4-FFF2-40B4-BE49-F238E27FC236}">
                <a16:creationId xmlns:a16="http://schemas.microsoft.com/office/drawing/2014/main" id="{54CB4986-8649-2544-954F-222E932F754A}"/>
              </a:ext>
            </a:extLst>
          </p:cNvPr>
          <p:cNvSpPr>
            <a:spLocks noGrp="1"/>
          </p:cNvSpPr>
          <p:nvPr>
            <p:ph type="sldNum" sz="quarter" idx="12"/>
          </p:nvPr>
        </p:nvSpPr>
        <p:spPr/>
        <p:txBody>
          <a:bodyPr/>
          <a:lstStyle/>
          <a:p>
            <a:fld id="{E943D734-B240-FB4D-AF6E-6869FD669100}" type="slidenum">
              <a:rPr lang="en-US" smtClean="0"/>
              <a:pPr/>
              <a:t>19</a:t>
            </a:fld>
            <a:endParaRPr lang="en-US"/>
          </a:p>
        </p:txBody>
      </p:sp>
    </p:spTree>
    <p:extLst>
      <p:ext uri="{BB962C8B-B14F-4D97-AF65-F5344CB8AC3E}">
        <p14:creationId xmlns:p14="http://schemas.microsoft.com/office/powerpoint/2010/main" val="135267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B7D5-4D99-D346-A8FB-3CAA28AEB76C}"/>
              </a:ext>
            </a:extLst>
          </p:cNvPr>
          <p:cNvSpPr>
            <a:spLocks noGrp="1"/>
          </p:cNvSpPr>
          <p:nvPr>
            <p:ph type="title"/>
          </p:nvPr>
        </p:nvSpPr>
        <p:spPr/>
        <p:txBody>
          <a:bodyPr/>
          <a:lstStyle/>
          <a:p>
            <a:r>
              <a:rPr lang="en-US" sz="4000" dirty="0">
                <a:solidFill>
                  <a:schemeClr val="accent2">
                    <a:lumMod val="75000"/>
                  </a:schemeClr>
                </a:solidFill>
                <a:effectLst>
                  <a:outerShdw blurRad="38100" dist="38100" dir="2700000" algn="tl">
                    <a:srgbClr val="000000">
                      <a:alpha val="43137"/>
                    </a:srgbClr>
                  </a:outerShdw>
                </a:effectLst>
              </a:rPr>
              <a:t>Topics of the lecture  </a:t>
            </a:r>
          </a:p>
        </p:txBody>
      </p:sp>
      <p:sp>
        <p:nvSpPr>
          <p:cNvPr id="3" name="Content Placeholder 2">
            <a:extLst>
              <a:ext uri="{FF2B5EF4-FFF2-40B4-BE49-F238E27FC236}">
                <a16:creationId xmlns:a16="http://schemas.microsoft.com/office/drawing/2014/main" id="{0AB421FC-66D7-3F40-A3EB-8F89106692D9}"/>
              </a:ext>
            </a:extLst>
          </p:cNvPr>
          <p:cNvSpPr>
            <a:spLocks noGrp="1"/>
          </p:cNvSpPr>
          <p:nvPr>
            <p:ph idx="1"/>
          </p:nvPr>
        </p:nvSpPr>
        <p:spPr/>
        <p:txBody>
          <a:bodyPr/>
          <a:lstStyle/>
          <a:p>
            <a:pPr marL="0" indent="0">
              <a:buNone/>
            </a:pPr>
            <a:endParaRPr lang="en-US" sz="3200" dirty="0"/>
          </a:p>
          <a:p>
            <a:pPr>
              <a:buFont typeface="Wingdings" pitchFamily="2" charset="2"/>
              <a:buChar char="§"/>
            </a:pPr>
            <a:r>
              <a:rPr lang="en-US" sz="3200" dirty="0"/>
              <a:t>Naïve Bayes (revisited) for Text Classification</a:t>
            </a:r>
          </a:p>
          <a:p>
            <a:pPr>
              <a:buFont typeface="Wingdings" pitchFamily="2" charset="2"/>
              <a:buChar char="§"/>
            </a:pPr>
            <a:r>
              <a:rPr lang="en-US" sz="3200" dirty="0"/>
              <a:t>Support Vector Machines (SVM)</a:t>
            </a:r>
          </a:p>
          <a:p>
            <a:pPr>
              <a:buFont typeface="Wingdings" pitchFamily="2" charset="2"/>
              <a:buChar char="§"/>
            </a:pPr>
            <a:r>
              <a:rPr lang="en-US" sz="3200" dirty="0"/>
              <a:t>Revisiting Classifier Evaluation  </a:t>
            </a:r>
          </a:p>
          <a:p>
            <a:pPr>
              <a:buFont typeface="Wingdings" pitchFamily="2" charset="2"/>
              <a:buChar char="§"/>
            </a:pPr>
            <a:endParaRPr lang="en-US" sz="3200" dirty="0"/>
          </a:p>
          <a:p>
            <a:pPr marL="0" indent="0">
              <a:buNone/>
            </a:pPr>
            <a:endParaRPr lang="en-US" sz="3200" dirty="0"/>
          </a:p>
          <a:p>
            <a:pPr>
              <a:buFont typeface="Wingdings" pitchFamily="2" charset="2"/>
              <a:buChar char="§"/>
            </a:pPr>
            <a:endParaRPr lang="en-US" sz="2400" dirty="0"/>
          </a:p>
          <a:p>
            <a:endParaRPr lang="en-US" dirty="0"/>
          </a:p>
        </p:txBody>
      </p:sp>
      <p:sp>
        <p:nvSpPr>
          <p:cNvPr id="5" name="Footer Placeholder 4">
            <a:extLst>
              <a:ext uri="{FF2B5EF4-FFF2-40B4-BE49-F238E27FC236}">
                <a16:creationId xmlns:a16="http://schemas.microsoft.com/office/drawing/2014/main" id="{026CAC56-5356-F242-8737-A9C067BDF245}"/>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A3148E55-BD0D-0047-A897-4F445F48D731}"/>
              </a:ext>
            </a:extLst>
          </p:cNvPr>
          <p:cNvSpPr>
            <a:spLocks noGrp="1"/>
          </p:cNvSpPr>
          <p:nvPr>
            <p:ph type="sldNum" sz="quarter" idx="12"/>
          </p:nvPr>
        </p:nvSpPr>
        <p:spPr/>
        <p:txBody>
          <a:bodyPr/>
          <a:lstStyle/>
          <a:p>
            <a:fld id="{D4D00EC4-6CD1-8543-910C-F73FD8338FFF}" type="slidenum">
              <a:rPr lang="en-US" smtClean="0"/>
              <a:t>2</a:t>
            </a:fld>
            <a:endParaRPr lang="en-US"/>
          </a:p>
        </p:txBody>
      </p:sp>
    </p:spTree>
    <p:extLst>
      <p:ext uri="{BB962C8B-B14F-4D97-AF65-F5344CB8AC3E}">
        <p14:creationId xmlns:p14="http://schemas.microsoft.com/office/powerpoint/2010/main" val="3759785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625600" y="152400"/>
            <a:ext cx="10363200" cy="1143000"/>
          </a:xfrm>
        </p:spPr>
        <p:txBody>
          <a:bodyPr>
            <a:normAutofit/>
          </a:bodyPr>
          <a:lstStyle/>
          <a:p>
            <a:r>
              <a:rPr lang="en-US" sz="4300" dirty="0">
                <a:solidFill>
                  <a:srgbClr val="A4001D"/>
                </a:solidFill>
                <a:latin typeface="Calibri"/>
                <a:ea typeface="ＭＳ Ｐゴシック" charset="0"/>
                <a:cs typeface="Calibri"/>
              </a:rPr>
              <a:t>Multinomial Naïve Bayes: Learning</a:t>
            </a:r>
          </a:p>
        </p:txBody>
      </p:sp>
      <p:sp>
        <p:nvSpPr>
          <p:cNvPr id="52230" name="Rectangle 4"/>
          <p:cNvSpPr>
            <a:spLocks noGrp="1" noChangeArrowheads="1"/>
          </p:cNvSpPr>
          <p:nvPr>
            <p:ph sz="quarter" idx="1"/>
          </p:nvPr>
        </p:nvSpPr>
        <p:spPr>
          <a:xfrm>
            <a:off x="203200" y="2843392"/>
            <a:ext cx="6096000" cy="3532009"/>
          </a:xfrm>
        </p:spPr>
        <p:txBody>
          <a:bodyPr/>
          <a:lstStyle/>
          <a:p>
            <a:pPr>
              <a:lnSpc>
                <a:spcPct val="90000"/>
              </a:lnSpc>
            </a:pPr>
            <a:r>
              <a:rPr lang="en-US" sz="2933" dirty="0">
                <a:latin typeface="Calibri"/>
                <a:cs typeface="Calibri"/>
              </a:rPr>
              <a:t>Calculate </a:t>
            </a:r>
            <a:r>
              <a:rPr lang="en-US" sz="2933" i="1" dirty="0">
                <a:latin typeface="Calibri"/>
                <a:cs typeface="Calibri"/>
              </a:rPr>
              <a:t>P</a:t>
            </a:r>
            <a:r>
              <a:rPr lang="en-US" sz="2933" dirty="0">
                <a:latin typeface="Calibri"/>
                <a:cs typeface="Calibri"/>
              </a:rPr>
              <a:t>(</a:t>
            </a:r>
            <a:r>
              <a:rPr lang="en-US" sz="2933" i="1" dirty="0" err="1">
                <a:latin typeface="Calibri"/>
                <a:cs typeface="Calibri"/>
              </a:rPr>
              <a:t>c</a:t>
            </a:r>
            <a:r>
              <a:rPr lang="en-US" sz="2933" i="1" baseline="-25000" dirty="0" err="1">
                <a:latin typeface="Calibri"/>
                <a:cs typeface="Calibri"/>
              </a:rPr>
              <a:t>j</a:t>
            </a:r>
            <a:r>
              <a:rPr lang="en-US" sz="2933" dirty="0">
                <a:latin typeface="Calibri"/>
                <a:cs typeface="Calibri"/>
              </a:rPr>
              <a:t>)</a:t>
            </a:r>
            <a:r>
              <a:rPr lang="en-US" sz="2933" i="1" dirty="0">
                <a:latin typeface="Calibri"/>
                <a:cs typeface="Calibri"/>
              </a:rPr>
              <a:t> </a:t>
            </a:r>
            <a:r>
              <a:rPr lang="en-US" sz="2933" dirty="0">
                <a:latin typeface="Calibri"/>
                <a:cs typeface="Calibri"/>
              </a:rPr>
              <a:t>terms</a:t>
            </a:r>
          </a:p>
          <a:p>
            <a:pPr lvl="1">
              <a:lnSpc>
                <a:spcPct val="90000"/>
              </a:lnSpc>
            </a:pPr>
            <a:r>
              <a:rPr lang="en-US" sz="2667" dirty="0">
                <a:latin typeface="Calibri"/>
                <a:cs typeface="Calibri"/>
              </a:rPr>
              <a:t>For each </a:t>
            </a:r>
            <a:r>
              <a:rPr lang="en-US" sz="2667" i="1" dirty="0" err="1">
                <a:latin typeface="Calibri"/>
                <a:cs typeface="Calibri"/>
              </a:rPr>
              <a:t>c</a:t>
            </a:r>
            <a:r>
              <a:rPr lang="en-US" sz="2667" i="1" baseline="-25000" dirty="0" err="1">
                <a:latin typeface="Calibri"/>
                <a:cs typeface="Calibri"/>
              </a:rPr>
              <a:t>j</a:t>
            </a:r>
            <a:r>
              <a:rPr lang="en-US" sz="2667" i="1" baseline="-25000" dirty="0">
                <a:latin typeface="Calibri"/>
                <a:cs typeface="Calibri"/>
              </a:rPr>
              <a:t> </a:t>
            </a:r>
            <a:r>
              <a:rPr lang="en-US" sz="2667" dirty="0">
                <a:latin typeface="Calibri"/>
                <a:cs typeface="Calibri"/>
              </a:rPr>
              <a:t>in </a:t>
            </a:r>
            <a:r>
              <a:rPr lang="en-US" sz="2667" i="1" dirty="0">
                <a:latin typeface="Calibri"/>
                <a:cs typeface="Calibri"/>
              </a:rPr>
              <a:t>C</a:t>
            </a:r>
            <a:r>
              <a:rPr lang="en-US" sz="2667" dirty="0">
                <a:latin typeface="Calibri"/>
                <a:cs typeface="Calibri"/>
              </a:rPr>
              <a:t> do</a:t>
            </a:r>
          </a:p>
          <a:p>
            <a:pPr marL="1066773" lvl="2" indent="0">
              <a:buNone/>
            </a:pPr>
            <a:r>
              <a:rPr lang="en-US" i="1" dirty="0">
                <a:latin typeface="Calibri"/>
                <a:cs typeface="Calibri"/>
              </a:rPr>
              <a:t> </a:t>
            </a:r>
            <a:r>
              <a:rPr lang="en-US" i="1" dirty="0" err="1">
                <a:latin typeface="Calibri"/>
                <a:cs typeface="Calibri"/>
              </a:rPr>
              <a:t>docs</a:t>
            </a:r>
            <a:r>
              <a:rPr lang="en-US" i="1" baseline="-25000" dirty="0" err="1">
                <a:latin typeface="Calibri"/>
                <a:cs typeface="Calibri"/>
              </a:rPr>
              <a:t>j</a:t>
            </a:r>
            <a:r>
              <a:rPr lang="en-US" i="1" dirty="0">
                <a:latin typeface="Calibri"/>
                <a:cs typeface="Calibri"/>
              </a:rPr>
              <a:t> </a:t>
            </a:r>
            <a:r>
              <a:rPr lang="en-US" dirty="0">
                <a:latin typeface="Calibri"/>
                <a:cs typeface="Calibri"/>
                <a:sym typeface="Symbol" charset="2"/>
              </a:rPr>
              <a:t></a:t>
            </a:r>
            <a:r>
              <a:rPr lang="en-US" i="1" dirty="0">
                <a:latin typeface="Calibri"/>
                <a:cs typeface="Calibri"/>
                <a:sym typeface="Symbol" charset="2"/>
              </a:rPr>
              <a:t> </a:t>
            </a:r>
            <a:r>
              <a:rPr lang="en-US" dirty="0">
                <a:latin typeface="Calibri"/>
                <a:cs typeface="Calibri"/>
                <a:sym typeface="Symbol" charset="2"/>
              </a:rPr>
              <a:t>all docs with  class =</a:t>
            </a:r>
            <a:r>
              <a:rPr lang="en-US" i="1" dirty="0" err="1">
                <a:latin typeface="Calibri"/>
                <a:cs typeface="Calibri"/>
              </a:rPr>
              <a:t>c</a:t>
            </a:r>
            <a:r>
              <a:rPr lang="en-US" i="1" baseline="-25000" dirty="0" err="1">
                <a:latin typeface="Calibri"/>
                <a:cs typeface="Calibri"/>
              </a:rPr>
              <a:t>j</a:t>
            </a:r>
            <a:endParaRPr lang="en-US" i="1" baseline="-25000" dirty="0">
              <a:latin typeface="Calibri"/>
              <a:cs typeface="Calibri"/>
            </a:endParaRPr>
          </a:p>
          <a:p>
            <a:pPr>
              <a:spcBef>
                <a:spcPts val="0"/>
              </a:spcBef>
            </a:pPr>
            <a:endParaRPr lang="en-US" sz="2933" dirty="0">
              <a:latin typeface="Calibri"/>
              <a:cs typeface="Calibri"/>
            </a:endParaRPr>
          </a:p>
        </p:txBody>
      </p:sp>
      <p:graphicFrame>
        <p:nvGraphicFramePr>
          <p:cNvPr id="52226" name="Object 2"/>
          <p:cNvGraphicFramePr>
            <a:graphicFrameLocks noChangeAspect="1"/>
          </p:cNvGraphicFramePr>
          <p:nvPr/>
        </p:nvGraphicFramePr>
        <p:xfrm>
          <a:off x="6977530" y="4648201"/>
          <a:ext cx="4808071" cy="1047913"/>
        </p:xfrm>
        <a:graphic>
          <a:graphicData uri="http://schemas.openxmlformats.org/presentationml/2006/ole">
            <mc:AlternateContent xmlns:mc="http://schemas.openxmlformats.org/markup-compatibility/2006">
              <mc:Choice xmlns:v="urn:schemas-microsoft-com:vml" Requires="v">
                <p:oleObj name="Equation" r:id="rId3" imgW="1981200" imgH="431800" progId="Equation.3">
                  <p:embed/>
                </p:oleObj>
              </mc:Choice>
              <mc:Fallback>
                <p:oleObj name="Equation" r:id="rId3" imgW="1981200" imgH="431800" progId="Equation.3">
                  <p:embed/>
                  <p:pic>
                    <p:nvPicPr>
                      <p:cNvPr id="52226" name="Object 2"/>
                      <p:cNvPicPr>
                        <a:picLocks noChangeAspect="1" noChangeArrowheads="1"/>
                      </p:cNvPicPr>
                      <p:nvPr/>
                    </p:nvPicPr>
                    <p:blipFill>
                      <a:blip r:embed="rId4"/>
                      <a:srcRect/>
                      <a:stretch>
                        <a:fillRect/>
                      </a:stretch>
                    </p:blipFill>
                    <p:spPr bwMode="auto">
                      <a:xfrm>
                        <a:off x="6977530" y="4648201"/>
                        <a:ext cx="4808071" cy="1047913"/>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422400" y="4343400"/>
          <a:ext cx="4267200" cy="989496"/>
        </p:xfrm>
        <a:graphic>
          <a:graphicData uri="http://schemas.openxmlformats.org/presentationml/2006/ole">
            <mc:AlternateContent xmlns:mc="http://schemas.openxmlformats.org/markup-compatibility/2006">
              <mc:Choice xmlns:v="urn:schemas-microsoft-com:vml" Requires="v">
                <p:oleObj name="Equation" r:id="rId5" imgW="1752600" imgH="406400" progId="Equation.3">
                  <p:embed/>
                </p:oleObj>
              </mc:Choice>
              <mc:Fallback>
                <p:oleObj name="Equation" r:id="rId5" imgW="1752600" imgH="406400" progId="Equation.3">
                  <p:embed/>
                  <p:pic>
                    <p:nvPicPr>
                      <p:cNvPr id="52227" name="Object 3"/>
                      <p:cNvPicPr>
                        <a:picLocks noChangeAspect="1" noChangeArrowheads="1"/>
                      </p:cNvPicPr>
                      <p:nvPr/>
                    </p:nvPicPr>
                    <p:blipFill>
                      <a:blip r:embed="rId6"/>
                      <a:srcRect/>
                      <a:stretch>
                        <a:fillRect/>
                      </a:stretch>
                    </p:blipFill>
                    <p:spPr bwMode="auto">
                      <a:xfrm>
                        <a:off x="1422400" y="4343400"/>
                        <a:ext cx="4267200" cy="989496"/>
                      </a:xfrm>
                      <a:prstGeom prst="rect">
                        <a:avLst/>
                      </a:prstGeom>
                      <a:noFill/>
                    </p:spPr>
                  </p:pic>
                </p:oleObj>
              </mc:Fallback>
            </mc:AlternateContent>
          </a:graphicData>
        </a:graphic>
      </p:graphicFrame>
      <p:sp>
        <p:nvSpPr>
          <p:cNvPr id="8" name="Rectangle 4"/>
          <p:cNvSpPr txBox="1">
            <a:spLocks noChangeArrowheads="1"/>
          </p:cNvSpPr>
          <p:nvPr/>
        </p:nvSpPr>
        <p:spPr bwMode="auto">
          <a:xfrm>
            <a:off x="5384800" y="2819400"/>
            <a:ext cx="7721600"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spcBef>
                <a:spcPts val="0"/>
              </a:spcBef>
            </a:pPr>
            <a:r>
              <a:rPr lang="en-US" sz="2933" dirty="0">
                <a:latin typeface="Calibri"/>
                <a:cs typeface="Calibri"/>
              </a:rPr>
              <a:t>Calculate </a:t>
            </a:r>
            <a:r>
              <a:rPr lang="en-US" sz="2933" i="1" dirty="0">
                <a:latin typeface="Calibri"/>
                <a:cs typeface="Calibri"/>
              </a:rPr>
              <a:t>P</a:t>
            </a:r>
            <a:r>
              <a:rPr lang="en-US" sz="2933" dirty="0">
                <a:latin typeface="Calibri"/>
                <a:cs typeface="Calibri"/>
              </a:rPr>
              <a:t>(</a:t>
            </a:r>
            <a:r>
              <a:rPr lang="en-US" sz="2933" i="1" dirty="0" err="1">
                <a:latin typeface="Calibri"/>
                <a:cs typeface="Calibri"/>
              </a:rPr>
              <a:t>w</a:t>
            </a:r>
            <a:r>
              <a:rPr lang="en-US" sz="2933" i="1" baseline="-25000" dirty="0" err="1">
                <a:latin typeface="Calibri"/>
                <a:cs typeface="Calibri"/>
              </a:rPr>
              <a:t>k</a:t>
            </a:r>
            <a:r>
              <a:rPr lang="en-US" sz="2933" i="1" dirty="0">
                <a:latin typeface="Calibri"/>
                <a:cs typeface="Calibri"/>
              </a:rPr>
              <a:t> </a:t>
            </a:r>
            <a:r>
              <a:rPr lang="en-US" sz="2933" dirty="0">
                <a:latin typeface="Calibri"/>
                <a:cs typeface="Calibri"/>
              </a:rPr>
              <a:t>|</a:t>
            </a:r>
            <a:r>
              <a:rPr lang="en-US" sz="2933" i="1" dirty="0">
                <a:latin typeface="Calibri"/>
                <a:cs typeface="Calibri"/>
              </a:rPr>
              <a:t> </a:t>
            </a:r>
            <a:r>
              <a:rPr lang="en-US" sz="2933" i="1" dirty="0" err="1">
                <a:latin typeface="Calibri"/>
                <a:cs typeface="Calibri"/>
              </a:rPr>
              <a:t>c</a:t>
            </a:r>
            <a:r>
              <a:rPr lang="en-US" sz="2933" i="1" baseline="-25000" dirty="0" err="1">
                <a:latin typeface="Calibri"/>
                <a:cs typeface="Calibri"/>
              </a:rPr>
              <a:t>j</a:t>
            </a:r>
            <a:r>
              <a:rPr lang="en-US" sz="2933" dirty="0">
                <a:latin typeface="Calibri"/>
                <a:cs typeface="Calibri"/>
              </a:rPr>
              <a:t>)</a:t>
            </a:r>
            <a:r>
              <a:rPr lang="en-US" sz="2933" i="1" dirty="0">
                <a:latin typeface="Calibri"/>
                <a:cs typeface="Calibri"/>
              </a:rPr>
              <a:t> </a:t>
            </a:r>
            <a:r>
              <a:rPr lang="en-US" sz="2933" dirty="0">
                <a:latin typeface="Calibri"/>
                <a:cs typeface="Calibri"/>
              </a:rPr>
              <a:t>terms</a:t>
            </a:r>
          </a:p>
          <a:p>
            <a:pPr lvl="1">
              <a:spcBef>
                <a:spcPts val="0"/>
              </a:spcBef>
            </a:pPr>
            <a:r>
              <a:rPr lang="en-US" sz="2667" i="1" dirty="0" err="1">
                <a:latin typeface="Calibri"/>
                <a:ea typeface="ＭＳ Ｐゴシック" charset="-128"/>
                <a:cs typeface="Calibri"/>
              </a:rPr>
              <a:t>Text</a:t>
            </a:r>
            <a:r>
              <a:rPr lang="en-US" sz="2667" i="1" baseline="-25000" dirty="0" err="1">
                <a:latin typeface="Calibri"/>
                <a:ea typeface="ＭＳ Ｐゴシック" charset="-128"/>
                <a:cs typeface="Calibri"/>
              </a:rPr>
              <a:t>j</a:t>
            </a:r>
            <a:r>
              <a:rPr lang="en-US" sz="2667" i="1" dirty="0">
                <a:latin typeface="Calibri"/>
                <a:ea typeface="ＭＳ Ｐゴシック" charset="-128"/>
                <a:cs typeface="Calibri"/>
              </a:rPr>
              <a:t> </a:t>
            </a:r>
            <a:r>
              <a:rPr lang="en-US" sz="2667" dirty="0">
                <a:latin typeface="Calibri"/>
                <a:ea typeface="ＭＳ Ｐゴシック" charset="-128"/>
                <a:cs typeface="Calibri"/>
                <a:sym typeface="Symbol" charset="2"/>
              </a:rPr>
              <a:t> single doc containing all </a:t>
            </a:r>
            <a:r>
              <a:rPr lang="en-US" sz="2667" i="1" dirty="0" err="1">
                <a:latin typeface="Calibri"/>
                <a:ea typeface="ＭＳ Ｐゴシック" charset="-128"/>
                <a:cs typeface="Calibri"/>
              </a:rPr>
              <a:t>docs</a:t>
            </a:r>
            <a:r>
              <a:rPr lang="en-US" sz="2667" i="1" baseline="-25000" dirty="0" err="1">
                <a:latin typeface="Calibri"/>
                <a:ea typeface="ＭＳ Ｐゴシック" charset="-128"/>
                <a:cs typeface="Calibri"/>
              </a:rPr>
              <a:t>j</a:t>
            </a:r>
            <a:endParaRPr lang="en-US" sz="2667" i="1" baseline="-25000" dirty="0">
              <a:latin typeface="Calibri"/>
              <a:ea typeface="ＭＳ Ｐゴシック" charset="-128"/>
              <a:cs typeface="Calibri"/>
            </a:endParaRPr>
          </a:p>
          <a:p>
            <a:pPr lvl="1">
              <a:spcBef>
                <a:spcPts val="0"/>
              </a:spcBef>
            </a:pPr>
            <a:r>
              <a:rPr lang="en-US" sz="2667" dirty="0">
                <a:latin typeface="Calibri"/>
                <a:ea typeface="ＭＳ Ｐゴシック" charset="-128"/>
                <a:cs typeface="Calibri"/>
              </a:rPr>
              <a:t>For</a:t>
            </a:r>
            <a:r>
              <a:rPr lang="en-US" sz="2667" i="1" baseline="-25000" dirty="0">
                <a:latin typeface="Calibri"/>
                <a:ea typeface="ＭＳ Ｐゴシック" charset="-128"/>
                <a:cs typeface="Calibri"/>
              </a:rPr>
              <a:t> </a:t>
            </a:r>
            <a:r>
              <a:rPr lang="en-US" sz="2667" dirty="0">
                <a:latin typeface="Calibri"/>
                <a:ea typeface="ＭＳ Ｐゴシック" charset="-128"/>
                <a:cs typeface="Calibri"/>
              </a:rPr>
              <a:t>each word </a:t>
            </a:r>
            <a:r>
              <a:rPr lang="en-US" sz="2667" i="1" dirty="0" err="1">
                <a:latin typeface="Calibri"/>
                <a:ea typeface="ＭＳ Ｐゴシック" charset="-128"/>
                <a:cs typeface="Calibri"/>
              </a:rPr>
              <a:t>w</a:t>
            </a:r>
            <a:r>
              <a:rPr lang="en-US" sz="2667" i="1" baseline="-25000" dirty="0" err="1">
                <a:latin typeface="Calibri"/>
                <a:ea typeface="ＭＳ Ｐゴシック" charset="-128"/>
                <a:cs typeface="Calibri"/>
              </a:rPr>
              <a:t>k</a:t>
            </a:r>
            <a:r>
              <a:rPr lang="en-US" sz="2667" i="1" dirty="0">
                <a:latin typeface="Calibri"/>
                <a:ea typeface="ＭＳ Ｐゴシック" charset="-128"/>
                <a:cs typeface="Calibri"/>
              </a:rPr>
              <a:t> </a:t>
            </a:r>
            <a:r>
              <a:rPr lang="en-US" sz="2667" dirty="0">
                <a:latin typeface="Calibri"/>
                <a:ea typeface="ＭＳ Ｐゴシック" charset="-128"/>
                <a:cs typeface="Calibri"/>
              </a:rPr>
              <a:t>in </a:t>
            </a:r>
            <a:r>
              <a:rPr lang="en-US" sz="2667" i="1" dirty="0">
                <a:latin typeface="Calibri"/>
                <a:ea typeface="ＭＳ Ｐゴシック" charset="-128"/>
                <a:cs typeface="Calibri"/>
              </a:rPr>
              <a:t>Vocabulary</a:t>
            </a:r>
          </a:p>
          <a:p>
            <a:pPr marL="1066773" lvl="2" indent="0">
              <a:spcBef>
                <a:spcPts val="0"/>
              </a:spcBef>
              <a:buNone/>
            </a:pPr>
            <a:r>
              <a:rPr lang="en-US" sz="2667" i="1" dirty="0">
                <a:latin typeface="Calibri"/>
                <a:ea typeface="ＭＳ Ｐゴシック" charset="-128"/>
                <a:cs typeface="Calibri"/>
              </a:rPr>
              <a:t>    </a:t>
            </a:r>
            <a:r>
              <a:rPr lang="en-US" sz="2667" i="1" dirty="0" err="1">
                <a:latin typeface="Calibri"/>
                <a:ea typeface="ＭＳ Ｐゴシック" charset="-128"/>
                <a:cs typeface="Calibri"/>
              </a:rPr>
              <a:t>n</a:t>
            </a:r>
            <a:r>
              <a:rPr lang="en-US" sz="2667" i="1" baseline="-25000" dirty="0" err="1">
                <a:latin typeface="Calibri"/>
                <a:ea typeface="ＭＳ Ｐゴシック" charset="-128"/>
                <a:cs typeface="Calibri"/>
              </a:rPr>
              <a:t>k</a:t>
            </a:r>
            <a:r>
              <a:rPr lang="en-US" sz="2667" i="1" dirty="0">
                <a:latin typeface="Calibri"/>
                <a:ea typeface="ＭＳ Ｐゴシック" charset="-128"/>
                <a:cs typeface="Calibri"/>
              </a:rPr>
              <a:t> </a:t>
            </a:r>
            <a:r>
              <a:rPr lang="en-US" sz="2667" dirty="0">
                <a:latin typeface="Calibri"/>
                <a:ea typeface="ＭＳ Ｐゴシック" charset="-128"/>
                <a:cs typeface="Calibri"/>
                <a:sym typeface="Symbol" charset="2"/>
              </a:rPr>
              <a:t> # of occurrences of </a:t>
            </a:r>
            <a:r>
              <a:rPr lang="en-US" sz="2667" i="1" dirty="0" err="1">
                <a:latin typeface="Calibri"/>
                <a:ea typeface="ＭＳ Ｐゴシック" charset="-128"/>
                <a:cs typeface="Calibri"/>
                <a:sym typeface="Symbol" charset="2"/>
              </a:rPr>
              <a:t>w</a:t>
            </a:r>
            <a:r>
              <a:rPr lang="en-US" sz="2667" i="1" baseline="-25000" dirty="0" err="1">
                <a:latin typeface="Calibri"/>
                <a:ea typeface="ＭＳ Ｐゴシック" charset="-128"/>
                <a:cs typeface="Calibri"/>
              </a:rPr>
              <a:t>k</a:t>
            </a:r>
            <a:r>
              <a:rPr lang="en-US" sz="2667" i="1" dirty="0">
                <a:latin typeface="Calibri"/>
                <a:ea typeface="ＭＳ Ｐゴシック" charset="-128"/>
                <a:cs typeface="Calibri"/>
              </a:rPr>
              <a:t> </a:t>
            </a:r>
            <a:r>
              <a:rPr lang="en-US" sz="2667" dirty="0">
                <a:latin typeface="Calibri"/>
                <a:ea typeface="ＭＳ Ｐゴシック" charset="-128"/>
                <a:cs typeface="Calibri"/>
              </a:rPr>
              <a:t>in </a:t>
            </a:r>
            <a:r>
              <a:rPr lang="en-US" sz="2667" i="1" dirty="0" err="1">
                <a:latin typeface="Calibri"/>
                <a:ea typeface="ＭＳ Ｐゴシック" charset="-128"/>
                <a:cs typeface="Calibri"/>
              </a:rPr>
              <a:t>Text</a:t>
            </a:r>
            <a:r>
              <a:rPr lang="en-US" sz="2667" i="1" baseline="-25000" dirty="0" err="1">
                <a:latin typeface="Calibri"/>
                <a:ea typeface="ＭＳ Ｐゴシック" charset="-128"/>
                <a:cs typeface="Calibri"/>
              </a:rPr>
              <a:t>j</a:t>
            </a:r>
            <a:endParaRPr lang="en-US" sz="2667" i="1" baseline="-25000" dirty="0">
              <a:latin typeface="Calibri"/>
              <a:ea typeface="ＭＳ Ｐゴシック" charset="-128"/>
              <a:cs typeface="Calibri"/>
            </a:endParaRPr>
          </a:p>
        </p:txBody>
      </p:sp>
      <p:sp>
        <p:nvSpPr>
          <p:cNvPr id="9" name="Rectangle 4"/>
          <p:cNvSpPr txBox="1">
            <a:spLocks noChangeArrowheads="1"/>
          </p:cNvSpPr>
          <p:nvPr/>
        </p:nvSpPr>
        <p:spPr bwMode="auto">
          <a:xfrm>
            <a:off x="203200" y="2108200"/>
            <a:ext cx="7213600"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21920" tIns="60960" rIns="121920" bIns="6096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a:lnSpc>
                <a:spcPct val="90000"/>
              </a:lnSpc>
            </a:pPr>
            <a:r>
              <a:rPr lang="en-US" sz="2933" dirty="0">
                <a:latin typeface="Calibri" charset="0"/>
              </a:rPr>
              <a:t>From training corpus, extract </a:t>
            </a:r>
            <a:r>
              <a:rPr lang="en-US" sz="2933" i="1" dirty="0">
                <a:latin typeface="Times New Roman" charset="0"/>
              </a:rPr>
              <a:t>Vocabulary</a:t>
            </a:r>
            <a:endParaRPr lang="en-US" sz="2933" dirty="0">
              <a:latin typeface="Calibri" charset="0"/>
            </a:endParaRPr>
          </a:p>
        </p:txBody>
      </p:sp>
      <p:sp>
        <p:nvSpPr>
          <p:cNvPr id="2" name="Footer Placeholder 1">
            <a:extLst>
              <a:ext uri="{FF2B5EF4-FFF2-40B4-BE49-F238E27FC236}">
                <a16:creationId xmlns:a16="http://schemas.microsoft.com/office/drawing/2014/main" id="{CA818C20-0A74-F047-BD2F-2C74EA816108}"/>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F621F2BA-969B-DB42-A76C-678CB0D0A2BC}"/>
              </a:ext>
            </a:extLst>
          </p:cNvPr>
          <p:cNvSpPr>
            <a:spLocks noGrp="1"/>
          </p:cNvSpPr>
          <p:nvPr>
            <p:ph type="sldNum" sz="quarter" idx="12"/>
          </p:nvPr>
        </p:nvSpPr>
        <p:spPr/>
        <p:txBody>
          <a:bodyPr/>
          <a:lstStyle/>
          <a:p>
            <a:fld id="{F60C5306-BD03-444F-81BE-8A5A1865DBD2}" type="slidenum">
              <a:rPr lang="en-US" smtClean="0"/>
              <a:t>20</a:t>
            </a:fld>
            <a:endParaRPr lang="en-US"/>
          </a:p>
        </p:txBody>
      </p:sp>
    </p:spTree>
    <p:extLst>
      <p:ext uri="{BB962C8B-B14F-4D97-AF65-F5344CB8AC3E}">
        <p14:creationId xmlns:p14="http://schemas.microsoft.com/office/powerpoint/2010/main" val="8127301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010400" y="3022600"/>
            <a:ext cx="5384800" cy="3416320"/>
          </a:xfrm>
          <a:prstGeom prst="rect">
            <a:avLst/>
          </a:prstGeom>
          <a:noFill/>
        </p:spPr>
        <p:txBody>
          <a:bodyPr wrap="square" rtlCol="0">
            <a:spAutoFit/>
          </a:bodyPr>
          <a:lstStyle/>
          <a:p>
            <a:r>
              <a:rPr lang="en-US" sz="2400" b="1" dirty="0"/>
              <a:t>Choosing a class:</a:t>
            </a:r>
          </a:p>
          <a:p>
            <a:r>
              <a:rPr lang="en-US" sz="2400" dirty="0"/>
              <a:t>P(c|d5) </a:t>
            </a:r>
          </a:p>
          <a:p>
            <a:endParaRPr lang="en-US" sz="2400" dirty="0"/>
          </a:p>
          <a:p>
            <a:endParaRPr lang="en-US" sz="2400" dirty="0"/>
          </a:p>
          <a:p>
            <a:endParaRPr lang="en-US" sz="2400" dirty="0"/>
          </a:p>
          <a:p>
            <a:r>
              <a:rPr lang="en-US" sz="2400" dirty="0"/>
              <a:t>P(j|d5) </a:t>
            </a:r>
          </a:p>
          <a:p>
            <a:endParaRPr lang="en-US" sz="2400" dirty="0"/>
          </a:p>
          <a:p>
            <a:endParaRPr lang="en-US" sz="2400" dirty="0"/>
          </a:p>
          <a:p>
            <a:endParaRPr lang="en-US" sz="2400" dirty="0"/>
          </a:p>
        </p:txBody>
      </p:sp>
      <p:sp>
        <p:nvSpPr>
          <p:cNvPr id="40" name="TextBox 39"/>
          <p:cNvSpPr txBox="1"/>
          <p:nvPr/>
        </p:nvSpPr>
        <p:spPr>
          <a:xfrm>
            <a:off x="7823200" y="4884500"/>
            <a:ext cx="708848" cy="420564"/>
          </a:xfrm>
          <a:prstGeom prst="rect">
            <a:avLst/>
          </a:prstGeom>
          <a:noFill/>
        </p:spPr>
        <p:txBody>
          <a:bodyPr wrap="none" rtlCol="0">
            <a:spAutoFit/>
          </a:bodyPr>
          <a:lstStyle/>
          <a:p>
            <a:pPr lvl="1"/>
            <a:r>
              <a:rPr lang="en-US" altLang="zh-TW" sz="2133" dirty="0">
                <a:latin typeface="Calibri" charset="0"/>
              </a:rPr>
              <a:t> </a:t>
            </a:r>
            <a:endParaRPr lang="en-US" altLang="zh-TW" sz="2133" dirty="0">
              <a:latin typeface="Calibri" charset="0"/>
              <a:ea typeface="Arial" charset="0"/>
              <a:cs typeface="Arial" charset="0"/>
            </a:endParaRPr>
          </a:p>
        </p:txBody>
      </p:sp>
      <p:graphicFrame>
        <p:nvGraphicFramePr>
          <p:cNvPr id="5" name="Content Placeholder 4"/>
          <p:cNvGraphicFramePr>
            <a:graphicFrameLocks noGrp="1"/>
          </p:cNvGraphicFramePr>
          <p:nvPr>
            <p:ph idx="1"/>
          </p:nvPr>
        </p:nvGraphicFramePr>
        <p:xfrm>
          <a:off x="3860800" y="177800"/>
          <a:ext cx="7823201" cy="2235198"/>
        </p:xfrm>
        <a:graphic>
          <a:graphicData uri="http://schemas.openxmlformats.org/drawingml/2006/table">
            <a:tbl>
              <a:tblPr firstRow="1" bandRow="1">
                <a:tableStyleId>{5C22544A-7EE6-4342-B048-85BDC9FD1C3A}</a:tableStyleId>
              </a:tblPr>
              <a:tblGrid>
                <a:gridCol w="1327151">
                  <a:extLst>
                    <a:ext uri="{9D8B030D-6E8A-4147-A177-3AD203B41FA5}">
                      <a16:colId xmlns:a16="http://schemas.microsoft.com/office/drawing/2014/main" val="20000"/>
                    </a:ext>
                  </a:extLst>
                </a:gridCol>
                <a:gridCol w="698499">
                  <a:extLst>
                    <a:ext uri="{9D8B030D-6E8A-4147-A177-3AD203B41FA5}">
                      <a16:colId xmlns:a16="http://schemas.microsoft.com/office/drawing/2014/main" val="20001"/>
                    </a:ext>
                  </a:extLst>
                </a:gridCol>
                <a:gridCol w="4781551">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tblGrid>
              <a:tr h="372533">
                <a:tc>
                  <a:txBody>
                    <a:bodyPr/>
                    <a:lstStyle/>
                    <a:p>
                      <a:pPr>
                        <a:lnSpc>
                          <a:spcPct val="70000"/>
                        </a:lnSpc>
                      </a:pPr>
                      <a:endParaRPr lang="en-US" sz="2100" dirty="0"/>
                    </a:p>
                  </a:txBody>
                  <a:tcPr marL="121920" marR="121920" marT="60960" marB="60960"/>
                </a:tc>
                <a:tc>
                  <a:txBody>
                    <a:bodyPr/>
                    <a:lstStyle/>
                    <a:p>
                      <a:pPr>
                        <a:lnSpc>
                          <a:spcPct val="70000"/>
                        </a:lnSpc>
                      </a:pPr>
                      <a:r>
                        <a:rPr lang="en-US" sz="2100" dirty="0"/>
                        <a:t>Doc</a:t>
                      </a:r>
                    </a:p>
                  </a:txBody>
                  <a:tcPr marL="121920" marR="121920" marT="60960" marB="60960"/>
                </a:tc>
                <a:tc>
                  <a:txBody>
                    <a:bodyPr/>
                    <a:lstStyle/>
                    <a:p>
                      <a:pPr>
                        <a:lnSpc>
                          <a:spcPct val="70000"/>
                        </a:lnSpc>
                      </a:pPr>
                      <a:r>
                        <a:rPr lang="en-US" sz="2100" dirty="0"/>
                        <a:t>Words</a:t>
                      </a:r>
                    </a:p>
                  </a:txBody>
                  <a:tcPr marL="121920" marR="121920" marT="60960" marB="60960"/>
                </a:tc>
                <a:tc>
                  <a:txBody>
                    <a:bodyPr/>
                    <a:lstStyle/>
                    <a:p>
                      <a:pPr>
                        <a:lnSpc>
                          <a:spcPct val="70000"/>
                        </a:lnSpc>
                      </a:pPr>
                      <a:r>
                        <a:rPr lang="en-US" sz="2100" dirty="0"/>
                        <a:t>Class</a:t>
                      </a:r>
                    </a:p>
                  </a:txBody>
                  <a:tcPr marL="121920" marR="121920" marT="60960" marB="60960"/>
                </a:tc>
                <a:extLst>
                  <a:ext uri="{0D108BD9-81ED-4DB2-BD59-A6C34878D82A}">
                    <a16:rowId xmlns:a16="http://schemas.microsoft.com/office/drawing/2014/main" val="10000"/>
                  </a:ext>
                </a:extLst>
              </a:tr>
              <a:tr h="372533">
                <a:tc>
                  <a:txBody>
                    <a:bodyPr/>
                    <a:lstStyle/>
                    <a:p>
                      <a:pPr>
                        <a:lnSpc>
                          <a:spcPct val="70000"/>
                        </a:lnSpc>
                      </a:pPr>
                      <a:r>
                        <a:rPr lang="en-US" sz="2100" dirty="0"/>
                        <a:t>Training</a:t>
                      </a:r>
                    </a:p>
                  </a:txBody>
                  <a:tcPr marL="121920" marR="121920" marT="60960" marB="60960">
                    <a:solidFill>
                      <a:schemeClr val="accent6">
                        <a:lumMod val="20000"/>
                        <a:lumOff val="80000"/>
                      </a:schemeClr>
                    </a:solidFill>
                  </a:tcPr>
                </a:tc>
                <a:tc>
                  <a:txBody>
                    <a:bodyPr/>
                    <a:lstStyle/>
                    <a:p>
                      <a:pPr>
                        <a:lnSpc>
                          <a:spcPct val="70000"/>
                        </a:lnSpc>
                      </a:pPr>
                      <a:r>
                        <a:rPr lang="en-US" sz="2100" dirty="0"/>
                        <a:t>1</a:t>
                      </a:r>
                    </a:p>
                  </a:txBody>
                  <a:tcPr marL="121920" marR="121920" marT="60960" marB="60960">
                    <a:solidFill>
                      <a:schemeClr val="accent6">
                        <a:lumMod val="20000"/>
                        <a:lumOff val="80000"/>
                      </a:schemeClr>
                    </a:solidFill>
                  </a:tcPr>
                </a:tc>
                <a:tc>
                  <a:txBody>
                    <a:bodyPr/>
                    <a:lstStyle/>
                    <a:p>
                      <a:pPr>
                        <a:lnSpc>
                          <a:spcPct val="70000"/>
                        </a:lnSpc>
                      </a:pPr>
                      <a:r>
                        <a:rPr lang="en-US" sz="2100" dirty="0"/>
                        <a:t>Chinese</a:t>
                      </a:r>
                      <a:r>
                        <a:rPr lang="en-US" sz="2100" baseline="0" dirty="0"/>
                        <a:t> Beijing Chinese</a:t>
                      </a:r>
                      <a:endParaRPr lang="en-US" sz="2100" dirty="0"/>
                    </a:p>
                  </a:txBody>
                  <a:tcPr marL="121920" marR="121920" marT="60960" marB="60960">
                    <a:solidFill>
                      <a:schemeClr val="accent6">
                        <a:lumMod val="20000"/>
                        <a:lumOff val="80000"/>
                      </a:schemeClr>
                    </a:solidFill>
                  </a:tcPr>
                </a:tc>
                <a:tc>
                  <a:txBody>
                    <a:bodyPr/>
                    <a:lstStyle/>
                    <a:p>
                      <a:pPr>
                        <a:lnSpc>
                          <a:spcPct val="70000"/>
                        </a:lnSpc>
                      </a:pPr>
                      <a:r>
                        <a:rPr lang="en-US" sz="2100" dirty="0"/>
                        <a:t>c</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1"/>
                  </a:ext>
                </a:extLst>
              </a:tr>
              <a:tr h="372533">
                <a:tc>
                  <a:txBody>
                    <a:bodyPr/>
                    <a:lstStyle/>
                    <a:p>
                      <a:pPr>
                        <a:lnSpc>
                          <a:spcPct val="70000"/>
                        </a:lnSpc>
                      </a:pPr>
                      <a:endParaRPr lang="en-US" sz="2100" dirty="0"/>
                    </a:p>
                  </a:txBody>
                  <a:tcPr marL="121920" marR="121920" marT="60960" marB="60960">
                    <a:solidFill>
                      <a:schemeClr val="accent6">
                        <a:lumMod val="20000"/>
                        <a:lumOff val="80000"/>
                      </a:schemeClr>
                    </a:solidFill>
                  </a:tcPr>
                </a:tc>
                <a:tc>
                  <a:txBody>
                    <a:bodyPr/>
                    <a:lstStyle/>
                    <a:p>
                      <a:pPr>
                        <a:lnSpc>
                          <a:spcPct val="70000"/>
                        </a:lnSpc>
                      </a:pPr>
                      <a:r>
                        <a:rPr lang="en-US" sz="2100" dirty="0"/>
                        <a:t>2</a:t>
                      </a:r>
                    </a:p>
                  </a:txBody>
                  <a:tcPr marL="121920" marR="121920" marT="60960" marB="60960">
                    <a:solidFill>
                      <a:schemeClr val="accent6">
                        <a:lumMod val="20000"/>
                        <a:lumOff val="80000"/>
                      </a:schemeClr>
                    </a:solidFill>
                  </a:tcPr>
                </a:tc>
                <a:tc>
                  <a:txBody>
                    <a:bodyPr/>
                    <a:lstStyle/>
                    <a:p>
                      <a:pPr>
                        <a:lnSpc>
                          <a:spcPct val="70000"/>
                        </a:lnSpc>
                      </a:pPr>
                      <a:r>
                        <a:rPr lang="en-US" sz="2100" dirty="0"/>
                        <a:t>Chinese Chinese Shanghai</a:t>
                      </a:r>
                    </a:p>
                  </a:txBody>
                  <a:tcPr marL="121920" marR="121920" marT="60960" marB="60960">
                    <a:solidFill>
                      <a:schemeClr val="accent6">
                        <a:lumMod val="20000"/>
                        <a:lumOff val="80000"/>
                      </a:schemeClr>
                    </a:solidFill>
                  </a:tcPr>
                </a:tc>
                <a:tc>
                  <a:txBody>
                    <a:bodyPr/>
                    <a:lstStyle/>
                    <a:p>
                      <a:pPr>
                        <a:lnSpc>
                          <a:spcPct val="70000"/>
                        </a:lnSpc>
                      </a:pPr>
                      <a:r>
                        <a:rPr lang="en-US" sz="2100" dirty="0"/>
                        <a:t>c</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2"/>
                  </a:ext>
                </a:extLst>
              </a:tr>
              <a:tr h="372533">
                <a:tc>
                  <a:txBody>
                    <a:bodyPr/>
                    <a:lstStyle/>
                    <a:p>
                      <a:pPr>
                        <a:lnSpc>
                          <a:spcPct val="70000"/>
                        </a:lnSpc>
                      </a:pPr>
                      <a:endParaRPr lang="en-US" sz="2100"/>
                    </a:p>
                  </a:txBody>
                  <a:tcPr marL="121920" marR="121920" marT="60960" marB="60960">
                    <a:solidFill>
                      <a:schemeClr val="accent6">
                        <a:lumMod val="20000"/>
                        <a:lumOff val="80000"/>
                      </a:schemeClr>
                    </a:solidFill>
                  </a:tcPr>
                </a:tc>
                <a:tc>
                  <a:txBody>
                    <a:bodyPr/>
                    <a:lstStyle/>
                    <a:p>
                      <a:pPr>
                        <a:lnSpc>
                          <a:spcPct val="70000"/>
                        </a:lnSpc>
                      </a:pPr>
                      <a:r>
                        <a:rPr lang="en-US" sz="2100" dirty="0"/>
                        <a:t>3</a:t>
                      </a:r>
                    </a:p>
                  </a:txBody>
                  <a:tcPr marL="121920" marR="121920" marT="60960" marB="60960">
                    <a:solidFill>
                      <a:schemeClr val="accent6">
                        <a:lumMod val="20000"/>
                        <a:lumOff val="80000"/>
                      </a:schemeClr>
                    </a:solidFill>
                  </a:tcPr>
                </a:tc>
                <a:tc>
                  <a:txBody>
                    <a:bodyPr/>
                    <a:lstStyle/>
                    <a:p>
                      <a:pPr>
                        <a:lnSpc>
                          <a:spcPct val="70000"/>
                        </a:lnSpc>
                      </a:pPr>
                      <a:r>
                        <a:rPr lang="en-US" sz="2100" dirty="0"/>
                        <a:t>Chinese Macao</a:t>
                      </a:r>
                    </a:p>
                  </a:txBody>
                  <a:tcPr marL="121920" marR="121920" marT="60960" marB="60960">
                    <a:solidFill>
                      <a:schemeClr val="accent6">
                        <a:lumMod val="20000"/>
                        <a:lumOff val="80000"/>
                      </a:schemeClr>
                    </a:solidFill>
                  </a:tcPr>
                </a:tc>
                <a:tc>
                  <a:txBody>
                    <a:bodyPr/>
                    <a:lstStyle/>
                    <a:p>
                      <a:pPr>
                        <a:lnSpc>
                          <a:spcPct val="70000"/>
                        </a:lnSpc>
                      </a:pPr>
                      <a:r>
                        <a:rPr lang="en-US" sz="2100" dirty="0"/>
                        <a:t>c</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3"/>
                  </a:ext>
                </a:extLst>
              </a:tr>
              <a:tr h="372533">
                <a:tc>
                  <a:txBody>
                    <a:bodyPr/>
                    <a:lstStyle/>
                    <a:p>
                      <a:pPr>
                        <a:lnSpc>
                          <a:spcPct val="70000"/>
                        </a:lnSpc>
                      </a:pPr>
                      <a:endParaRPr lang="en-US" sz="2100"/>
                    </a:p>
                  </a:txBody>
                  <a:tcPr marL="121920" marR="121920" marT="60960" marB="60960">
                    <a:solidFill>
                      <a:schemeClr val="accent6">
                        <a:lumMod val="20000"/>
                        <a:lumOff val="80000"/>
                      </a:schemeClr>
                    </a:solidFill>
                  </a:tcPr>
                </a:tc>
                <a:tc>
                  <a:txBody>
                    <a:bodyPr/>
                    <a:lstStyle/>
                    <a:p>
                      <a:pPr>
                        <a:lnSpc>
                          <a:spcPct val="70000"/>
                        </a:lnSpc>
                      </a:pPr>
                      <a:r>
                        <a:rPr lang="en-US" sz="2100" dirty="0"/>
                        <a:t>4</a:t>
                      </a:r>
                    </a:p>
                  </a:txBody>
                  <a:tcPr marL="121920" marR="121920" marT="60960" marB="60960">
                    <a:solidFill>
                      <a:schemeClr val="accent6">
                        <a:lumMod val="20000"/>
                        <a:lumOff val="80000"/>
                      </a:schemeClr>
                    </a:solidFill>
                  </a:tcPr>
                </a:tc>
                <a:tc>
                  <a:txBody>
                    <a:bodyPr/>
                    <a:lstStyle/>
                    <a:p>
                      <a:pPr>
                        <a:lnSpc>
                          <a:spcPct val="70000"/>
                        </a:lnSpc>
                      </a:pPr>
                      <a:r>
                        <a:rPr lang="en-US" sz="2100" dirty="0"/>
                        <a:t>Tokyo Japan Chinese</a:t>
                      </a:r>
                    </a:p>
                  </a:txBody>
                  <a:tcPr marL="121920" marR="121920" marT="60960" marB="60960">
                    <a:solidFill>
                      <a:schemeClr val="accent6">
                        <a:lumMod val="20000"/>
                        <a:lumOff val="80000"/>
                      </a:schemeClr>
                    </a:solidFill>
                  </a:tcPr>
                </a:tc>
                <a:tc>
                  <a:txBody>
                    <a:bodyPr/>
                    <a:lstStyle/>
                    <a:p>
                      <a:pPr>
                        <a:lnSpc>
                          <a:spcPct val="70000"/>
                        </a:lnSpc>
                      </a:pPr>
                      <a:r>
                        <a:rPr lang="en-US" sz="2100" dirty="0"/>
                        <a:t>j</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4"/>
                  </a:ext>
                </a:extLst>
              </a:tr>
              <a:tr h="372533">
                <a:tc>
                  <a:txBody>
                    <a:bodyPr/>
                    <a:lstStyle/>
                    <a:p>
                      <a:pPr>
                        <a:lnSpc>
                          <a:spcPct val="70000"/>
                        </a:lnSpc>
                      </a:pPr>
                      <a:r>
                        <a:rPr lang="en-US" sz="2100" dirty="0"/>
                        <a:t>Test</a:t>
                      </a:r>
                    </a:p>
                  </a:txBody>
                  <a:tcPr marL="121920" marR="121920" marT="60960" marB="60960"/>
                </a:tc>
                <a:tc>
                  <a:txBody>
                    <a:bodyPr/>
                    <a:lstStyle/>
                    <a:p>
                      <a:pPr>
                        <a:lnSpc>
                          <a:spcPct val="70000"/>
                        </a:lnSpc>
                      </a:pPr>
                      <a:r>
                        <a:rPr lang="en-US" sz="2100" dirty="0"/>
                        <a:t>5</a:t>
                      </a:r>
                    </a:p>
                  </a:txBody>
                  <a:tcPr marL="121920" marR="121920" marT="60960" marB="60960"/>
                </a:tc>
                <a:tc>
                  <a:txBody>
                    <a:bodyPr/>
                    <a:lstStyle/>
                    <a:p>
                      <a:pPr>
                        <a:lnSpc>
                          <a:spcPct val="70000"/>
                        </a:lnSpc>
                      </a:pPr>
                      <a:r>
                        <a:rPr lang="en-US" sz="2100" dirty="0"/>
                        <a:t>Chinese Chinese Chinese Tokyo</a:t>
                      </a:r>
                      <a:r>
                        <a:rPr lang="en-US" sz="2100" baseline="0" dirty="0"/>
                        <a:t> Japan</a:t>
                      </a:r>
                      <a:endParaRPr lang="en-US" sz="2100" dirty="0"/>
                    </a:p>
                  </a:txBody>
                  <a:tcPr marL="121920" marR="121920" marT="60960" marB="60960"/>
                </a:tc>
                <a:tc>
                  <a:txBody>
                    <a:bodyPr/>
                    <a:lstStyle/>
                    <a:p>
                      <a:pPr>
                        <a:lnSpc>
                          <a:spcPct val="70000"/>
                        </a:lnSpc>
                      </a:pPr>
                      <a:r>
                        <a:rPr lang="en-US" sz="2100" dirty="0"/>
                        <a:t>?</a:t>
                      </a:r>
                    </a:p>
                  </a:txBody>
                  <a:tcPr marL="121920" marR="121920" marT="60960" marB="60960"/>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21</a:t>
            </a:fld>
            <a:endParaRPr lang="en-US"/>
          </a:p>
        </p:txBody>
      </p:sp>
      <p:sp>
        <p:nvSpPr>
          <p:cNvPr id="7" name="TextBox 6"/>
          <p:cNvSpPr txBox="1"/>
          <p:nvPr/>
        </p:nvSpPr>
        <p:spPr>
          <a:xfrm>
            <a:off x="1117600" y="4038600"/>
            <a:ext cx="3417346" cy="2677656"/>
          </a:xfrm>
          <a:prstGeom prst="rect">
            <a:avLst/>
          </a:prstGeom>
          <a:noFill/>
        </p:spPr>
        <p:txBody>
          <a:bodyPr wrap="none" rtlCol="0">
            <a:spAutoFit/>
          </a:bodyPr>
          <a:lstStyle/>
          <a:p>
            <a:r>
              <a:rPr lang="en-US" sz="2400" b="1" dirty="0"/>
              <a:t>Conditional Probabilities:</a:t>
            </a:r>
          </a:p>
          <a:p>
            <a:r>
              <a:rPr lang="en-US" sz="2400" dirty="0"/>
              <a:t>P(</a:t>
            </a:r>
            <a:r>
              <a:rPr lang="en-US" sz="2400" dirty="0" err="1"/>
              <a:t>Chinese|</a:t>
            </a:r>
            <a:r>
              <a:rPr lang="en-US" sz="2400" i="1" dirty="0" err="1"/>
              <a:t>c</a:t>
            </a:r>
            <a:r>
              <a:rPr lang="en-US" sz="2400" dirty="0"/>
              <a:t>) =</a:t>
            </a:r>
          </a:p>
          <a:p>
            <a:r>
              <a:rPr lang="en-US" sz="2400" dirty="0"/>
              <a:t>P(</a:t>
            </a:r>
            <a:r>
              <a:rPr lang="en-US" sz="2400" dirty="0" err="1"/>
              <a:t>Tokyo|</a:t>
            </a:r>
            <a:r>
              <a:rPr lang="en-US" sz="2400" i="1" dirty="0" err="1"/>
              <a:t>c</a:t>
            </a:r>
            <a:r>
              <a:rPr lang="en-US" sz="2400" dirty="0"/>
              <a:t>)    =</a:t>
            </a:r>
          </a:p>
          <a:p>
            <a:r>
              <a:rPr lang="en-US" sz="2400" dirty="0"/>
              <a:t>P(</a:t>
            </a:r>
            <a:r>
              <a:rPr lang="en-US" sz="2400" dirty="0" err="1"/>
              <a:t>Japan|</a:t>
            </a:r>
            <a:r>
              <a:rPr lang="en-US" sz="2400" i="1" dirty="0" err="1"/>
              <a:t>c</a:t>
            </a:r>
            <a:r>
              <a:rPr lang="en-US" sz="2400" dirty="0"/>
              <a:t>)     =</a:t>
            </a:r>
          </a:p>
          <a:p>
            <a:r>
              <a:rPr lang="en-US" sz="2400" dirty="0"/>
              <a:t>P(</a:t>
            </a:r>
            <a:r>
              <a:rPr lang="en-US" sz="2400" dirty="0" err="1"/>
              <a:t>Chinese|</a:t>
            </a:r>
            <a:r>
              <a:rPr lang="en-US" sz="2400" i="1" dirty="0" err="1"/>
              <a:t>j</a:t>
            </a:r>
            <a:r>
              <a:rPr lang="en-US" sz="2400" dirty="0"/>
              <a:t>) =</a:t>
            </a:r>
          </a:p>
          <a:p>
            <a:r>
              <a:rPr lang="en-US" sz="2400" dirty="0"/>
              <a:t>P(</a:t>
            </a:r>
            <a:r>
              <a:rPr lang="en-US" sz="2400" dirty="0" err="1"/>
              <a:t>Tokyo|</a:t>
            </a:r>
            <a:r>
              <a:rPr lang="en-US" sz="2400" i="1" dirty="0" err="1"/>
              <a:t>j</a:t>
            </a:r>
            <a:r>
              <a:rPr lang="en-US" sz="2400" dirty="0"/>
              <a:t>)     =</a:t>
            </a:r>
          </a:p>
          <a:p>
            <a:r>
              <a:rPr lang="en-US" sz="2400" dirty="0"/>
              <a:t>P(</a:t>
            </a:r>
            <a:r>
              <a:rPr lang="en-US" sz="2400" dirty="0" err="1"/>
              <a:t>Japan|</a:t>
            </a:r>
            <a:r>
              <a:rPr lang="en-US" sz="2400" i="1" dirty="0" err="1"/>
              <a:t>j</a:t>
            </a:r>
            <a:r>
              <a:rPr lang="en-US" sz="2400" dirty="0"/>
              <a:t>)      = </a:t>
            </a:r>
          </a:p>
        </p:txBody>
      </p:sp>
      <p:sp>
        <p:nvSpPr>
          <p:cNvPr id="8" name="TextBox 7"/>
          <p:cNvSpPr txBox="1"/>
          <p:nvPr/>
        </p:nvSpPr>
        <p:spPr>
          <a:xfrm>
            <a:off x="609601" y="2446099"/>
            <a:ext cx="1117599" cy="1241430"/>
          </a:xfrm>
          <a:prstGeom prst="rect">
            <a:avLst/>
          </a:prstGeom>
          <a:noFill/>
        </p:spPr>
        <p:txBody>
          <a:bodyPr wrap="square" rtlCol="0">
            <a:spAutoFit/>
          </a:bodyPr>
          <a:lstStyle/>
          <a:p>
            <a:r>
              <a:rPr lang="en-US" sz="2400" b="1" dirty="0"/>
              <a:t>Priors:</a:t>
            </a:r>
          </a:p>
          <a:p>
            <a:r>
              <a:rPr lang="en-US" sz="2400" i="1" dirty="0"/>
              <a:t>P</a:t>
            </a:r>
            <a:r>
              <a:rPr lang="en-US" sz="2400" dirty="0"/>
              <a:t>(</a:t>
            </a:r>
            <a:r>
              <a:rPr lang="en-US" sz="2400" i="1" dirty="0"/>
              <a:t>c</a:t>
            </a:r>
            <a:r>
              <a:rPr lang="en-US" sz="2400" dirty="0"/>
              <a:t>)= </a:t>
            </a:r>
          </a:p>
          <a:p>
            <a:endParaRPr lang="en-US" sz="267" i="1" dirty="0"/>
          </a:p>
          <a:p>
            <a:r>
              <a:rPr lang="en-US" sz="2400" i="1" dirty="0"/>
              <a:t>P</a:t>
            </a:r>
            <a:r>
              <a:rPr lang="en-US" sz="2400" dirty="0"/>
              <a:t>(</a:t>
            </a:r>
            <a:r>
              <a:rPr lang="en-US" sz="2400" i="1" dirty="0"/>
              <a:t>j</a:t>
            </a:r>
            <a:r>
              <a:rPr lang="en-US" sz="2400" dirty="0"/>
              <a:t>)= </a:t>
            </a:r>
          </a:p>
        </p:txBody>
      </p:sp>
      <p:graphicFrame>
        <p:nvGraphicFramePr>
          <p:cNvPr id="27" name="Object 2"/>
          <p:cNvGraphicFramePr>
            <a:graphicFrameLocks noChangeAspect="1"/>
          </p:cNvGraphicFramePr>
          <p:nvPr/>
        </p:nvGraphicFramePr>
        <p:xfrm>
          <a:off x="304800" y="1498601"/>
          <a:ext cx="3324957" cy="914400"/>
        </p:xfrm>
        <a:graphic>
          <a:graphicData uri="http://schemas.openxmlformats.org/presentationml/2006/ole">
            <mc:AlternateContent xmlns:mc="http://schemas.openxmlformats.org/markup-compatibility/2006">
              <mc:Choice xmlns:v="urn:schemas-microsoft-com:vml" Requires="v">
                <p:oleObj name="Equation" r:id="rId3" imgW="1524000" imgH="419100" progId="Equation.3">
                  <p:embed/>
                </p:oleObj>
              </mc:Choice>
              <mc:Fallback>
                <p:oleObj name="Equation" r:id="rId3" imgW="1524000" imgH="419100" progId="Equation.3">
                  <p:embed/>
                  <p:pic>
                    <p:nvPicPr>
                      <p:cNvPr id="27" name="Object 2"/>
                      <p:cNvPicPr>
                        <a:picLocks noChangeAspect="1" noChangeArrowheads="1"/>
                      </p:cNvPicPr>
                      <p:nvPr/>
                    </p:nvPicPr>
                    <p:blipFill>
                      <a:blip r:embed="rId4"/>
                      <a:srcRect/>
                      <a:stretch>
                        <a:fillRect/>
                      </a:stretch>
                    </p:blipFill>
                    <p:spPr bwMode="auto">
                      <a:xfrm>
                        <a:off x="304800" y="1498601"/>
                        <a:ext cx="3324957" cy="914400"/>
                      </a:xfrm>
                      <a:prstGeom prst="rect">
                        <a:avLst/>
                      </a:prstGeom>
                      <a:noFill/>
                    </p:spPr>
                  </p:pic>
                </p:oleObj>
              </mc:Fallback>
            </mc:AlternateContent>
          </a:graphicData>
        </a:graphic>
      </p:graphicFrame>
      <p:graphicFrame>
        <p:nvGraphicFramePr>
          <p:cNvPr id="28" name="Object 2"/>
          <p:cNvGraphicFramePr>
            <a:graphicFrameLocks noChangeAspect="1"/>
          </p:cNvGraphicFramePr>
          <p:nvPr/>
        </p:nvGraphicFramePr>
        <p:xfrm>
          <a:off x="2032000" y="408518"/>
          <a:ext cx="1439333" cy="859367"/>
        </p:xfrm>
        <a:graphic>
          <a:graphicData uri="http://schemas.openxmlformats.org/presentationml/2006/ole">
            <mc:AlternateContent xmlns:mc="http://schemas.openxmlformats.org/markup-compatibility/2006">
              <mc:Choice xmlns:v="urn:schemas-microsoft-com:vml" Requires="v">
                <p:oleObj name="Equation" r:id="rId5" imgW="660400" imgH="393700" progId="Equation.3">
                  <p:embed/>
                </p:oleObj>
              </mc:Choice>
              <mc:Fallback>
                <p:oleObj name="Equation" r:id="rId5" imgW="660400" imgH="393700" progId="Equation.3">
                  <p:embed/>
                  <p:pic>
                    <p:nvPicPr>
                      <p:cNvPr id="28" name="Object 2"/>
                      <p:cNvPicPr>
                        <a:picLocks noChangeAspect="1" noChangeArrowheads="1"/>
                      </p:cNvPicPr>
                      <p:nvPr/>
                    </p:nvPicPr>
                    <p:blipFill>
                      <a:blip r:embed="rId6"/>
                      <a:srcRect/>
                      <a:stretch>
                        <a:fillRect/>
                      </a:stretch>
                    </p:blipFill>
                    <p:spPr bwMode="auto">
                      <a:xfrm>
                        <a:off x="2032000" y="408518"/>
                        <a:ext cx="1439333" cy="859367"/>
                      </a:xfrm>
                      <a:prstGeom prst="rect">
                        <a:avLst/>
                      </a:prstGeom>
                      <a:noFill/>
                    </p:spPr>
                  </p:pic>
                </p:oleObj>
              </mc:Fallback>
            </mc:AlternateContent>
          </a:graphicData>
        </a:graphic>
      </p:graphicFrame>
      <p:sp>
        <p:nvSpPr>
          <p:cNvPr id="36" name="TextBox 35"/>
          <p:cNvSpPr txBox="1"/>
          <p:nvPr/>
        </p:nvSpPr>
        <p:spPr>
          <a:xfrm>
            <a:off x="7817263" y="3446825"/>
            <a:ext cx="708848" cy="420564"/>
          </a:xfrm>
          <a:prstGeom prst="rect">
            <a:avLst/>
          </a:prstGeom>
          <a:noFill/>
        </p:spPr>
        <p:txBody>
          <a:bodyPr wrap="none" rtlCol="0">
            <a:spAutoFit/>
          </a:bodyPr>
          <a:lstStyle/>
          <a:p>
            <a:pPr lvl="1"/>
            <a:r>
              <a:rPr lang="en-US" altLang="zh-TW" sz="2133" dirty="0">
                <a:latin typeface="Calibri" charset="0"/>
              </a:rPr>
              <a:t> </a:t>
            </a:r>
            <a:endParaRPr lang="en-US" altLang="zh-TW" sz="2133" dirty="0">
              <a:latin typeface="Calibri" charset="0"/>
              <a:ea typeface="Arial" charset="0"/>
              <a:cs typeface="Arial" charset="0"/>
            </a:endParaRPr>
          </a:p>
        </p:txBody>
      </p:sp>
      <p:graphicFrame>
        <p:nvGraphicFramePr>
          <p:cNvPr id="38" name="Object 2"/>
          <p:cNvGraphicFramePr>
            <a:graphicFrameLocks noChangeAspect="1"/>
          </p:cNvGraphicFramePr>
          <p:nvPr/>
        </p:nvGraphicFramePr>
        <p:xfrm>
          <a:off x="8211776" y="3601896"/>
          <a:ext cx="298451" cy="187325"/>
        </p:xfrm>
        <a:graphic>
          <a:graphicData uri="http://schemas.openxmlformats.org/presentationml/2006/ole">
            <mc:AlternateContent xmlns:mc="http://schemas.openxmlformats.org/markup-compatibility/2006">
              <mc:Choice xmlns:v="urn:schemas-microsoft-com:vml" Requires="v">
                <p:oleObj name="Equation" r:id="rId7" imgW="152280" imgH="126720" progId="Equation.3">
                  <p:embed/>
                </p:oleObj>
              </mc:Choice>
              <mc:Fallback>
                <p:oleObj name="Equation" r:id="rId7" imgW="152280" imgH="126720" progId="Equation.3">
                  <p:embed/>
                  <p:pic>
                    <p:nvPicPr>
                      <p:cNvPr id="38"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776" y="3601896"/>
                        <a:ext cx="298451" cy="1873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39" name="Object 2"/>
          <p:cNvGraphicFramePr>
            <a:graphicFrameLocks noChangeAspect="1"/>
          </p:cNvGraphicFramePr>
          <p:nvPr/>
        </p:nvGraphicFramePr>
        <p:xfrm>
          <a:off x="8128000" y="5024296"/>
          <a:ext cx="298451" cy="187325"/>
        </p:xfrm>
        <a:graphic>
          <a:graphicData uri="http://schemas.openxmlformats.org/presentationml/2006/ole">
            <mc:AlternateContent xmlns:mc="http://schemas.openxmlformats.org/markup-compatibility/2006">
              <mc:Choice xmlns:v="urn:schemas-microsoft-com:vml" Requires="v">
                <p:oleObj name="Equation" r:id="rId9" imgW="152280" imgH="126720" progId="Equation.3">
                  <p:embed/>
                </p:oleObj>
              </mc:Choice>
              <mc:Fallback>
                <p:oleObj name="Equation" r:id="rId9" imgW="152280" imgH="126720" progId="Equation.3">
                  <p:embed/>
                  <p:pic>
                    <p:nvPicPr>
                      <p:cNvPr id="39"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8000" y="5024296"/>
                        <a:ext cx="298451" cy="1873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9642F7AF-C18A-8C4F-B9CB-7099DAAA0E78}"/>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01680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0" grpId="0"/>
      <p:bldP spid="7" grpId="0"/>
      <p:bldP spid="8" grpId="0" build="allAtOnce"/>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010400" y="3022600"/>
            <a:ext cx="5384800" cy="3416320"/>
          </a:xfrm>
          <a:prstGeom prst="rect">
            <a:avLst/>
          </a:prstGeom>
          <a:noFill/>
        </p:spPr>
        <p:txBody>
          <a:bodyPr wrap="square" rtlCol="0">
            <a:spAutoFit/>
          </a:bodyPr>
          <a:lstStyle/>
          <a:p>
            <a:r>
              <a:rPr lang="en-US" sz="2400" b="1" dirty="0"/>
              <a:t>Choosing a class:</a:t>
            </a:r>
          </a:p>
          <a:p>
            <a:r>
              <a:rPr lang="en-US" sz="2400" dirty="0"/>
              <a:t>P(c|d5) </a:t>
            </a:r>
          </a:p>
          <a:p>
            <a:endParaRPr lang="en-US" sz="2400" dirty="0"/>
          </a:p>
          <a:p>
            <a:endParaRPr lang="en-US" sz="2400" dirty="0"/>
          </a:p>
          <a:p>
            <a:endParaRPr lang="en-US" sz="2400" dirty="0"/>
          </a:p>
          <a:p>
            <a:r>
              <a:rPr lang="en-US" sz="2400" dirty="0"/>
              <a:t>P(j|d5) </a:t>
            </a:r>
          </a:p>
          <a:p>
            <a:endParaRPr lang="en-US" sz="2400" dirty="0"/>
          </a:p>
          <a:p>
            <a:endParaRPr lang="en-US" sz="2400" dirty="0"/>
          </a:p>
          <a:p>
            <a:endParaRPr lang="en-US" sz="2400" dirty="0"/>
          </a:p>
        </p:txBody>
      </p:sp>
      <p:sp>
        <p:nvSpPr>
          <p:cNvPr id="40" name="TextBox 39"/>
          <p:cNvSpPr txBox="1"/>
          <p:nvPr/>
        </p:nvSpPr>
        <p:spPr>
          <a:xfrm>
            <a:off x="7823200" y="4884500"/>
            <a:ext cx="3403496" cy="748795"/>
          </a:xfrm>
          <a:prstGeom prst="rect">
            <a:avLst/>
          </a:prstGeom>
          <a:noFill/>
        </p:spPr>
        <p:txBody>
          <a:bodyPr wrap="none" rtlCol="0">
            <a:spAutoFit/>
          </a:bodyPr>
          <a:lstStyle/>
          <a:p>
            <a:pPr lvl="1"/>
            <a:r>
              <a:rPr lang="en-US" altLang="zh-TW" sz="2133" dirty="0">
                <a:latin typeface="Calibri" charset="0"/>
              </a:rPr>
              <a:t> </a:t>
            </a:r>
            <a:r>
              <a:rPr lang="en-US" altLang="zh-TW" sz="2133" dirty="0">
                <a:latin typeface="Calibri" charset="0"/>
                <a:ea typeface="Arial" charset="0"/>
                <a:cs typeface="Arial" charset="0"/>
              </a:rPr>
              <a:t>1/4 * (2/9)</a:t>
            </a:r>
            <a:r>
              <a:rPr lang="en-US" altLang="zh-TW" sz="2133" baseline="30000" dirty="0">
                <a:latin typeface="Calibri" charset="0"/>
                <a:ea typeface="Arial" charset="0"/>
                <a:cs typeface="Arial" charset="0"/>
              </a:rPr>
              <a:t>3</a:t>
            </a:r>
            <a:r>
              <a:rPr lang="en-US" altLang="zh-TW" sz="2133" dirty="0">
                <a:latin typeface="Calibri" charset="0"/>
                <a:ea typeface="Arial" charset="0"/>
                <a:cs typeface="Arial" charset="0"/>
              </a:rPr>
              <a:t> * 2/9 * 2/9 </a:t>
            </a:r>
            <a:r>
              <a:rPr lang="en-US" altLang="zh-TW" sz="2133" dirty="0">
                <a:latin typeface="Calibri" charset="0"/>
              </a:rPr>
              <a:t> </a:t>
            </a:r>
          </a:p>
          <a:p>
            <a:pPr lvl="1">
              <a:buFont typeface="Wingdings" charset="2"/>
              <a:buNone/>
            </a:pPr>
            <a:r>
              <a:rPr lang="en-US" altLang="zh-TW" sz="2133" dirty="0">
                <a:latin typeface="Calibri" charset="0"/>
                <a:ea typeface="Arial" charset="0"/>
                <a:cs typeface="Arial" charset="0"/>
              </a:rPr>
              <a:t>	≈ 0.0001</a:t>
            </a:r>
          </a:p>
        </p:txBody>
      </p:sp>
      <p:graphicFrame>
        <p:nvGraphicFramePr>
          <p:cNvPr id="5" name="Content Placeholder 4"/>
          <p:cNvGraphicFramePr>
            <a:graphicFrameLocks noGrp="1"/>
          </p:cNvGraphicFramePr>
          <p:nvPr>
            <p:ph idx="1"/>
          </p:nvPr>
        </p:nvGraphicFramePr>
        <p:xfrm>
          <a:off x="3860800" y="177800"/>
          <a:ext cx="7823201" cy="2235198"/>
        </p:xfrm>
        <a:graphic>
          <a:graphicData uri="http://schemas.openxmlformats.org/drawingml/2006/table">
            <a:tbl>
              <a:tblPr firstRow="1" bandRow="1">
                <a:tableStyleId>{5C22544A-7EE6-4342-B048-85BDC9FD1C3A}</a:tableStyleId>
              </a:tblPr>
              <a:tblGrid>
                <a:gridCol w="1327151">
                  <a:extLst>
                    <a:ext uri="{9D8B030D-6E8A-4147-A177-3AD203B41FA5}">
                      <a16:colId xmlns:a16="http://schemas.microsoft.com/office/drawing/2014/main" val="20000"/>
                    </a:ext>
                  </a:extLst>
                </a:gridCol>
                <a:gridCol w="698499">
                  <a:extLst>
                    <a:ext uri="{9D8B030D-6E8A-4147-A177-3AD203B41FA5}">
                      <a16:colId xmlns:a16="http://schemas.microsoft.com/office/drawing/2014/main" val="20001"/>
                    </a:ext>
                  </a:extLst>
                </a:gridCol>
                <a:gridCol w="4781551">
                  <a:extLst>
                    <a:ext uri="{9D8B030D-6E8A-4147-A177-3AD203B41FA5}">
                      <a16:colId xmlns:a16="http://schemas.microsoft.com/office/drawing/2014/main" val="20002"/>
                    </a:ext>
                  </a:extLst>
                </a:gridCol>
                <a:gridCol w="1016000">
                  <a:extLst>
                    <a:ext uri="{9D8B030D-6E8A-4147-A177-3AD203B41FA5}">
                      <a16:colId xmlns:a16="http://schemas.microsoft.com/office/drawing/2014/main" val="20003"/>
                    </a:ext>
                  </a:extLst>
                </a:gridCol>
              </a:tblGrid>
              <a:tr h="372533">
                <a:tc>
                  <a:txBody>
                    <a:bodyPr/>
                    <a:lstStyle/>
                    <a:p>
                      <a:pPr>
                        <a:lnSpc>
                          <a:spcPct val="70000"/>
                        </a:lnSpc>
                      </a:pPr>
                      <a:endParaRPr lang="en-US" sz="2100" dirty="0"/>
                    </a:p>
                  </a:txBody>
                  <a:tcPr marL="121920" marR="121920" marT="60960" marB="60960"/>
                </a:tc>
                <a:tc>
                  <a:txBody>
                    <a:bodyPr/>
                    <a:lstStyle/>
                    <a:p>
                      <a:pPr>
                        <a:lnSpc>
                          <a:spcPct val="70000"/>
                        </a:lnSpc>
                      </a:pPr>
                      <a:r>
                        <a:rPr lang="en-US" sz="2100" dirty="0"/>
                        <a:t>Doc</a:t>
                      </a:r>
                    </a:p>
                  </a:txBody>
                  <a:tcPr marL="121920" marR="121920" marT="60960" marB="60960"/>
                </a:tc>
                <a:tc>
                  <a:txBody>
                    <a:bodyPr/>
                    <a:lstStyle/>
                    <a:p>
                      <a:pPr>
                        <a:lnSpc>
                          <a:spcPct val="70000"/>
                        </a:lnSpc>
                      </a:pPr>
                      <a:r>
                        <a:rPr lang="en-US" sz="2100" dirty="0"/>
                        <a:t>Words</a:t>
                      </a:r>
                    </a:p>
                  </a:txBody>
                  <a:tcPr marL="121920" marR="121920" marT="60960" marB="60960"/>
                </a:tc>
                <a:tc>
                  <a:txBody>
                    <a:bodyPr/>
                    <a:lstStyle/>
                    <a:p>
                      <a:pPr>
                        <a:lnSpc>
                          <a:spcPct val="70000"/>
                        </a:lnSpc>
                      </a:pPr>
                      <a:r>
                        <a:rPr lang="en-US" sz="2100" dirty="0"/>
                        <a:t>Class</a:t>
                      </a:r>
                    </a:p>
                  </a:txBody>
                  <a:tcPr marL="121920" marR="121920" marT="60960" marB="60960"/>
                </a:tc>
                <a:extLst>
                  <a:ext uri="{0D108BD9-81ED-4DB2-BD59-A6C34878D82A}">
                    <a16:rowId xmlns:a16="http://schemas.microsoft.com/office/drawing/2014/main" val="10000"/>
                  </a:ext>
                </a:extLst>
              </a:tr>
              <a:tr h="372533">
                <a:tc>
                  <a:txBody>
                    <a:bodyPr/>
                    <a:lstStyle/>
                    <a:p>
                      <a:pPr>
                        <a:lnSpc>
                          <a:spcPct val="70000"/>
                        </a:lnSpc>
                      </a:pPr>
                      <a:r>
                        <a:rPr lang="en-US" sz="2100" dirty="0"/>
                        <a:t>Training</a:t>
                      </a:r>
                    </a:p>
                  </a:txBody>
                  <a:tcPr marL="121920" marR="121920" marT="60960" marB="60960">
                    <a:solidFill>
                      <a:schemeClr val="accent6">
                        <a:lumMod val="20000"/>
                        <a:lumOff val="80000"/>
                      </a:schemeClr>
                    </a:solidFill>
                  </a:tcPr>
                </a:tc>
                <a:tc>
                  <a:txBody>
                    <a:bodyPr/>
                    <a:lstStyle/>
                    <a:p>
                      <a:pPr>
                        <a:lnSpc>
                          <a:spcPct val="70000"/>
                        </a:lnSpc>
                      </a:pPr>
                      <a:r>
                        <a:rPr lang="en-US" sz="2100" dirty="0"/>
                        <a:t>1</a:t>
                      </a:r>
                    </a:p>
                  </a:txBody>
                  <a:tcPr marL="121920" marR="121920" marT="60960" marB="60960">
                    <a:solidFill>
                      <a:schemeClr val="accent6">
                        <a:lumMod val="20000"/>
                        <a:lumOff val="80000"/>
                      </a:schemeClr>
                    </a:solidFill>
                  </a:tcPr>
                </a:tc>
                <a:tc>
                  <a:txBody>
                    <a:bodyPr/>
                    <a:lstStyle/>
                    <a:p>
                      <a:pPr>
                        <a:lnSpc>
                          <a:spcPct val="70000"/>
                        </a:lnSpc>
                      </a:pPr>
                      <a:r>
                        <a:rPr lang="en-US" sz="2100" dirty="0"/>
                        <a:t>Chinese</a:t>
                      </a:r>
                      <a:r>
                        <a:rPr lang="en-US" sz="2100" baseline="0" dirty="0"/>
                        <a:t> Beijing Chinese</a:t>
                      </a:r>
                      <a:endParaRPr lang="en-US" sz="2100" dirty="0"/>
                    </a:p>
                  </a:txBody>
                  <a:tcPr marL="121920" marR="121920" marT="60960" marB="60960">
                    <a:solidFill>
                      <a:schemeClr val="accent6">
                        <a:lumMod val="20000"/>
                        <a:lumOff val="80000"/>
                      </a:schemeClr>
                    </a:solidFill>
                  </a:tcPr>
                </a:tc>
                <a:tc>
                  <a:txBody>
                    <a:bodyPr/>
                    <a:lstStyle/>
                    <a:p>
                      <a:pPr>
                        <a:lnSpc>
                          <a:spcPct val="70000"/>
                        </a:lnSpc>
                      </a:pPr>
                      <a:r>
                        <a:rPr lang="en-US" sz="2100" dirty="0"/>
                        <a:t>c</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1"/>
                  </a:ext>
                </a:extLst>
              </a:tr>
              <a:tr h="372533">
                <a:tc>
                  <a:txBody>
                    <a:bodyPr/>
                    <a:lstStyle/>
                    <a:p>
                      <a:pPr>
                        <a:lnSpc>
                          <a:spcPct val="70000"/>
                        </a:lnSpc>
                      </a:pPr>
                      <a:endParaRPr lang="en-US" sz="2100" dirty="0"/>
                    </a:p>
                  </a:txBody>
                  <a:tcPr marL="121920" marR="121920" marT="60960" marB="60960">
                    <a:solidFill>
                      <a:schemeClr val="accent6">
                        <a:lumMod val="20000"/>
                        <a:lumOff val="80000"/>
                      </a:schemeClr>
                    </a:solidFill>
                  </a:tcPr>
                </a:tc>
                <a:tc>
                  <a:txBody>
                    <a:bodyPr/>
                    <a:lstStyle/>
                    <a:p>
                      <a:pPr>
                        <a:lnSpc>
                          <a:spcPct val="70000"/>
                        </a:lnSpc>
                      </a:pPr>
                      <a:r>
                        <a:rPr lang="en-US" sz="2100" dirty="0"/>
                        <a:t>2</a:t>
                      </a:r>
                    </a:p>
                  </a:txBody>
                  <a:tcPr marL="121920" marR="121920" marT="60960" marB="60960">
                    <a:solidFill>
                      <a:schemeClr val="accent6">
                        <a:lumMod val="20000"/>
                        <a:lumOff val="80000"/>
                      </a:schemeClr>
                    </a:solidFill>
                  </a:tcPr>
                </a:tc>
                <a:tc>
                  <a:txBody>
                    <a:bodyPr/>
                    <a:lstStyle/>
                    <a:p>
                      <a:pPr>
                        <a:lnSpc>
                          <a:spcPct val="70000"/>
                        </a:lnSpc>
                      </a:pPr>
                      <a:r>
                        <a:rPr lang="en-US" sz="2100" dirty="0"/>
                        <a:t>Chinese Chinese Shanghai</a:t>
                      </a:r>
                    </a:p>
                  </a:txBody>
                  <a:tcPr marL="121920" marR="121920" marT="60960" marB="60960">
                    <a:solidFill>
                      <a:schemeClr val="accent6">
                        <a:lumMod val="20000"/>
                        <a:lumOff val="80000"/>
                      </a:schemeClr>
                    </a:solidFill>
                  </a:tcPr>
                </a:tc>
                <a:tc>
                  <a:txBody>
                    <a:bodyPr/>
                    <a:lstStyle/>
                    <a:p>
                      <a:pPr>
                        <a:lnSpc>
                          <a:spcPct val="70000"/>
                        </a:lnSpc>
                      </a:pPr>
                      <a:r>
                        <a:rPr lang="en-US" sz="2100" dirty="0"/>
                        <a:t>c</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2"/>
                  </a:ext>
                </a:extLst>
              </a:tr>
              <a:tr h="372533">
                <a:tc>
                  <a:txBody>
                    <a:bodyPr/>
                    <a:lstStyle/>
                    <a:p>
                      <a:pPr>
                        <a:lnSpc>
                          <a:spcPct val="70000"/>
                        </a:lnSpc>
                      </a:pPr>
                      <a:endParaRPr lang="en-US" sz="2100"/>
                    </a:p>
                  </a:txBody>
                  <a:tcPr marL="121920" marR="121920" marT="60960" marB="60960">
                    <a:solidFill>
                      <a:schemeClr val="accent6">
                        <a:lumMod val="20000"/>
                        <a:lumOff val="80000"/>
                      </a:schemeClr>
                    </a:solidFill>
                  </a:tcPr>
                </a:tc>
                <a:tc>
                  <a:txBody>
                    <a:bodyPr/>
                    <a:lstStyle/>
                    <a:p>
                      <a:pPr>
                        <a:lnSpc>
                          <a:spcPct val="70000"/>
                        </a:lnSpc>
                      </a:pPr>
                      <a:r>
                        <a:rPr lang="en-US" sz="2100" dirty="0"/>
                        <a:t>3</a:t>
                      </a:r>
                    </a:p>
                  </a:txBody>
                  <a:tcPr marL="121920" marR="121920" marT="60960" marB="60960">
                    <a:solidFill>
                      <a:schemeClr val="accent6">
                        <a:lumMod val="20000"/>
                        <a:lumOff val="80000"/>
                      </a:schemeClr>
                    </a:solidFill>
                  </a:tcPr>
                </a:tc>
                <a:tc>
                  <a:txBody>
                    <a:bodyPr/>
                    <a:lstStyle/>
                    <a:p>
                      <a:pPr>
                        <a:lnSpc>
                          <a:spcPct val="70000"/>
                        </a:lnSpc>
                      </a:pPr>
                      <a:r>
                        <a:rPr lang="en-US" sz="2100" dirty="0"/>
                        <a:t>Chinese Macao</a:t>
                      </a:r>
                    </a:p>
                  </a:txBody>
                  <a:tcPr marL="121920" marR="121920" marT="60960" marB="60960">
                    <a:solidFill>
                      <a:schemeClr val="accent6">
                        <a:lumMod val="20000"/>
                        <a:lumOff val="80000"/>
                      </a:schemeClr>
                    </a:solidFill>
                  </a:tcPr>
                </a:tc>
                <a:tc>
                  <a:txBody>
                    <a:bodyPr/>
                    <a:lstStyle/>
                    <a:p>
                      <a:pPr>
                        <a:lnSpc>
                          <a:spcPct val="70000"/>
                        </a:lnSpc>
                      </a:pPr>
                      <a:r>
                        <a:rPr lang="en-US" sz="2100" dirty="0"/>
                        <a:t>c</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3"/>
                  </a:ext>
                </a:extLst>
              </a:tr>
              <a:tr h="372533">
                <a:tc>
                  <a:txBody>
                    <a:bodyPr/>
                    <a:lstStyle/>
                    <a:p>
                      <a:pPr>
                        <a:lnSpc>
                          <a:spcPct val="70000"/>
                        </a:lnSpc>
                      </a:pPr>
                      <a:endParaRPr lang="en-US" sz="2100"/>
                    </a:p>
                  </a:txBody>
                  <a:tcPr marL="121920" marR="121920" marT="60960" marB="60960">
                    <a:solidFill>
                      <a:schemeClr val="accent6">
                        <a:lumMod val="20000"/>
                        <a:lumOff val="80000"/>
                      </a:schemeClr>
                    </a:solidFill>
                  </a:tcPr>
                </a:tc>
                <a:tc>
                  <a:txBody>
                    <a:bodyPr/>
                    <a:lstStyle/>
                    <a:p>
                      <a:pPr>
                        <a:lnSpc>
                          <a:spcPct val="70000"/>
                        </a:lnSpc>
                      </a:pPr>
                      <a:r>
                        <a:rPr lang="en-US" sz="2100" dirty="0"/>
                        <a:t>4</a:t>
                      </a:r>
                    </a:p>
                  </a:txBody>
                  <a:tcPr marL="121920" marR="121920" marT="60960" marB="60960">
                    <a:solidFill>
                      <a:schemeClr val="accent6">
                        <a:lumMod val="20000"/>
                        <a:lumOff val="80000"/>
                      </a:schemeClr>
                    </a:solidFill>
                  </a:tcPr>
                </a:tc>
                <a:tc>
                  <a:txBody>
                    <a:bodyPr/>
                    <a:lstStyle/>
                    <a:p>
                      <a:pPr>
                        <a:lnSpc>
                          <a:spcPct val="70000"/>
                        </a:lnSpc>
                      </a:pPr>
                      <a:r>
                        <a:rPr lang="en-US" sz="2100" dirty="0"/>
                        <a:t>Tokyo Japan Chinese</a:t>
                      </a:r>
                    </a:p>
                  </a:txBody>
                  <a:tcPr marL="121920" marR="121920" marT="60960" marB="60960">
                    <a:solidFill>
                      <a:schemeClr val="accent6">
                        <a:lumMod val="20000"/>
                        <a:lumOff val="80000"/>
                      </a:schemeClr>
                    </a:solidFill>
                  </a:tcPr>
                </a:tc>
                <a:tc>
                  <a:txBody>
                    <a:bodyPr/>
                    <a:lstStyle/>
                    <a:p>
                      <a:pPr>
                        <a:lnSpc>
                          <a:spcPct val="70000"/>
                        </a:lnSpc>
                      </a:pPr>
                      <a:r>
                        <a:rPr lang="en-US" sz="2100" dirty="0"/>
                        <a:t>j</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4"/>
                  </a:ext>
                </a:extLst>
              </a:tr>
              <a:tr h="372533">
                <a:tc>
                  <a:txBody>
                    <a:bodyPr/>
                    <a:lstStyle/>
                    <a:p>
                      <a:pPr>
                        <a:lnSpc>
                          <a:spcPct val="70000"/>
                        </a:lnSpc>
                      </a:pPr>
                      <a:r>
                        <a:rPr lang="en-US" sz="2100" dirty="0"/>
                        <a:t>Test</a:t>
                      </a:r>
                    </a:p>
                  </a:txBody>
                  <a:tcPr marL="121920" marR="121920" marT="60960" marB="60960"/>
                </a:tc>
                <a:tc>
                  <a:txBody>
                    <a:bodyPr/>
                    <a:lstStyle/>
                    <a:p>
                      <a:pPr>
                        <a:lnSpc>
                          <a:spcPct val="70000"/>
                        </a:lnSpc>
                      </a:pPr>
                      <a:r>
                        <a:rPr lang="en-US" sz="2100" dirty="0"/>
                        <a:t>5</a:t>
                      </a:r>
                    </a:p>
                  </a:txBody>
                  <a:tcPr marL="121920" marR="121920" marT="60960" marB="60960"/>
                </a:tc>
                <a:tc>
                  <a:txBody>
                    <a:bodyPr/>
                    <a:lstStyle/>
                    <a:p>
                      <a:pPr>
                        <a:lnSpc>
                          <a:spcPct val="70000"/>
                        </a:lnSpc>
                      </a:pPr>
                      <a:r>
                        <a:rPr lang="en-US" sz="2100" dirty="0"/>
                        <a:t>Chinese Chinese Chinese Tokyo</a:t>
                      </a:r>
                      <a:r>
                        <a:rPr lang="en-US" sz="2100" baseline="0" dirty="0"/>
                        <a:t> Japan</a:t>
                      </a:r>
                      <a:endParaRPr lang="en-US" sz="2100" dirty="0"/>
                    </a:p>
                  </a:txBody>
                  <a:tcPr marL="121920" marR="121920" marT="60960" marB="60960"/>
                </a:tc>
                <a:tc>
                  <a:txBody>
                    <a:bodyPr/>
                    <a:lstStyle/>
                    <a:p>
                      <a:pPr>
                        <a:lnSpc>
                          <a:spcPct val="70000"/>
                        </a:lnSpc>
                      </a:pPr>
                      <a:r>
                        <a:rPr lang="en-US" sz="2100" dirty="0"/>
                        <a:t>?</a:t>
                      </a:r>
                    </a:p>
                  </a:txBody>
                  <a:tcPr marL="121920" marR="121920" marT="60960" marB="60960"/>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10F35DC5-7E65-8247-99AB-4E984F8A921E}" type="slidenum">
              <a:rPr lang="en-US" smtClean="0"/>
              <a:pPr/>
              <a:t>22</a:t>
            </a:fld>
            <a:endParaRPr lang="en-US"/>
          </a:p>
        </p:txBody>
      </p:sp>
      <p:sp>
        <p:nvSpPr>
          <p:cNvPr id="7" name="TextBox 6"/>
          <p:cNvSpPr txBox="1"/>
          <p:nvPr/>
        </p:nvSpPr>
        <p:spPr>
          <a:xfrm>
            <a:off x="1117600" y="4038600"/>
            <a:ext cx="3417346" cy="2677656"/>
          </a:xfrm>
          <a:prstGeom prst="rect">
            <a:avLst/>
          </a:prstGeom>
          <a:noFill/>
        </p:spPr>
        <p:txBody>
          <a:bodyPr wrap="none" rtlCol="0">
            <a:spAutoFit/>
          </a:bodyPr>
          <a:lstStyle/>
          <a:p>
            <a:r>
              <a:rPr lang="en-US" sz="2400" b="1" dirty="0"/>
              <a:t>Conditional Probabilities:</a:t>
            </a:r>
          </a:p>
          <a:p>
            <a:r>
              <a:rPr lang="en-US" sz="2400" dirty="0"/>
              <a:t>P(</a:t>
            </a:r>
            <a:r>
              <a:rPr lang="en-US" sz="2400" dirty="0" err="1"/>
              <a:t>Chinese|</a:t>
            </a:r>
            <a:r>
              <a:rPr lang="en-US" sz="2400" i="1" dirty="0" err="1"/>
              <a:t>c</a:t>
            </a:r>
            <a:r>
              <a:rPr lang="en-US" sz="2400" dirty="0"/>
              <a:t>) =</a:t>
            </a:r>
          </a:p>
          <a:p>
            <a:r>
              <a:rPr lang="en-US" sz="2400" dirty="0"/>
              <a:t>P(</a:t>
            </a:r>
            <a:r>
              <a:rPr lang="en-US" sz="2400" dirty="0" err="1"/>
              <a:t>Tokyo|</a:t>
            </a:r>
            <a:r>
              <a:rPr lang="en-US" sz="2400" i="1" dirty="0" err="1"/>
              <a:t>c</a:t>
            </a:r>
            <a:r>
              <a:rPr lang="en-US" sz="2400" dirty="0"/>
              <a:t>)    =</a:t>
            </a:r>
          </a:p>
          <a:p>
            <a:r>
              <a:rPr lang="en-US" sz="2400" dirty="0"/>
              <a:t>P(</a:t>
            </a:r>
            <a:r>
              <a:rPr lang="en-US" sz="2400" dirty="0" err="1"/>
              <a:t>Japan|</a:t>
            </a:r>
            <a:r>
              <a:rPr lang="en-US" sz="2400" i="1" dirty="0" err="1"/>
              <a:t>c</a:t>
            </a:r>
            <a:r>
              <a:rPr lang="en-US" sz="2400" dirty="0"/>
              <a:t>)     =</a:t>
            </a:r>
          </a:p>
          <a:p>
            <a:r>
              <a:rPr lang="en-US" sz="2400" dirty="0"/>
              <a:t>P(</a:t>
            </a:r>
            <a:r>
              <a:rPr lang="en-US" sz="2400" dirty="0" err="1"/>
              <a:t>Chinese|</a:t>
            </a:r>
            <a:r>
              <a:rPr lang="en-US" sz="2400" i="1" dirty="0" err="1"/>
              <a:t>j</a:t>
            </a:r>
            <a:r>
              <a:rPr lang="en-US" sz="2400" dirty="0"/>
              <a:t>) =</a:t>
            </a:r>
          </a:p>
          <a:p>
            <a:r>
              <a:rPr lang="en-US" sz="2400" dirty="0"/>
              <a:t>P(</a:t>
            </a:r>
            <a:r>
              <a:rPr lang="en-US" sz="2400" dirty="0" err="1"/>
              <a:t>Tokyo|</a:t>
            </a:r>
            <a:r>
              <a:rPr lang="en-US" sz="2400" i="1" dirty="0" err="1"/>
              <a:t>j</a:t>
            </a:r>
            <a:r>
              <a:rPr lang="en-US" sz="2400" dirty="0"/>
              <a:t>)     =</a:t>
            </a:r>
          </a:p>
          <a:p>
            <a:r>
              <a:rPr lang="en-US" sz="2400" dirty="0"/>
              <a:t>P(</a:t>
            </a:r>
            <a:r>
              <a:rPr lang="en-US" sz="2400" dirty="0" err="1"/>
              <a:t>Japan|</a:t>
            </a:r>
            <a:r>
              <a:rPr lang="en-US" sz="2400" i="1" dirty="0" err="1"/>
              <a:t>j</a:t>
            </a:r>
            <a:r>
              <a:rPr lang="en-US" sz="2400" dirty="0"/>
              <a:t>)      = </a:t>
            </a:r>
          </a:p>
        </p:txBody>
      </p:sp>
      <p:sp>
        <p:nvSpPr>
          <p:cNvPr id="8" name="TextBox 7"/>
          <p:cNvSpPr txBox="1"/>
          <p:nvPr/>
        </p:nvSpPr>
        <p:spPr>
          <a:xfrm>
            <a:off x="609601" y="2446099"/>
            <a:ext cx="1117599" cy="1241430"/>
          </a:xfrm>
          <a:prstGeom prst="rect">
            <a:avLst/>
          </a:prstGeom>
          <a:noFill/>
        </p:spPr>
        <p:txBody>
          <a:bodyPr wrap="square" rtlCol="0">
            <a:spAutoFit/>
          </a:bodyPr>
          <a:lstStyle/>
          <a:p>
            <a:r>
              <a:rPr lang="en-US" sz="2400" b="1" dirty="0"/>
              <a:t>Priors:</a:t>
            </a:r>
          </a:p>
          <a:p>
            <a:r>
              <a:rPr lang="en-US" sz="2400" i="1" dirty="0"/>
              <a:t>P</a:t>
            </a:r>
            <a:r>
              <a:rPr lang="en-US" sz="2400" dirty="0"/>
              <a:t>(</a:t>
            </a:r>
            <a:r>
              <a:rPr lang="en-US" sz="2400" i="1" dirty="0"/>
              <a:t>c</a:t>
            </a:r>
            <a:r>
              <a:rPr lang="en-US" sz="2400" dirty="0"/>
              <a:t>)= </a:t>
            </a:r>
          </a:p>
          <a:p>
            <a:endParaRPr lang="en-US" sz="267" i="1" dirty="0"/>
          </a:p>
          <a:p>
            <a:r>
              <a:rPr lang="en-US" sz="2400" i="1" dirty="0"/>
              <a:t>P</a:t>
            </a:r>
            <a:r>
              <a:rPr lang="en-US" sz="2400" dirty="0"/>
              <a:t>(</a:t>
            </a:r>
            <a:r>
              <a:rPr lang="en-US" sz="2400" i="1" dirty="0"/>
              <a:t>j</a:t>
            </a:r>
            <a:r>
              <a:rPr lang="en-US" sz="2400" dirty="0"/>
              <a:t>)= </a:t>
            </a:r>
          </a:p>
        </p:txBody>
      </p:sp>
      <p:sp>
        <p:nvSpPr>
          <p:cNvPr id="12" name="TextBox 11"/>
          <p:cNvSpPr txBox="1"/>
          <p:nvPr/>
        </p:nvSpPr>
        <p:spPr>
          <a:xfrm>
            <a:off x="1524001" y="2783998"/>
            <a:ext cx="442049" cy="748795"/>
          </a:xfrm>
          <a:prstGeom prst="rect">
            <a:avLst/>
          </a:prstGeom>
          <a:noFill/>
        </p:spPr>
        <p:txBody>
          <a:bodyPr wrap="square" rtlCol="0">
            <a:spAutoFit/>
          </a:bodyPr>
          <a:lstStyle/>
          <a:p>
            <a:r>
              <a:rPr lang="en-US" sz="2133" dirty="0"/>
              <a:t>3</a:t>
            </a:r>
          </a:p>
          <a:p>
            <a:endParaRPr lang="en-US" sz="2133" dirty="0"/>
          </a:p>
        </p:txBody>
      </p:sp>
      <p:sp>
        <p:nvSpPr>
          <p:cNvPr id="13" name="TextBox 12"/>
          <p:cNvSpPr txBox="1"/>
          <p:nvPr/>
        </p:nvSpPr>
        <p:spPr>
          <a:xfrm>
            <a:off x="1524000" y="3083453"/>
            <a:ext cx="406400" cy="420564"/>
          </a:xfrm>
          <a:prstGeom prst="rect">
            <a:avLst/>
          </a:prstGeom>
          <a:noFill/>
        </p:spPr>
        <p:txBody>
          <a:bodyPr wrap="square" rtlCol="0">
            <a:spAutoFit/>
          </a:bodyPr>
          <a:lstStyle/>
          <a:p>
            <a:r>
              <a:rPr lang="en-US" sz="2133" dirty="0"/>
              <a:t>4</a:t>
            </a:r>
          </a:p>
        </p:txBody>
      </p:sp>
      <p:cxnSp>
        <p:nvCxnSpPr>
          <p:cNvPr id="15" name="Straight Connector 14"/>
          <p:cNvCxnSpPr/>
          <p:nvPr/>
        </p:nvCxnSpPr>
        <p:spPr bwMode="auto">
          <a:xfrm>
            <a:off x="1595296" y="3185053"/>
            <a:ext cx="23728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828801" y="3055700"/>
            <a:ext cx="442049" cy="748795"/>
          </a:xfrm>
          <a:prstGeom prst="rect">
            <a:avLst/>
          </a:prstGeom>
          <a:noFill/>
        </p:spPr>
        <p:txBody>
          <a:bodyPr wrap="square" rtlCol="0">
            <a:spAutoFit/>
          </a:bodyPr>
          <a:lstStyle/>
          <a:p>
            <a:r>
              <a:rPr lang="en-US" sz="2133" dirty="0"/>
              <a:t>1</a:t>
            </a:r>
          </a:p>
          <a:p>
            <a:endParaRPr lang="en-US" sz="2133" dirty="0"/>
          </a:p>
        </p:txBody>
      </p:sp>
      <p:sp>
        <p:nvSpPr>
          <p:cNvPr id="24" name="TextBox 23"/>
          <p:cNvSpPr txBox="1"/>
          <p:nvPr/>
        </p:nvSpPr>
        <p:spPr>
          <a:xfrm>
            <a:off x="1828800" y="3355155"/>
            <a:ext cx="406400" cy="420564"/>
          </a:xfrm>
          <a:prstGeom prst="rect">
            <a:avLst/>
          </a:prstGeom>
          <a:noFill/>
        </p:spPr>
        <p:txBody>
          <a:bodyPr wrap="square" rtlCol="0">
            <a:spAutoFit/>
          </a:bodyPr>
          <a:lstStyle/>
          <a:p>
            <a:r>
              <a:rPr lang="en-US" sz="2133" dirty="0"/>
              <a:t>4</a:t>
            </a:r>
          </a:p>
        </p:txBody>
      </p:sp>
      <p:cxnSp>
        <p:nvCxnSpPr>
          <p:cNvPr id="25" name="Straight Connector 24"/>
          <p:cNvCxnSpPr/>
          <p:nvPr/>
        </p:nvCxnSpPr>
        <p:spPr bwMode="auto">
          <a:xfrm>
            <a:off x="1900096" y="3456755"/>
            <a:ext cx="237280" cy="0"/>
          </a:xfrm>
          <a:prstGeom prst="line">
            <a:avLst/>
          </a:prstGeom>
          <a:ln>
            <a:headEnd type="none" w="med" len="med"/>
            <a:tailEnd type="none" w="med" len="med"/>
          </a:ln>
          <a:effectLst/>
        </p:spPr>
        <p:style>
          <a:lnRef idx="2">
            <a:schemeClr val="dk1"/>
          </a:lnRef>
          <a:fillRef idx="0">
            <a:schemeClr val="dk1"/>
          </a:fillRef>
          <a:effectRef idx="1">
            <a:schemeClr val="dk1"/>
          </a:effectRef>
          <a:fontRef idx="minor">
            <a:schemeClr val="tx1"/>
          </a:fontRef>
        </p:style>
      </p:cxnSp>
      <p:graphicFrame>
        <p:nvGraphicFramePr>
          <p:cNvPr id="27" name="Object 2"/>
          <p:cNvGraphicFramePr>
            <a:graphicFrameLocks noChangeAspect="1"/>
          </p:cNvGraphicFramePr>
          <p:nvPr/>
        </p:nvGraphicFramePr>
        <p:xfrm>
          <a:off x="304800" y="1498601"/>
          <a:ext cx="3324957" cy="914400"/>
        </p:xfrm>
        <a:graphic>
          <a:graphicData uri="http://schemas.openxmlformats.org/presentationml/2006/ole">
            <mc:AlternateContent xmlns:mc="http://schemas.openxmlformats.org/markup-compatibility/2006">
              <mc:Choice xmlns:v="urn:schemas-microsoft-com:vml" Requires="v">
                <p:oleObj name="Equation" r:id="rId2" imgW="1524000" imgH="419100" progId="Equation.3">
                  <p:embed/>
                </p:oleObj>
              </mc:Choice>
              <mc:Fallback>
                <p:oleObj name="Equation" r:id="rId2" imgW="1524000" imgH="419100" progId="Equation.3">
                  <p:embed/>
                  <p:pic>
                    <p:nvPicPr>
                      <p:cNvPr id="27" name="Object 2"/>
                      <p:cNvPicPr>
                        <a:picLocks noChangeAspect="1" noChangeArrowheads="1"/>
                      </p:cNvPicPr>
                      <p:nvPr/>
                    </p:nvPicPr>
                    <p:blipFill>
                      <a:blip r:embed="rId3"/>
                      <a:srcRect/>
                      <a:stretch>
                        <a:fillRect/>
                      </a:stretch>
                    </p:blipFill>
                    <p:spPr bwMode="auto">
                      <a:xfrm>
                        <a:off x="304800" y="1498601"/>
                        <a:ext cx="3324957" cy="914400"/>
                      </a:xfrm>
                      <a:prstGeom prst="rect">
                        <a:avLst/>
                      </a:prstGeom>
                      <a:noFill/>
                    </p:spPr>
                  </p:pic>
                </p:oleObj>
              </mc:Fallback>
            </mc:AlternateContent>
          </a:graphicData>
        </a:graphic>
      </p:graphicFrame>
      <p:graphicFrame>
        <p:nvGraphicFramePr>
          <p:cNvPr id="28" name="Object 2"/>
          <p:cNvGraphicFramePr>
            <a:graphicFrameLocks noChangeAspect="1"/>
          </p:cNvGraphicFramePr>
          <p:nvPr/>
        </p:nvGraphicFramePr>
        <p:xfrm>
          <a:off x="2032000" y="408518"/>
          <a:ext cx="1439333" cy="859367"/>
        </p:xfrm>
        <a:graphic>
          <a:graphicData uri="http://schemas.openxmlformats.org/presentationml/2006/ole">
            <mc:AlternateContent xmlns:mc="http://schemas.openxmlformats.org/markup-compatibility/2006">
              <mc:Choice xmlns:v="urn:schemas-microsoft-com:vml" Requires="v">
                <p:oleObj name="Equation" r:id="rId4" imgW="660400" imgH="393700" progId="Equation.3">
                  <p:embed/>
                </p:oleObj>
              </mc:Choice>
              <mc:Fallback>
                <p:oleObj name="Equation" r:id="rId4" imgW="660400" imgH="393700" progId="Equation.3">
                  <p:embed/>
                  <p:pic>
                    <p:nvPicPr>
                      <p:cNvPr id="28" name="Object 2"/>
                      <p:cNvPicPr>
                        <a:picLocks noChangeAspect="1" noChangeArrowheads="1"/>
                      </p:cNvPicPr>
                      <p:nvPr/>
                    </p:nvPicPr>
                    <p:blipFill>
                      <a:blip r:embed="rId5"/>
                      <a:srcRect/>
                      <a:stretch>
                        <a:fillRect/>
                      </a:stretch>
                    </p:blipFill>
                    <p:spPr bwMode="auto">
                      <a:xfrm>
                        <a:off x="2032000" y="408518"/>
                        <a:ext cx="1439333" cy="859367"/>
                      </a:xfrm>
                      <a:prstGeom prst="rect">
                        <a:avLst/>
                      </a:prstGeom>
                      <a:noFill/>
                    </p:spPr>
                  </p:pic>
                </p:oleObj>
              </mc:Fallback>
            </mc:AlternateContent>
          </a:graphicData>
        </a:graphic>
      </p:graphicFrame>
      <p:sp>
        <p:nvSpPr>
          <p:cNvPr id="29" name="TextBox 28"/>
          <p:cNvSpPr txBox="1"/>
          <p:nvPr/>
        </p:nvSpPr>
        <p:spPr>
          <a:xfrm>
            <a:off x="3251201" y="4391529"/>
            <a:ext cx="3340979" cy="461665"/>
          </a:xfrm>
          <a:prstGeom prst="rect">
            <a:avLst/>
          </a:prstGeom>
          <a:noFill/>
        </p:spPr>
        <p:txBody>
          <a:bodyPr wrap="none" rtlCol="0">
            <a:spAutoFit/>
          </a:bodyPr>
          <a:lstStyle/>
          <a:p>
            <a:r>
              <a:rPr lang="en-US" sz="2400" dirty="0"/>
              <a:t>(5+1) / (8+6) = 6/14 = 3/7</a:t>
            </a:r>
          </a:p>
        </p:txBody>
      </p:sp>
      <p:sp>
        <p:nvSpPr>
          <p:cNvPr id="30" name="TextBox 29"/>
          <p:cNvSpPr txBox="1"/>
          <p:nvPr/>
        </p:nvSpPr>
        <p:spPr>
          <a:xfrm>
            <a:off x="3251200" y="4749801"/>
            <a:ext cx="2619628" cy="461665"/>
          </a:xfrm>
          <a:prstGeom prst="rect">
            <a:avLst/>
          </a:prstGeom>
          <a:noFill/>
        </p:spPr>
        <p:txBody>
          <a:bodyPr wrap="none" rtlCol="0">
            <a:spAutoFit/>
          </a:bodyPr>
          <a:lstStyle/>
          <a:p>
            <a:r>
              <a:rPr lang="en-US" sz="2400" dirty="0"/>
              <a:t>(0+1) / (8+6) = 1/14</a:t>
            </a:r>
          </a:p>
        </p:txBody>
      </p:sp>
      <p:sp>
        <p:nvSpPr>
          <p:cNvPr id="32" name="TextBox 31"/>
          <p:cNvSpPr txBox="1"/>
          <p:nvPr/>
        </p:nvSpPr>
        <p:spPr>
          <a:xfrm>
            <a:off x="3251200" y="5526953"/>
            <a:ext cx="2533066" cy="461665"/>
          </a:xfrm>
          <a:prstGeom prst="rect">
            <a:avLst/>
          </a:prstGeom>
          <a:noFill/>
        </p:spPr>
        <p:txBody>
          <a:bodyPr wrap="none" rtlCol="0">
            <a:spAutoFit/>
          </a:bodyPr>
          <a:lstStyle/>
          <a:p>
            <a:r>
              <a:rPr lang="en-US" altLang="zh-TW" sz="2400" dirty="0">
                <a:latin typeface="Calibri" charset="0"/>
              </a:rPr>
              <a:t>(1+1) / (3+6) = 2/9 </a:t>
            </a:r>
            <a:endParaRPr lang="en-US" sz="2400" dirty="0"/>
          </a:p>
        </p:txBody>
      </p:sp>
      <p:sp>
        <p:nvSpPr>
          <p:cNvPr id="33" name="TextBox 32"/>
          <p:cNvSpPr txBox="1"/>
          <p:nvPr/>
        </p:nvSpPr>
        <p:spPr>
          <a:xfrm>
            <a:off x="3251200" y="5136110"/>
            <a:ext cx="2619628" cy="461665"/>
          </a:xfrm>
          <a:prstGeom prst="rect">
            <a:avLst/>
          </a:prstGeom>
          <a:noFill/>
        </p:spPr>
        <p:txBody>
          <a:bodyPr wrap="none" rtlCol="0">
            <a:spAutoFit/>
          </a:bodyPr>
          <a:lstStyle/>
          <a:p>
            <a:r>
              <a:rPr lang="en-US" sz="2400" dirty="0"/>
              <a:t>(0+1) / (8+6) = 1/14</a:t>
            </a:r>
          </a:p>
        </p:txBody>
      </p:sp>
      <p:sp>
        <p:nvSpPr>
          <p:cNvPr id="34" name="TextBox 33"/>
          <p:cNvSpPr txBox="1"/>
          <p:nvPr/>
        </p:nvSpPr>
        <p:spPr>
          <a:xfrm>
            <a:off x="3251200" y="5882958"/>
            <a:ext cx="2533066" cy="461665"/>
          </a:xfrm>
          <a:prstGeom prst="rect">
            <a:avLst/>
          </a:prstGeom>
          <a:noFill/>
        </p:spPr>
        <p:txBody>
          <a:bodyPr wrap="none" rtlCol="0">
            <a:spAutoFit/>
          </a:bodyPr>
          <a:lstStyle/>
          <a:p>
            <a:r>
              <a:rPr lang="en-US" altLang="zh-TW" sz="2400" dirty="0">
                <a:latin typeface="Calibri" charset="0"/>
              </a:rPr>
              <a:t>(1+1) / (3+6) = 2/9 </a:t>
            </a:r>
            <a:endParaRPr lang="en-US" sz="2400" dirty="0"/>
          </a:p>
        </p:txBody>
      </p:sp>
      <p:sp>
        <p:nvSpPr>
          <p:cNvPr id="35" name="TextBox 34"/>
          <p:cNvSpPr txBox="1"/>
          <p:nvPr/>
        </p:nvSpPr>
        <p:spPr>
          <a:xfrm>
            <a:off x="3259798" y="6225673"/>
            <a:ext cx="2533066" cy="461665"/>
          </a:xfrm>
          <a:prstGeom prst="rect">
            <a:avLst/>
          </a:prstGeom>
          <a:noFill/>
        </p:spPr>
        <p:txBody>
          <a:bodyPr wrap="none" rtlCol="0">
            <a:spAutoFit/>
          </a:bodyPr>
          <a:lstStyle/>
          <a:p>
            <a:r>
              <a:rPr lang="en-US" altLang="zh-TW" sz="2400" dirty="0">
                <a:latin typeface="Calibri" charset="0"/>
              </a:rPr>
              <a:t>(1+1) / (3+6) = 2/9 </a:t>
            </a:r>
            <a:endParaRPr lang="en-US" sz="2400" dirty="0"/>
          </a:p>
        </p:txBody>
      </p:sp>
      <p:sp>
        <p:nvSpPr>
          <p:cNvPr id="36" name="TextBox 35"/>
          <p:cNvSpPr txBox="1"/>
          <p:nvPr/>
        </p:nvSpPr>
        <p:spPr>
          <a:xfrm>
            <a:off x="7817263" y="3446825"/>
            <a:ext cx="3616696" cy="748795"/>
          </a:xfrm>
          <a:prstGeom prst="rect">
            <a:avLst/>
          </a:prstGeom>
          <a:noFill/>
        </p:spPr>
        <p:txBody>
          <a:bodyPr wrap="none" rtlCol="0">
            <a:spAutoFit/>
          </a:bodyPr>
          <a:lstStyle/>
          <a:p>
            <a:pPr lvl="1"/>
            <a:r>
              <a:rPr lang="en-US" altLang="zh-TW" sz="2133" dirty="0">
                <a:latin typeface="Calibri" charset="0"/>
              </a:rPr>
              <a:t> 3/4 * (3/7)</a:t>
            </a:r>
            <a:r>
              <a:rPr lang="en-US" altLang="zh-TW" sz="2133" baseline="30000" dirty="0">
                <a:latin typeface="Calibri" charset="0"/>
              </a:rPr>
              <a:t>3</a:t>
            </a:r>
            <a:r>
              <a:rPr lang="en-US" altLang="zh-TW" sz="2133" dirty="0">
                <a:latin typeface="Calibri" charset="0"/>
              </a:rPr>
              <a:t> * 1/14 * 1/14 </a:t>
            </a:r>
          </a:p>
          <a:p>
            <a:pPr lvl="1">
              <a:buFont typeface="Wingdings" charset="2"/>
              <a:buNone/>
            </a:pPr>
            <a:r>
              <a:rPr lang="en-US" altLang="zh-TW" sz="2133" dirty="0">
                <a:latin typeface="Calibri" charset="0"/>
                <a:ea typeface="Arial" charset="0"/>
                <a:cs typeface="Arial" charset="0"/>
              </a:rPr>
              <a:t>	≈ 0.0003</a:t>
            </a:r>
          </a:p>
        </p:txBody>
      </p:sp>
      <p:graphicFrame>
        <p:nvGraphicFramePr>
          <p:cNvPr id="38" name="Object 2"/>
          <p:cNvGraphicFramePr>
            <a:graphicFrameLocks noChangeAspect="1"/>
          </p:cNvGraphicFramePr>
          <p:nvPr/>
        </p:nvGraphicFramePr>
        <p:xfrm>
          <a:off x="8211776" y="3601896"/>
          <a:ext cx="298451" cy="187325"/>
        </p:xfrm>
        <a:graphic>
          <a:graphicData uri="http://schemas.openxmlformats.org/presentationml/2006/ole">
            <mc:AlternateContent xmlns:mc="http://schemas.openxmlformats.org/markup-compatibility/2006">
              <mc:Choice xmlns:v="urn:schemas-microsoft-com:vml" Requires="v">
                <p:oleObj name="Equation" r:id="rId6" imgW="152280" imgH="126720" progId="Equation.3">
                  <p:embed/>
                </p:oleObj>
              </mc:Choice>
              <mc:Fallback>
                <p:oleObj name="Equation" r:id="rId6" imgW="152280" imgH="126720" progId="Equation.3">
                  <p:embed/>
                  <p:pic>
                    <p:nvPicPr>
                      <p:cNvPr id="38"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1776" y="3601896"/>
                        <a:ext cx="298451" cy="1873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39" name="Object 2"/>
          <p:cNvGraphicFramePr>
            <a:graphicFrameLocks noChangeAspect="1"/>
          </p:cNvGraphicFramePr>
          <p:nvPr/>
        </p:nvGraphicFramePr>
        <p:xfrm>
          <a:off x="8128000" y="5024296"/>
          <a:ext cx="298451" cy="187325"/>
        </p:xfrm>
        <a:graphic>
          <a:graphicData uri="http://schemas.openxmlformats.org/presentationml/2006/ole">
            <mc:AlternateContent xmlns:mc="http://schemas.openxmlformats.org/markup-compatibility/2006">
              <mc:Choice xmlns:v="urn:schemas-microsoft-com:vml" Requires="v">
                <p:oleObj name="Equation" r:id="rId8" imgW="152280" imgH="126720" progId="Equation.3">
                  <p:embed/>
                </p:oleObj>
              </mc:Choice>
              <mc:Fallback>
                <p:oleObj name="Equation" r:id="rId8" imgW="152280" imgH="126720" progId="Equation.3">
                  <p:embed/>
                  <p:pic>
                    <p:nvPicPr>
                      <p:cNvPr id="39"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8000" y="5024296"/>
                        <a:ext cx="298451" cy="187325"/>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F5938D5E-B94F-3B4B-9F5A-0CF59A08C012}"/>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49393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0" grpId="0"/>
      <p:bldP spid="7" grpId="0"/>
      <p:bldP spid="8" grpId="0" build="allAtOnce"/>
      <p:bldP spid="13" grpId="0"/>
      <p:bldP spid="24" grpId="0"/>
      <p:bldP spid="29" grpId="0"/>
      <p:bldP spid="30" grpId="0"/>
      <p:bldP spid="32" grpId="0"/>
      <p:bldP spid="33" grpId="0"/>
      <p:bldP spid="34" grpId="0"/>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normAutofit/>
          </a:bodyPr>
          <a:lstStyle/>
          <a:p>
            <a:r>
              <a:rPr lang="en-US" sz="4300" dirty="0">
                <a:solidFill>
                  <a:srgbClr val="A4001D"/>
                </a:solidFill>
                <a:latin typeface="Calibri"/>
                <a:ea typeface="ＭＳ Ｐゴシック" charset="0"/>
                <a:cs typeface="Calibri"/>
              </a:rPr>
              <a:t>Underflow Prevention: log space</a:t>
            </a:r>
          </a:p>
        </p:txBody>
      </p:sp>
      <p:sp>
        <p:nvSpPr>
          <p:cNvPr id="54276" name="Rectangle 3"/>
          <p:cNvSpPr>
            <a:spLocks noGrp="1" noChangeArrowheads="1"/>
          </p:cNvSpPr>
          <p:nvPr>
            <p:ph sz="quarter" idx="1"/>
          </p:nvPr>
        </p:nvSpPr>
        <p:spPr/>
        <p:txBody>
          <a:bodyPr/>
          <a:lstStyle/>
          <a:p>
            <a:r>
              <a:rPr lang="en-US" sz="2667" dirty="0">
                <a:latin typeface="Calibri" charset="0"/>
              </a:rPr>
              <a:t>Multiplying lots of probabilities can result in floating-point underflow.</a:t>
            </a:r>
          </a:p>
          <a:p>
            <a:r>
              <a:rPr lang="en-US" sz="2667" dirty="0">
                <a:latin typeface="Calibri" charset="0"/>
              </a:rPr>
              <a:t>Since log(</a:t>
            </a:r>
            <a:r>
              <a:rPr lang="en-US" sz="2667" i="1" dirty="0" err="1">
                <a:latin typeface="Calibri" charset="0"/>
              </a:rPr>
              <a:t>xy</a:t>
            </a:r>
            <a:r>
              <a:rPr lang="en-US" sz="2667" dirty="0">
                <a:latin typeface="Calibri" charset="0"/>
              </a:rPr>
              <a:t>) = log(</a:t>
            </a:r>
            <a:r>
              <a:rPr lang="en-US" sz="2667" i="1" dirty="0">
                <a:latin typeface="Calibri" charset="0"/>
              </a:rPr>
              <a:t>x</a:t>
            </a:r>
            <a:r>
              <a:rPr lang="en-US" sz="2667" dirty="0">
                <a:latin typeface="Calibri" charset="0"/>
              </a:rPr>
              <a:t>) + log(</a:t>
            </a:r>
            <a:r>
              <a:rPr lang="en-US" sz="2667" i="1" dirty="0">
                <a:latin typeface="Calibri" charset="0"/>
              </a:rPr>
              <a:t>y</a:t>
            </a:r>
            <a:r>
              <a:rPr lang="en-US" sz="2667" dirty="0">
                <a:latin typeface="Calibri" charset="0"/>
              </a:rPr>
              <a:t>)</a:t>
            </a:r>
          </a:p>
          <a:p>
            <a:pPr lvl="1"/>
            <a:r>
              <a:rPr lang="en-US" dirty="0">
                <a:latin typeface="Calibri" charset="0"/>
              </a:rPr>
              <a:t>Better to sum logs of probabilities instead of multiplying probabilities.</a:t>
            </a:r>
          </a:p>
          <a:p>
            <a:r>
              <a:rPr lang="en-US" sz="2667" dirty="0">
                <a:latin typeface="Calibri" charset="0"/>
              </a:rPr>
              <a:t>Class with highest un-normalized log probability score is still most probable.</a:t>
            </a:r>
          </a:p>
          <a:p>
            <a:endParaRPr lang="en-US" sz="2667" dirty="0">
              <a:latin typeface="Calibri" charset="0"/>
            </a:endParaRPr>
          </a:p>
          <a:p>
            <a:endParaRPr lang="en-US" sz="2667" dirty="0">
              <a:latin typeface="Calibri" charset="0"/>
            </a:endParaRPr>
          </a:p>
          <a:p>
            <a:endParaRPr lang="en-US" sz="2667" dirty="0">
              <a:latin typeface="Calibri" charset="0"/>
            </a:endParaRPr>
          </a:p>
          <a:p>
            <a:r>
              <a:rPr lang="en-US" sz="2667" dirty="0">
                <a:latin typeface="Calibri" charset="0"/>
              </a:rPr>
              <a:t>Model is now just max of sum of weights</a:t>
            </a:r>
          </a:p>
        </p:txBody>
      </p:sp>
      <p:graphicFrame>
        <p:nvGraphicFramePr>
          <p:cNvPr id="54274" name="Object 2"/>
          <p:cNvGraphicFramePr>
            <a:graphicFrameLocks noChangeAspect="1"/>
          </p:cNvGraphicFramePr>
          <p:nvPr/>
        </p:nvGraphicFramePr>
        <p:xfrm>
          <a:off x="1625600" y="3937001"/>
          <a:ext cx="8472424" cy="1238892"/>
        </p:xfrm>
        <a:graphic>
          <a:graphicData uri="http://schemas.openxmlformats.org/presentationml/2006/ole">
            <mc:AlternateContent xmlns:mc="http://schemas.openxmlformats.org/markup-compatibility/2006">
              <mc:Choice xmlns:v="urn:schemas-microsoft-com:vml" Requires="v">
                <p:oleObj name="Equation" r:id="rId2" imgW="2692400" imgH="393700" progId="Equation.3">
                  <p:embed/>
                </p:oleObj>
              </mc:Choice>
              <mc:Fallback>
                <p:oleObj name="Equation" r:id="rId2" imgW="2692400" imgH="393700" progId="Equation.3">
                  <p:embed/>
                  <p:pic>
                    <p:nvPicPr>
                      <p:cNvPr id="54274" name="Object 2"/>
                      <p:cNvPicPr>
                        <a:picLocks noChangeAspect="1" noChangeArrowheads="1"/>
                      </p:cNvPicPr>
                      <p:nvPr/>
                    </p:nvPicPr>
                    <p:blipFill>
                      <a:blip r:embed="rId3"/>
                      <a:srcRect/>
                      <a:stretch>
                        <a:fillRect/>
                      </a:stretch>
                    </p:blipFill>
                    <p:spPr bwMode="auto">
                      <a:xfrm>
                        <a:off x="1625600" y="3937001"/>
                        <a:ext cx="8472424" cy="1238892"/>
                      </a:xfrm>
                      <a:prstGeom prst="rect">
                        <a:avLst/>
                      </a:prstGeom>
                      <a:noFill/>
                    </p:spPr>
                  </p:pic>
                </p:oleObj>
              </mc:Fallback>
            </mc:AlternateContent>
          </a:graphicData>
        </a:graphic>
      </p:graphicFrame>
      <p:sp>
        <p:nvSpPr>
          <p:cNvPr id="2" name="Footer Placeholder 1">
            <a:extLst>
              <a:ext uri="{FF2B5EF4-FFF2-40B4-BE49-F238E27FC236}">
                <a16:creationId xmlns:a16="http://schemas.microsoft.com/office/drawing/2014/main" id="{04B6FEAF-EDA2-B143-BDE9-1ACB57A78279}"/>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2ACD48AD-AD17-F14E-A807-6672E1BA5349}"/>
              </a:ext>
            </a:extLst>
          </p:cNvPr>
          <p:cNvSpPr>
            <a:spLocks noGrp="1"/>
          </p:cNvSpPr>
          <p:nvPr>
            <p:ph type="sldNum" sz="quarter" idx="12"/>
          </p:nvPr>
        </p:nvSpPr>
        <p:spPr/>
        <p:txBody>
          <a:bodyPr/>
          <a:lstStyle/>
          <a:p>
            <a:fld id="{F60C5306-BD03-444F-81BE-8A5A1865DBD2}" type="slidenum">
              <a:rPr lang="en-US" smtClean="0"/>
              <a:t>23</a:t>
            </a:fld>
            <a:endParaRPr lang="en-US"/>
          </a:p>
        </p:txBody>
      </p:sp>
    </p:spTree>
    <p:extLst>
      <p:ext uri="{BB962C8B-B14F-4D97-AF65-F5344CB8AC3E}">
        <p14:creationId xmlns:p14="http://schemas.microsoft.com/office/powerpoint/2010/main" val="120177936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 – next week</a:t>
            </a:r>
          </a:p>
        </p:txBody>
      </p:sp>
      <p:sp>
        <p:nvSpPr>
          <p:cNvPr id="3" name="Content Placeholder 2"/>
          <p:cNvSpPr>
            <a:spLocks noGrp="1"/>
          </p:cNvSpPr>
          <p:nvPr>
            <p:ph idx="1"/>
          </p:nvPr>
        </p:nvSpPr>
        <p:spPr/>
        <p:txBody>
          <a:bodyPr>
            <a:normAutofit/>
          </a:bodyPr>
          <a:lstStyle/>
          <a:p>
            <a:r>
              <a:rPr lang="fr-FR" sz="3733" dirty="0"/>
              <a:t>Naï</a:t>
            </a:r>
            <a:r>
              <a:rPr lang="en-US" sz="3733" dirty="0" err="1"/>
              <a:t>ve</a:t>
            </a:r>
            <a:r>
              <a:rPr lang="en-US" sz="3733" dirty="0"/>
              <a:t> </a:t>
            </a:r>
            <a:r>
              <a:rPr lang="en-US" sz="3733" dirty="0" err="1"/>
              <a:t>bayes</a:t>
            </a:r>
            <a:r>
              <a:rPr lang="en-US" sz="3733" dirty="0"/>
              <a:t> classifiers can use any sort of feature</a:t>
            </a:r>
          </a:p>
          <a:p>
            <a:pPr lvl="1"/>
            <a:r>
              <a:rPr lang="en-US" sz="3200" dirty="0"/>
              <a:t>URL, email address, dictionaries, network features</a:t>
            </a:r>
          </a:p>
          <a:p>
            <a:r>
              <a:rPr lang="en-US" sz="3733" dirty="0"/>
              <a:t>But if, as in the previous slides</a:t>
            </a:r>
          </a:p>
          <a:p>
            <a:pPr lvl="1"/>
            <a:r>
              <a:rPr lang="en-US" sz="3200" dirty="0"/>
              <a:t>We use </a:t>
            </a:r>
            <a:r>
              <a:rPr lang="en-US" sz="3200" b="1" dirty="0"/>
              <a:t>only</a:t>
            </a:r>
            <a:r>
              <a:rPr lang="en-US" sz="3200" dirty="0"/>
              <a:t> word features </a:t>
            </a:r>
          </a:p>
          <a:p>
            <a:r>
              <a:rPr lang="en-US" sz="3600" dirty="0"/>
              <a:t>If we use </a:t>
            </a:r>
            <a:r>
              <a:rPr lang="en-US" sz="3600" b="1" dirty="0"/>
              <a:t>all</a:t>
            </a:r>
            <a:r>
              <a:rPr lang="en-US" sz="3600" dirty="0"/>
              <a:t> of the words in the text (not a subset) </a:t>
            </a:r>
            <a:r>
              <a:rPr lang="en-US" sz="3733" dirty="0"/>
              <a:t>then </a:t>
            </a:r>
          </a:p>
          <a:p>
            <a:pPr lvl="1"/>
            <a:r>
              <a:rPr lang="en-US" sz="3200" dirty="0"/>
              <a:t>Na</a:t>
            </a:r>
            <a:r>
              <a:rPr lang="fr-FR" sz="3200" dirty="0" err="1"/>
              <a:t>ï</a:t>
            </a:r>
            <a:r>
              <a:rPr lang="en-US" sz="3200" dirty="0" err="1"/>
              <a:t>ve</a:t>
            </a:r>
            <a:r>
              <a:rPr lang="en-US" sz="3200" dirty="0"/>
              <a:t> </a:t>
            </a:r>
            <a:r>
              <a:rPr lang="en-US" sz="3200" dirty="0" err="1"/>
              <a:t>bayes</a:t>
            </a:r>
            <a:r>
              <a:rPr lang="en-US" sz="3200" dirty="0"/>
              <a:t> has an important similarity to language modeling.</a:t>
            </a:r>
          </a:p>
        </p:txBody>
      </p:sp>
      <p:sp>
        <p:nvSpPr>
          <p:cNvPr id="4" name="Slide Number Placeholder 3"/>
          <p:cNvSpPr>
            <a:spLocks noGrp="1"/>
          </p:cNvSpPr>
          <p:nvPr>
            <p:ph type="sldNum" sz="quarter" idx="12"/>
          </p:nvPr>
        </p:nvSpPr>
        <p:spPr/>
        <p:txBody>
          <a:bodyPr/>
          <a:lstStyle/>
          <a:p>
            <a:fld id="{10F35DC5-7E65-8247-99AB-4E984F8A921E}" type="slidenum">
              <a:rPr lang="en-US" smtClean="0"/>
              <a:pPr/>
              <a:t>24</a:t>
            </a:fld>
            <a:endParaRPr lang="en-US"/>
          </a:p>
        </p:txBody>
      </p:sp>
      <p:sp>
        <p:nvSpPr>
          <p:cNvPr id="5" name="Footer Placeholder 4">
            <a:extLst>
              <a:ext uri="{FF2B5EF4-FFF2-40B4-BE49-F238E27FC236}">
                <a16:creationId xmlns:a16="http://schemas.microsoft.com/office/drawing/2014/main" id="{8A4E41C3-07AC-414D-BE4B-9124C8BC2C55}"/>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477778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14FF0-6843-7441-A95A-3D6FE698D82F}"/>
              </a:ext>
            </a:extLst>
          </p:cNvPr>
          <p:cNvSpPr>
            <a:spLocks noGrp="1"/>
          </p:cNvSpPr>
          <p:nvPr>
            <p:ph type="title"/>
          </p:nvPr>
        </p:nvSpPr>
        <p:spPr/>
        <p:txBody>
          <a:bodyPr/>
          <a:lstStyle/>
          <a:p>
            <a:r>
              <a:rPr lang="en-GB" dirty="0"/>
              <a:t>Summary of Naïve Bayes </a:t>
            </a:r>
          </a:p>
        </p:txBody>
      </p:sp>
      <p:sp>
        <p:nvSpPr>
          <p:cNvPr id="3" name="Text Placeholder 2">
            <a:extLst>
              <a:ext uri="{FF2B5EF4-FFF2-40B4-BE49-F238E27FC236}">
                <a16:creationId xmlns:a16="http://schemas.microsoft.com/office/drawing/2014/main" id="{458912DB-2306-9647-8359-B467239BB936}"/>
              </a:ext>
            </a:extLst>
          </p:cNvPr>
          <p:cNvSpPr>
            <a:spLocks noGrp="1"/>
          </p:cNvSpPr>
          <p:nvPr>
            <p:ph type="body" idx="1"/>
          </p:nvPr>
        </p:nvSpPr>
        <p:spPr/>
        <p:txBody>
          <a:bodyPr/>
          <a:lstStyle/>
          <a:p>
            <a:r>
              <a:rPr lang="en-GB" dirty="0"/>
              <a:t>Reports from literature findings (</a:t>
            </a:r>
            <a:r>
              <a:rPr lang="en-US" dirty="0"/>
              <a:t>Introduction to Information Retrieval,</a:t>
            </a:r>
            <a:r>
              <a:rPr lang="en-CA" dirty="0"/>
              <a:t> Manning, Raghavan &amp; </a:t>
            </a:r>
            <a:r>
              <a:rPr lang="en-CA" dirty="0" err="1"/>
              <a:t>Schutze</a:t>
            </a:r>
            <a:r>
              <a:rPr lang="en-CA"/>
              <a:t>) </a:t>
            </a:r>
          </a:p>
          <a:p>
            <a:endParaRPr lang="en-GB" dirty="0"/>
          </a:p>
        </p:txBody>
      </p:sp>
      <p:sp>
        <p:nvSpPr>
          <p:cNvPr id="4" name="Footer Placeholder 3">
            <a:extLst>
              <a:ext uri="{FF2B5EF4-FFF2-40B4-BE49-F238E27FC236}">
                <a16:creationId xmlns:a16="http://schemas.microsoft.com/office/drawing/2014/main" id="{FE639669-8569-F349-A5E8-0C61BD7139F7}"/>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7DDC6DF5-3F2F-3942-B193-F0AE03302823}"/>
              </a:ext>
            </a:extLst>
          </p:cNvPr>
          <p:cNvSpPr>
            <a:spLocks noGrp="1"/>
          </p:cNvSpPr>
          <p:nvPr>
            <p:ph type="sldNum" sz="quarter" idx="12"/>
          </p:nvPr>
        </p:nvSpPr>
        <p:spPr/>
        <p:txBody>
          <a:bodyPr/>
          <a:lstStyle/>
          <a:p>
            <a:fld id="{F60C5306-BD03-444F-81BE-8A5A1865DBD2}" type="slidenum">
              <a:rPr lang="en-US" smtClean="0"/>
              <a:t>25</a:t>
            </a:fld>
            <a:endParaRPr lang="en-US"/>
          </a:p>
        </p:txBody>
      </p:sp>
    </p:spTree>
    <p:extLst>
      <p:ext uri="{BB962C8B-B14F-4D97-AF65-F5344CB8AC3E}">
        <p14:creationId xmlns:p14="http://schemas.microsoft.com/office/powerpoint/2010/main" val="27265754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8077200" y="6477001"/>
            <a:ext cx="2133600" cy="244475"/>
          </a:xfrm>
          <a:prstGeom prst="rect">
            <a:avLst/>
          </a:prstGeom>
          <a:noFill/>
          <a:ln w="9525">
            <a:noFill/>
            <a:round/>
            <a:headEnd/>
            <a:tailEnd/>
          </a:ln>
        </p:spPr>
        <p:txBody>
          <a:bodyPr lIns="90000" tIns="46800" rIns="90000" bIns="46800" anchor="ctr"/>
          <a:lstStyle/>
          <a:p>
            <a:pPr algn="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48895EFF-1DBE-4654-84B8-EE5B6E2FA3CA}" type="slidenum">
              <a:rPr lang="en-US" sz="1200">
                <a:solidFill>
                  <a:srgbClr val="898989"/>
                </a:solidFill>
                <a:latin typeface="Calibri" charset="0"/>
              </a:rPr>
              <a:pPr algn="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26</a:t>
            </a:fld>
            <a:endParaRPr lang="en-US" sz="1200">
              <a:solidFill>
                <a:srgbClr val="898989"/>
              </a:solidFill>
              <a:latin typeface="Calibri" charset="0"/>
            </a:endParaRPr>
          </a:p>
        </p:txBody>
      </p:sp>
      <p:sp>
        <p:nvSpPr>
          <p:cNvPr id="84995" name="Text Box 2"/>
          <p:cNvSpPr txBox="1">
            <a:spLocks noChangeArrowheads="1"/>
          </p:cNvSpPr>
          <p:nvPr/>
        </p:nvSpPr>
        <p:spPr bwMode="auto">
          <a:xfrm>
            <a:off x="1023934" y="134937"/>
            <a:ext cx="9358346" cy="1403350"/>
          </a:xfrm>
          <a:prstGeom prst="rect">
            <a:avLst/>
          </a:prstGeom>
          <a:noFill/>
          <a:ln w="9525">
            <a:noFill/>
            <a:round/>
            <a:headEnd/>
            <a:tailEnd/>
          </a:ln>
        </p:spPr>
        <p:txBody>
          <a:bodyPr anchor="b"/>
          <a:lstStyle/>
          <a:p>
            <a:pP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solidFill>
                  <a:srgbClr val="000000"/>
                </a:solidFill>
                <a:latin typeface="Calibri" charset="0"/>
                <a:cs typeface="Times New Roman" pitchFamily="16" charset="0"/>
              </a:rPr>
              <a:t>    Why does Naive </a:t>
            </a:r>
            <a:r>
              <a:rPr lang="en-US" sz="4000" dirty="0" err="1">
                <a:solidFill>
                  <a:srgbClr val="000000"/>
                </a:solidFill>
                <a:latin typeface="Calibri" charset="0"/>
                <a:cs typeface="Times New Roman" pitchFamily="16" charset="0"/>
              </a:rPr>
              <a:t>Bayes</a:t>
            </a:r>
            <a:r>
              <a:rPr lang="en-US" sz="4000" dirty="0">
                <a:solidFill>
                  <a:srgbClr val="000000"/>
                </a:solidFill>
                <a:latin typeface="Calibri" charset="0"/>
                <a:cs typeface="Times New Roman" pitchFamily="16" charset="0"/>
              </a:rPr>
              <a:t> work?</a:t>
            </a:r>
            <a:endParaRPr lang="en-US" sz="4000" dirty="0">
              <a:solidFill>
                <a:srgbClr val="000000"/>
              </a:solidFill>
              <a:latin typeface="Calibri" charset="0"/>
            </a:endParaRPr>
          </a:p>
        </p:txBody>
      </p:sp>
      <p:sp>
        <p:nvSpPr>
          <p:cNvPr id="84996" name="Text Box 3"/>
          <p:cNvSpPr txBox="1">
            <a:spLocks noChangeArrowheads="1"/>
          </p:cNvSpPr>
          <p:nvPr/>
        </p:nvSpPr>
        <p:spPr bwMode="auto">
          <a:xfrm>
            <a:off x="1738282" y="1428736"/>
            <a:ext cx="8643998" cy="5429264"/>
          </a:xfrm>
          <a:prstGeom prst="rect">
            <a:avLst/>
          </a:prstGeom>
          <a:noFill/>
          <a:ln w="9525">
            <a:noFill/>
            <a:round/>
            <a:headEnd/>
            <a:tailEnd/>
          </a:ln>
        </p:spPr>
        <p:txBody>
          <a:bodyPr/>
          <a:lstStyle/>
          <a:p>
            <a:pPr marL="336550" indent="-336550">
              <a:spcBef>
                <a:spcPts val="700"/>
              </a:spcBef>
              <a:buClr>
                <a:srgbClr val="437085"/>
              </a:buClr>
              <a:buSzPct val="1000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dirty="0">
              <a:solidFill>
                <a:srgbClr val="000000"/>
              </a:solidFill>
              <a:latin typeface="Calibri" charset="0"/>
              <a:cs typeface="Times New Roman" pitchFamily="16" charset="0"/>
            </a:endParaRPr>
          </a:p>
        </p:txBody>
      </p:sp>
      <p:sp>
        <p:nvSpPr>
          <p:cNvPr id="84997" name="Text Box 4"/>
          <p:cNvSpPr txBox="1">
            <a:spLocks noChangeArrowheads="1"/>
          </p:cNvSpPr>
          <p:nvPr/>
        </p:nvSpPr>
        <p:spPr bwMode="auto">
          <a:xfrm>
            <a:off x="9164638" y="-33338"/>
            <a:ext cx="925512" cy="336551"/>
          </a:xfrm>
          <a:prstGeom prst="rect">
            <a:avLst/>
          </a:prstGeom>
          <a:noFill/>
          <a:ln w="9525">
            <a:noFill/>
            <a:round/>
            <a:headEnd/>
            <a:tailEnd/>
          </a:ln>
        </p:spPr>
        <p:txBody>
          <a:bodyPr wrap="none" anchor="ctr"/>
          <a:lstStyle/>
          <a:p>
            <a:pPr>
              <a:buClr>
                <a:srgbClr val="000000"/>
              </a:buClr>
              <a:buSzPct val="100000"/>
              <a:buFont typeface="Times New Roman" pitchFamily="16" charset="0"/>
              <a:buNone/>
            </a:pPr>
            <a:endParaRPr lang="de-DE"/>
          </a:p>
        </p:txBody>
      </p:sp>
      <p:sp>
        <p:nvSpPr>
          <p:cNvPr id="6" name="Slide Number Placeholder 5"/>
          <p:cNvSpPr>
            <a:spLocks noGrp="1"/>
          </p:cNvSpPr>
          <p:nvPr>
            <p:ph type="sldNum" idx="10"/>
          </p:nvPr>
        </p:nvSpPr>
        <p:spPr/>
        <p:txBody>
          <a:bodyPr/>
          <a:lstStyle/>
          <a:p>
            <a:pPr>
              <a:defRPr/>
            </a:pPr>
            <a:fld id="{74BF2C0F-05D6-4882-A325-BE394602789D}" type="slidenum">
              <a:rPr lang="en-US" smtClean="0"/>
              <a:pPr>
                <a:defRPr/>
              </a:pPr>
              <a:t>26</a:t>
            </a:fld>
            <a:endParaRPr lang="en-US" dirty="0"/>
          </a:p>
        </p:txBody>
      </p:sp>
      <p:sp>
        <p:nvSpPr>
          <p:cNvPr id="10" name="Rectangle 9"/>
          <p:cNvSpPr/>
          <p:nvPr/>
        </p:nvSpPr>
        <p:spPr>
          <a:xfrm>
            <a:off x="1123950" y="1000110"/>
            <a:ext cx="9544050" cy="3313728"/>
          </a:xfrm>
          <a:prstGeom prst="rect">
            <a:avLst/>
          </a:prstGeom>
        </p:spPr>
        <p:txBody>
          <a:bodyPr wrap="square">
            <a:spAutoFit/>
          </a:bodyPr>
          <a:lstStyle/>
          <a:p>
            <a:pPr lvl="2">
              <a:spcBef>
                <a:spcPts val="700"/>
              </a:spcBef>
              <a:buClr>
                <a:srgbClr val="336699"/>
              </a:buClr>
              <a:buFont typeface="Wingdings" pitchFamily="2" charset="2"/>
              <a:buChar char="§"/>
            </a:pPr>
            <a:endParaRPr lang="en-US" dirty="0"/>
          </a:p>
          <a:p>
            <a:pPr lvl="1">
              <a:spcBef>
                <a:spcPts val="700"/>
              </a:spcBef>
              <a:buClr>
                <a:srgbClr val="336699"/>
              </a:buClr>
              <a:buFont typeface="Wingdings" pitchFamily="2" charset="2"/>
              <a:buChar char="§"/>
            </a:pPr>
            <a:endParaRPr lang="en-US" sz="2400" dirty="0"/>
          </a:p>
          <a:p>
            <a:pPr marL="800100" lvl="1" indent="-342900">
              <a:spcBef>
                <a:spcPts val="700"/>
              </a:spcBef>
              <a:buClr>
                <a:srgbClr val="336699"/>
              </a:buClr>
              <a:buFont typeface="Arial" panose="020B0604020202020204" pitchFamily="34" charset="0"/>
              <a:buChar char="•"/>
            </a:pPr>
            <a:r>
              <a:rPr lang="en-US" sz="2400" dirty="0"/>
              <a:t>Naive Bayes can work well even though conditional independence assumptions are </a:t>
            </a:r>
            <a:r>
              <a:rPr lang="en-US" sz="2400" dirty="0">
                <a:solidFill>
                  <a:srgbClr val="0070C0"/>
                </a:solidFill>
              </a:rPr>
              <a:t>badly</a:t>
            </a:r>
            <a:r>
              <a:rPr lang="en-US" sz="2400" dirty="0"/>
              <a:t> violated.</a:t>
            </a:r>
          </a:p>
          <a:p>
            <a:pPr marL="800100" lvl="1" indent="-342900">
              <a:spcBef>
                <a:spcPts val="700"/>
              </a:spcBef>
              <a:buClr>
                <a:srgbClr val="336699"/>
              </a:buClr>
              <a:buFont typeface="Arial" panose="020B0604020202020204" pitchFamily="34" charset="0"/>
              <a:buChar char="•"/>
            </a:pPr>
            <a:r>
              <a:rPr lang="en-US" sz="2400" dirty="0"/>
              <a:t>Classification is about predicting the correct class and </a:t>
            </a:r>
            <a:r>
              <a:rPr lang="en-US" sz="2400" dirty="0">
                <a:solidFill>
                  <a:srgbClr val="0070C0"/>
                </a:solidFill>
              </a:rPr>
              <a:t>not</a:t>
            </a:r>
            <a:r>
              <a:rPr lang="en-US" sz="2400" dirty="0"/>
              <a:t> </a:t>
            </a:r>
            <a:r>
              <a:rPr lang="de-DE" sz="2400" dirty="0"/>
              <a:t>about accurately </a:t>
            </a:r>
            <a:r>
              <a:rPr lang="de-DE" sz="2400" dirty="0" err="1"/>
              <a:t>estimating</a:t>
            </a:r>
            <a:r>
              <a:rPr lang="de-DE" sz="2400" dirty="0"/>
              <a:t> </a:t>
            </a:r>
            <a:r>
              <a:rPr lang="de-DE" sz="2400" dirty="0" err="1"/>
              <a:t>probabilities</a:t>
            </a:r>
            <a:endParaRPr lang="de-DE" sz="2400" dirty="0"/>
          </a:p>
          <a:p>
            <a:pPr marL="800100" lvl="1" indent="-342900">
              <a:spcBef>
                <a:spcPts val="700"/>
              </a:spcBef>
              <a:buClr>
                <a:srgbClr val="336699"/>
              </a:buClr>
              <a:buFont typeface="Arial" panose="020B0604020202020204" pitchFamily="34" charset="0"/>
              <a:buChar char="•"/>
            </a:pPr>
            <a:r>
              <a:rPr lang="de-DE" sz="2400" dirty="0" err="1"/>
              <a:t>Correct</a:t>
            </a:r>
            <a:r>
              <a:rPr lang="de-DE" sz="2400" dirty="0"/>
              <a:t> estimation ⇒ accurate prediction.(But not vice versa!)</a:t>
            </a:r>
            <a:r>
              <a:rPr lang="en-GB" sz="2400" dirty="0"/>
              <a:t>              </a:t>
            </a:r>
            <a:r>
              <a:rPr lang="en-GB" sz="2400" dirty="0">
                <a:solidFill>
                  <a:srgbClr val="C00000"/>
                </a:solidFill>
              </a:rPr>
              <a:t>NB classifiers estimate badly, but often classify well.</a:t>
            </a:r>
            <a:endParaRPr lang="de-DE" sz="2400" dirty="0">
              <a:solidFill>
                <a:srgbClr val="C00000"/>
              </a:solidFill>
            </a:endParaRPr>
          </a:p>
        </p:txBody>
      </p:sp>
      <p:sp>
        <p:nvSpPr>
          <p:cNvPr id="2" name="Footer Placeholder 1">
            <a:extLst>
              <a:ext uri="{FF2B5EF4-FFF2-40B4-BE49-F238E27FC236}">
                <a16:creationId xmlns:a16="http://schemas.microsoft.com/office/drawing/2014/main" id="{7D161584-5885-AF49-B570-3ABB4AA35F10}"/>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39425085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8077200" y="6477001"/>
            <a:ext cx="2133600" cy="244475"/>
          </a:xfrm>
          <a:prstGeom prst="rect">
            <a:avLst/>
          </a:prstGeom>
          <a:noFill/>
          <a:ln w="9525">
            <a:noFill/>
            <a:round/>
            <a:headEnd/>
            <a:tailEnd/>
          </a:ln>
        </p:spPr>
        <p:txBody>
          <a:bodyPr lIns="90000" tIns="46800" rIns="90000" bIns="46800" anchor="ctr"/>
          <a:lstStyle/>
          <a:p>
            <a:pPr algn="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48895EFF-1DBE-4654-84B8-EE5B6E2FA3CA}" type="slidenum">
              <a:rPr lang="en-US" sz="1200">
                <a:solidFill>
                  <a:srgbClr val="898989"/>
                </a:solidFill>
                <a:latin typeface="Calibri" charset="0"/>
              </a:rPr>
              <a:pPr algn="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27</a:t>
            </a:fld>
            <a:endParaRPr lang="en-US" sz="1200">
              <a:solidFill>
                <a:srgbClr val="898989"/>
              </a:solidFill>
              <a:latin typeface="Calibri" charset="0"/>
            </a:endParaRPr>
          </a:p>
        </p:txBody>
      </p:sp>
      <p:sp>
        <p:nvSpPr>
          <p:cNvPr id="84995" name="Text Box 2"/>
          <p:cNvSpPr txBox="1">
            <a:spLocks noChangeArrowheads="1"/>
          </p:cNvSpPr>
          <p:nvPr/>
        </p:nvSpPr>
        <p:spPr bwMode="auto">
          <a:xfrm>
            <a:off x="1023934" y="134937"/>
            <a:ext cx="9358346" cy="1403350"/>
          </a:xfrm>
          <a:prstGeom prst="rect">
            <a:avLst/>
          </a:prstGeom>
          <a:noFill/>
          <a:ln w="9525">
            <a:noFill/>
            <a:round/>
            <a:headEnd/>
            <a:tailEnd/>
          </a:ln>
        </p:spPr>
        <p:txBody>
          <a:bodyPr anchor="b"/>
          <a:lstStyle/>
          <a:p>
            <a:pP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4000" dirty="0">
                <a:solidFill>
                  <a:srgbClr val="000000"/>
                </a:solidFill>
                <a:latin typeface="Calibri" charset="0"/>
                <a:cs typeface="Times New Roman" pitchFamily="16" charset="0"/>
              </a:rPr>
              <a:t>    Why does Naive </a:t>
            </a:r>
            <a:r>
              <a:rPr lang="en-US" sz="4000" dirty="0" err="1">
                <a:solidFill>
                  <a:srgbClr val="000000"/>
                </a:solidFill>
                <a:latin typeface="Calibri" charset="0"/>
                <a:cs typeface="Times New Roman" pitchFamily="16" charset="0"/>
              </a:rPr>
              <a:t>Bayes</a:t>
            </a:r>
            <a:r>
              <a:rPr lang="en-US" sz="4000" dirty="0">
                <a:solidFill>
                  <a:srgbClr val="000000"/>
                </a:solidFill>
                <a:latin typeface="Calibri" charset="0"/>
                <a:cs typeface="Times New Roman" pitchFamily="16" charset="0"/>
              </a:rPr>
              <a:t> work?</a:t>
            </a:r>
            <a:endParaRPr lang="en-US" sz="4000" dirty="0">
              <a:solidFill>
                <a:srgbClr val="000000"/>
              </a:solidFill>
              <a:latin typeface="Calibri" charset="0"/>
            </a:endParaRPr>
          </a:p>
        </p:txBody>
      </p:sp>
      <p:sp>
        <p:nvSpPr>
          <p:cNvPr id="84996" name="Text Box 3"/>
          <p:cNvSpPr txBox="1">
            <a:spLocks noChangeArrowheads="1"/>
          </p:cNvSpPr>
          <p:nvPr/>
        </p:nvSpPr>
        <p:spPr bwMode="auto">
          <a:xfrm>
            <a:off x="1738282" y="1428736"/>
            <a:ext cx="8643998" cy="5429264"/>
          </a:xfrm>
          <a:prstGeom prst="rect">
            <a:avLst/>
          </a:prstGeom>
          <a:noFill/>
          <a:ln w="9525">
            <a:noFill/>
            <a:round/>
            <a:headEnd/>
            <a:tailEnd/>
          </a:ln>
        </p:spPr>
        <p:txBody>
          <a:bodyPr/>
          <a:lstStyle/>
          <a:p>
            <a:pPr marL="336550" indent="-336550">
              <a:spcBef>
                <a:spcPts val="700"/>
              </a:spcBef>
              <a:buClr>
                <a:srgbClr val="437085"/>
              </a:buClr>
              <a:buSzPct val="100000"/>
              <a:tabLst>
                <a:tab pos="336550" algn="l"/>
                <a:tab pos="784225" algn="l"/>
                <a:tab pos="1233488" algn="l"/>
                <a:tab pos="1682750" algn="l"/>
                <a:tab pos="2132013" algn="l"/>
                <a:tab pos="2581275" algn="l"/>
                <a:tab pos="3030538" algn="l"/>
                <a:tab pos="3479800" algn="l"/>
                <a:tab pos="3929063" algn="l"/>
                <a:tab pos="4378325" algn="l"/>
                <a:tab pos="4827588" algn="l"/>
                <a:tab pos="5276850" algn="l"/>
                <a:tab pos="5726113" algn="l"/>
                <a:tab pos="6175375" algn="l"/>
                <a:tab pos="6624638" algn="l"/>
                <a:tab pos="7073900" algn="l"/>
                <a:tab pos="7523163" algn="l"/>
                <a:tab pos="7972425" algn="l"/>
                <a:tab pos="8421688" algn="l"/>
                <a:tab pos="8870950" algn="l"/>
                <a:tab pos="9320213" algn="l"/>
              </a:tabLst>
            </a:pPr>
            <a:endParaRPr lang="en-US" dirty="0">
              <a:solidFill>
                <a:srgbClr val="000000"/>
              </a:solidFill>
              <a:latin typeface="Calibri" charset="0"/>
              <a:cs typeface="Times New Roman" pitchFamily="16" charset="0"/>
            </a:endParaRPr>
          </a:p>
        </p:txBody>
      </p:sp>
      <p:sp>
        <p:nvSpPr>
          <p:cNvPr id="84997" name="Text Box 4"/>
          <p:cNvSpPr txBox="1">
            <a:spLocks noChangeArrowheads="1"/>
          </p:cNvSpPr>
          <p:nvPr/>
        </p:nvSpPr>
        <p:spPr bwMode="auto">
          <a:xfrm>
            <a:off x="9164638" y="-33338"/>
            <a:ext cx="925512" cy="336551"/>
          </a:xfrm>
          <a:prstGeom prst="rect">
            <a:avLst/>
          </a:prstGeom>
          <a:noFill/>
          <a:ln w="9525">
            <a:noFill/>
            <a:round/>
            <a:headEnd/>
            <a:tailEnd/>
          </a:ln>
        </p:spPr>
        <p:txBody>
          <a:bodyPr wrap="none" anchor="ctr"/>
          <a:lstStyle/>
          <a:p>
            <a:pPr>
              <a:buClr>
                <a:srgbClr val="000000"/>
              </a:buClr>
              <a:buSzPct val="100000"/>
              <a:buFont typeface="Times New Roman" pitchFamily="16" charset="0"/>
              <a:buNone/>
            </a:pPr>
            <a:endParaRPr lang="de-DE"/>
          </a:p>
        </p:txBody>
      </p:sp>
      <p:sp>
        <p:nvSpPr>
          <p:cNvPr id="6" name="Slide Number Placeholder 5"/>
          <p:cNvSpPr>
            <a:spLocks noGrp="1"/>
          </p:cNvSpPr>
          <p:nvPr>
            <p:ph type="sldNum" idx="10"/>
          </p:nvPr>
        </p:nvSpPr>
        <p:spPr/>
        <p:txBody>
          <a:bodyPr/>
          <a:lstStyle/>
          <a:p>
            <a:pPr>
              <a:defRPr/>
            </a:pPr>
            <a:fld id="{74BF2C0F-05D6-4882-A325-BE394602789D}" type="slidenum">
              <a:rPr lang="en-US" smtClean="0"/>
              <a:pPr>
                <a:defRPr/>
              </a:pPr>
              <a:t>27</a:t>
            </a:fld>
            <a:endParaRPr lang="en-US" dirty="0"/>
          </a:p>
        </p:txBody>
      </p:sp>
      <p:sp>
        <p:nvSpPr>
          <p:cNvPr id="10" name="Rectangle 9"/>
          <p:cNvSpPr/>
          <p:nvPr/>
        </p:nvSpPr>
        <p:spPr>
          <a:xfrm>
            <a:off x="1123950" y="1000110"/>
            <a:ext cx="9544050" cy="3313728"/>
          </a:xfrm>
          <a:prstGeom prst="rect">
            <a:avLst/>
          </a:prstGeom>
        </p:spPr>
        <p:txBody>
          <a:bodyPr wrap="square">
            <a:spAutoFit/>
          </a:bodyPr>
          <a:lstStyle/>
          <a:p>
            <a:pPr lvl="2">
              <a:spcBef>
                <a:spcPts val="700"/>
              </a:spcBef>
              <a:buClr>
                <a:srgbClr val="336699"/>
              </a:buClr>
              <a:buFont typeface="Wingdings" pitchFamily="2" charset="2"/>
              <a:buChar char="§"/>
            </a:pPr>
            <a:endParaRPr lang="en-US" dirty="0"/>
          </a:p>
          <a:p>
            <a:pPr lvl="1">
              <a:spcBef>
                <a:spcPts val="700"/>
              </a:spcBef>
              <a:buClr>
                <a:srgbClr val="336699"/>
              </a:buClr>
              <a:buFont typeface="Wingdings" pitchFamily="2" charset="2"/>
              <a:buChar char="§"/>
            </a:pPr>
            <a:endParaRPr lang="en-US" sz="2400" dirty="0"/>
          </a:p>
          <a:p>
            <a:pPr marL="800100" lvl="1" indent="-342900">
              <a:spcBef>
                <a:spcPts val="700"/>
              </a:spcBef>
              <a:buClr>
                <a:srgbClr val="336699"/>
              </a:buClr>
              <a:buFont typeface="Arial" panose="020B0604020202020204" pitchFamily="34" charset="0"/>
              <a:buChar char="•"/>
            </a:pPr>
            <a:r>
              <a:rPr lang="en-US" sz="2400" dirty="0"/>
              <a:t>Naive Bayes can work well even though conditional independence assumptions are </a:t>
            </a:r>
            <a:r>
              <a:rPr lang="en-US" sz="2400" dirty="0">
                <a:solidFill>
                  <a:srgbClr val="0070C0"/>
                </a:solidFill>
              </a:rPr>
              <a:t>badly</a:t>
            </a:r>
            <a:r>
              <a:rPr lang="en-US" sz="2400" dirty="0"/>
              <a:t> violated.</a:t>
            </a:r>
          </a:p>
          <a:p>
            <a:pPr marL="800100" lvl="1" indent="-342900">
              <a:spcBef>
                <a:spcPts val="700"/>
              </a:spcBef>
              <a:buClr>
                <a:srgbClr val="336699"/>
              </a:buClr>
              <a:buFont typeface="Arial" panose="020B0604020202020204" pitchFamily="34" charset="0"/>
              <a:buChar char="•"/>
            </a:pPr>
            <a:r>
              <a:rPr lang="en-US" sz="2400" dirty="0"/>
              <a:t>Classification is about predicting the correct class and </a:t>
            </a:r>
            <a:r>
              <a:rPr lang="en-US" sz="2400" dirty="0">
                <a:solidFill>
                  <a:srgbClr val="0070C0"/>
                </a:solidFill>
              </a:rPr>
              <a:t>not</a:t>
            </a:r>
            <a:r>
              <a:rPr lang="en-US" sz="2400" dirty="0"/>
              <a:t> </a:t>
            </a:r>
            <a:r>
              <a:rPr lang="de-DE" sz="2400" dirty="0"/>
              <a:t>about accurately </a:t>
            </a:r>
            <a:r>
              <a:rPr lang="de-DE" sz="2400" dirty="0" err="1"/>
              <a:t>estimating</a:t>
            </a:r>
            <a:r>
              <a:rPr lang="de-DE" sz="2400" dirty="0"/>
              <a:t> </a:t>
            </a:r>
            <a:r>
              <a:rPr lang="de-DE" sz="2400" dirty="0" err="1"/>
              <a:t>probabilities</a:t>
            </a:r>
            <a:endParaRPr lang="de-DE" sz="2400" dirty="0"/>
          </a:p>
          <a:p>
            <a:pPr marL="800100" lvl="1" indent="-342900">
              <a:spcBef>
                <a:spcPts val="700"/>
              </a:spcBef>
              <a:buClr>
                <a:srgbClr val="336699"/>
              </a:buClr>
              <a:buFont typeface="Arial" panose="020B0604020202020204" pitchFamily="34" charset="0"/>
              <a:buChar char="•"/>
            </a:pPr>
            <a:r>
              <a:rPr lang="de-DE" sz="2400" dirty="0" err="1"/>
              <a:t>Correct</a:t>
            </a:r>
            <a:r>
              <a:rPr lang="de-DE" sz="2400" dirty="0"/>
              <a:t> estimation ⇒ accurate prediction.(But not vice versa!)</a:t>
            </a:r>
            <a:r>
              <a:rPr lang="en-GB" sz="2400" dirty="0"/>
              <a:t>              </a:t>
            </a:r>
            <a:r>
              <a:rPr lang="en-GB" sz="2400" dirty="0">
                <a:solidFill>
                  <a:srgbClr val="C00000"/>
                </a:solidFill>
              </a:rPr>
              <a:t>NB classifiers estimate badly, but often classify well.</a:t>
            </a:r>
            <a:endParaRPr lang="de-DE" sz="2400" dirty="0">
              <a:solidFill>
                <a:srgbClr val="C00000"/>
              </a:solidFill>
            </a:endParaRPr>
          </a:p>
        </p:txBody>
      </p:sp>
      <p:sp>
        <p:nvSpPr>
          <p:cNvPr id="2" name="Footer Placeholder 1">
            <a:extLst>
              <a:ext uri="{FF2B5EF4-FFF2-40B4-BE49-F238E27FC236}">
                <a16:creationId xmlns:a16="http://schemas.microsoft.com/office/drawing/2014/main" id="{7D161584-5885-AF49-B570-3ABB4AA35F10}"/>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944224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7D16-7849-1B10-4F39-1242CB804F5F}"/>
              </a:ext>
            </a:extLst>
          </p:cNvPr>
          <p:cNvSpPr>
            <a:spLocks noGrp="1"/>
          </p:cNvSpPr>
          <p:nvPr>
            <p:ph type="title"/>
          </p:nvPr>
        </p:nvSpPr>
        <p:spPr/>
        <p:txBody>
          <a:bodyPr/>
          <a:lstStyle/>
          <a:p>
            <a:r>
              <a:rPr lang="en-AE" dirty="0"/>
              <a:t>Bias-Variance Tradeoff</a:t>
            </a:r>
          </a:p>
        </p:txBody>
      </p:sp>
      <p:sp>
        <p:nvSpPr>
          <p:cNvPr id="3" name="Text Placeholder 2">
            <a:extLst>
              <a:ext uri="{FF2B5EF4-FFF2-40B4-BE49-F238E27FC236}">
                <a16:creationId xmlns:a16="http://schemas.microsoft.com/office/drawing/2014/main" id="{A939F308-2622-68F8-8D45-2FA11EF8715E}"/>
              </a:ext>
            </a:extLst>
          </p:cNvPr>
          <p:cNvSpPr>
            <a:spLocks noGrp="1"/>
          </p:cNvSpPr>
          <p:nvPr>
            <p:ph type="body" idx="1"/>
          </p:nvPr>
        </p:nvSpPr>
        <p:spPr/>
        <p:txBody>
          <a:bodyPr/>
          <a:lstStyle/>
          <a:p>
            <a:endParaRPr lang="en-AE"/>
          </a:p>
        </p:txBody>
      </p:sp>
      <p:sp>
        <p:nvSpPr>
          <p:cNvPr id="4" name="Footer Placeholder 3">
            <a:extLst>
              <a:ext uri="{FF2B5EF4-FFF2-40B4-BE49-F238E27FC236}">
                <a16:creationId xmlns:a16="http://schemas.microsoft.com/office/drawing/2014/main" id="{BEFC0AAF-7EF5-5276-7DCF-21E15A563BD7}"/>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0F713C55-E654-611E-3EF0-0DB669938223}"/>
              </a:ext>
            </a:extLst>
          </p:cNvPr>
          <p:cNvSpPr>
            <a:spLocks noGrp="1"/>
          </p:cNvSpPr>
          <p:nvPr>
            <p:ph type="sldNum" sz="quarter" idx="12"/>
          </p:nvPr>
        </p:nvSpPr>
        <p:spPr/>
        <p:txBody>
          <a:bodyPr/>
          <a:lstStyle/>
          <a:p>
            <a:fld id="{F60C5306-BD03-444F-81BE-8A5A1865DBD2}" type="slidenum">
              <a:rPr lang="en-US" smtClean="0"/>
              <a:t>28</a:t>
            </a:fld>
            <a:endParaRPr lang="en-US"/>
          </a:p>
        </p:txBody>
      </p:sp>
    </p:spTree>
    <p:extLst>
      <p:ext uri="{BB962C8B-B14F-4D97-AF65-F5344CB8AC3E}">
        <p14:creationId xmlns:p14="http://schemas.microsoft.com/office/powerpoint/2010/main" val="40864438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pPr>
              <a:defRPr/>
            </a:pPr>
            <a:r>
              <a:rPr lang="en-US">
                <a:latin typeface="Calibri" charset="0"/>
                <a:ea typeface="ＭＳ Ｐゴシック" charset="0"/>
                <a:cs typeface="ＭＳ Ｐゴシック" charset="0"/>
                <a:sym typeface="Lucida Grande" charset="0"/>
              </a:rPr>
              <a:t>kNN vs. Naive Bayes</a:t>
            </a:r>
          </a:p>
        </p:txBody>
      </p:sp>
      <p:sp>
        <p:nvSpPr>
          <p:cNvPr id="45060" name="Rectangle 3"/>
          <p:cNvSpPr>
            <a:spLocks noGrp="1" noChangeArrowheads="1"/>
          </p:cNvSpPr>
          <p:nvPr>
            <p:ph type="body" idx="1"/>
          </p:nvPr>
        </p:nvSpPr>
        <p:spPr>
          <a:xfrm>
            <a:off x="838200" y="1676696"/>
            <a:ext cx="10515600" cy="4351338"/>
          </a:xfrm>
        </p:spPr>
        <p:txBody>
          <a:bodyPr>
            <a:noAutofit/>
          </a:bodyPr>
          <a:lstStyle/>
          <a:p>
            <a:pPr eaLnBrk="1" hangingPunct="1">
              <a:lnSpc>
                <a:spcPct val="90000"/>
              </a:lnSpc>
              <a:defRPr/>
            </a:pPr>
            <a:r>
              <a:rPr lang="en-US" dirty="0">
                <a:latin typeface="Calibri" pitchFamily="34" charset="0"/>
                <a:ea typeface="MS PGothic" pitchFamily="34" charset="-128"/>
              </a:rPr>
              <a:t>Bias/Variance tradeoff:</a:t>
            </a:r>
          </a:p>
          <a:p>
            <a:pPr lvl="1">
              <a:defRPr/>
            </a:pPr>
            <a:r>
              <a:rPr lang="en-CA" sz="2800" dirty="0"/>
              <a:t>Model needs to be neither too simple (in which case it will underfit) nor too complex (in which case it will overfit). </a:t>
            </a:r>
          </a:p>
          <a:p>
            <a:r>
              <a:rPr lang="en-GB" dirty="0"/>
              <a:t>Diagnostic for bias and Variance: </a:t>
            </a:r>
            <a:r>
              <a:rPr lang="en-GB" b="1" dirty="0">
                <a:solidFill>
                  <a:srgbClr val="C00000"/>
                </a:solidFill>
              </a:rPr>
              <a:t>(Bias Variance trade-off)</a:t>
            </a:r>
          </a:p>
          <a:p>
            <a:pPr lvl="1"/>
            <a:r>
              <a:rPr lang="en-GB" sz="2800" dirty="0"/>
              <a:t>Variance: Training error will be much lower than test error.</a:t>
            </a:r>
          </a:p>
          <a:p>
            <a:pPr lvl="1"/>
            <a:r>
              <a:rPr lang="en-GB" sz="2800" dirty="0"/>
              <a:t>Bias: Training error will also be high. </a:t>
            </a:r>
            <a:endParaRPr lang="en-US" dirty="0">
              <a:latin typeface="Calibri" pitchFamily="34" charset="0"/>
              <a:ea typeface="MS PGothic" pitchFamily="34" charset="-128"/>
            </a:endParaRPr>
          </a:p>
          <a:p>
            <a:pPr eaLnBrk="1" hangingPunct="1">
              <a:lnSpc>
                <a:spcPct val="90000"/>
              </a:lnSpc>
              <a:defRPr/>
            </a:pPr>
            <a:r>
              <a:rPr lang="en-US" dirty="0" err="1">
                <a:latin typeface="Calibri" pitchFamily="34" charset="0"/>
                <a:ea typeface="MS PGothic" pitchFamily="34" charset="-128"/>
              </a:rPr>
              <a:t>kNN</a:t>
            </a:r>
            <a:r>
              <a:rPr lang="en-US" dirty="0">
                <a:latin typeface="Calibri" pitchFamily="34" charset="0"/>
                <a:ea typeface="MS PGothic" pitchFamily="34" charset="-128"/>
              </a:rPr>
              <a:t> has </a:t>
            </a:r>
            <a:r>
              <a:rPr lang="en-US" dirty="0">
                <a:solidFill>
                  <a:schemeClr val="hlink"/>
                </a:solidFill>
                <a:latin typeface="Calibri" pitchFamily="34" charset="0"/>
                <a:ea typeface="MS PGothic" pitchFamily="34" charset="-128"/>
              </a:rPr>
              <a:t>high variance</a:t>
            </a:r>
            <a:r>
              <a:rPr lang="en-US" dirty="0">
                <a:latin typeface="Calibri" pitchFamily="34" charset="0"/>
                <a:ea typeface="MS PGothic" pitchFamily="34" charset="-128"/>
              </a:rPr>
              <a:t> and </a:t>
            </a:r>
            <a:r>
              <a:rPr lang="en-US" dirty="0">
                <a:solidFill>
                  <a:schemeClr val="hlink"/>
                </a:solidFill>
                <a:latin typeface="Calibri" pitchFamily="34" charset="0"/>
                <a:ea typeface="MS PGothic" pitchFamily="34" charset="-128"/>
              </a:rPr>
              <a:t>low bias</a:t>
            </a:r>
            <a:r>
              <a:rPr lang="en-US" dirty="0">
                <a:latin typeface="Calibri" pitchFamily="34" charset="0"/>
                <a:ea typeface="MS PGothic" pitchFamily="34" charset="-128"/>
              </a:rPr>
              <a:t>.</a:t>
            </a:r>
          </a:p>
          <a:p>
            <a:pPr lvl="1" eaLnBrk="1" hangingPunct="1">
              <a:lnSpc>
                <a:spcPct val="90000"/>
              </a:lnSpc>
              <a:defRPr/>
            </a:pPr>
            <a:r>
              <a:rPr lang="en-US" sz="2800" dirty="0">
                <a:latin typeface="Calibri" pitchFamily="34" charset="0"/>
                <a:ea typeface="MS PGothic" pitchFamily="34" charset="-128"/>
              </a:rPr>
              <a:t>Infinite memory</a:t>
            </a:r>
          </a:p>
          <a:p>
            <a:pPr eaLnBrk="1" hangingPunct="1">
              <a:lnSpc>
                <a:spcPct val="90000"/>
              </a:lnSpc>
              <a:defRPr/>
            </a:pPr>
            <a:r>
              <a:rPr lang="en-US" dirty="0">
                <a:latin typeface="Calibri" pitchFamily="34" charset="0"/>
                <a:ea typeface="MS PGothic" pitchFamily="34" charset="-128"/>
              </a:rPr>
              <a:t>NB has </a:t>
            </a:r>
            <a:r>
              <a:rPr lang="en-US" dirty="0">
                <a:solidFill>
                  <a:schemeClr val="hlink"/>
                </a:solidFill>
                <a:latin typeface="Calibri" pitchFamily="34" charset="0"/>
                <a:ea typeface="MS PGothic" pitchFamily="34" charset="-128"/>
              </a:rPr>
              <a:t>low variance</a:t>
            </a:r>
            <a:r>
              <a:rPr lang="en-US" dirty="0">
                <a:latin typeface="Calibri" pitchFamily="34" charset="0"/>
                <a:ea typeface="MS PGothic" pitchFamily="34" charset="-128"/>
              </a:rPr>
              <a:t> and </a:t>
            </a:r>
            <a:r>
              <a:rPr lang="en-US" dirty="0">
                <a:solidFill>
                  <a:schemeClr val="hlink"/>
                </a:solidFill>
                <a:latin typeface="Calibri" pitchFamily="34" charset="0"/>
                <a:ea typeface="MS PGothic" pitchFamily="34" charset="-128"/>
              </a:rPr>
              <a:t>high bias</a:t>
            </a:r>
            <a:r>
              <a:rPr lang="en-US" dirty="0">
                <a:latin typeface="Calibri" pitchFamily="34" charset="0"/>
                <a:ea typeface="MS PGothic" pitchFamily="34" charset="-128"/>
              </a:rPr>
              <a:t>.</a:t>
            </a:r>
          </a:p>
          <a:p>
            <a:pPr lvl="1" eaLnBrk="1" hangingPunct="1">
              <a:lnSpc>
                <a:spcPct val="90000"/>
              </a:lnSpc>
              <a:defRPr/>
            </a:pPr>
            <a:r>
              <a:rPr lang="en-US" sz="2800" dirty="0">
                <a:latin typeface="Calibri" pitchFamily="34" charset="0"/>
                <a:ea typeface="MS PGothic" pitchFamily="34" charset="-128"/>
              </a:rPr>
              <a:t>Linear decision surface (hyperplane – see later)</a:t>
            </a:r>
          </a:p>
        </p:txBody>
      </p:sp>
      <p:sp>
        <p:nvSpPr>
          <p:cNvPr id="53253" name="TextBox 5"/>
          <p:cNvSpPr txBox="1">
            <a:spLocks noChangeArrowheads="1"/>
          </p:cNvSpPr>
          <p:nvPr/>
        </p:nvSpPr>
        <p:spPr bwMode="auto">
          <a:xfrm>
            <a:off x="9144001" y="-33338"/>
            <a:ext cx="1033463" cy="338138"/>
          </a:xfrm>
          <a:prstGeom prst="rect">
            <a:avLst/>
          </a:prstGeom>
          <a:noFill/>
          <a:ln w="9525">
            <a:noFill/>
            <a:miter lim="800000"/>
            <a:headEnd/>
            <a:tailEnd/>
          </a:ln>
        </p:spPr>
        <p:txBody>
          <a:bodyPr wrap="none" anchor="ctr">
            <a:spAutoFit/>
          </a:bodyPr>
          <a:lstStyle/>
          <a:p>
            <a:r>
              <a:rPr lang="en-US" sz="1600">
                <a:solidFill>
                  <a:srgbClr val="FBFCFF"/>
                </a:solidFill>
                <a:latin typeface="Lucida Sans" pitchFamily="34" charset="0"/>
                <a:ea typeface="MS PGothic" pitchFamily="34" charset="-128"/>
                <a:cs typeface="Arial Unicode MS" pitchFamily="34" charset="-128"/>
              </a:rPr>
              <a:t>Sec.14.6</a:t>
            </a:r>
          </a:p>
        </p:txBody>
      </p:sp>
      <p:sp>
        <p:nvSpPr>
          <p:cNvPr id="2" name="Footer Placeholder 1">
            <a:extLst>
              <a:ext uri="{FF2B5EF4-FFF2-40B4-BE49-F238E27FC236}">
                <a16:creationId xmlns:a16="http://schemas.microsoft.com/office/drawing/2014/main" id="{E17AF6D9-7E0B-774B-8670-254BD889411A}"/>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2763994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9101-9B5D-694D-8601-A69F98F1ECC6}"/>
              </a:ext>
            </a:extLst>
          </p:cNvPr>
          <p:cNvSpPr>
            <a:spLocks noGrp="1"/>
          </p:cNvSpPr>
          <p:nvPr>
            <p:ph type="title"/>
          </p:nvPr>
        </p:nvSpPr>
        <p:spPr/>
        <p:txBody>
          <a:bodyPr>
            <a:normAutofit/>
          </a:bodyPr>
          <a:lstStyle/>
          <a:p>
            <a:r>
              <a:rPr lang="en-GB" sz="3600" dirty="0"/>
              <a:t>Main slide source </a:t>
            </a:r>
            <a:r>
              <a:rPr lang="en-CA" sz="3600" dirty="0"/>
              <a:t>NLP || Dan </a:t>
            </a:r>
            <a:r>
              <a:rPr lang="en-CA" sz="3600" dirty="0" err="1"/>
              <a:t>Jurafsky</a:t>
            </a:r>
            <a:r>
              <a:rPr lang="en-CA" sz="3600" dirty="0"/>
              <a:t> || Stanford University</a:t>
            </a:r>
            <a:endParaRPr lang="en-GB" sz="3600" dirty="0"/>
          </a:p>
        </p:txBody>
      </p:sp>
      <p:sp>
        <p:nvSpPr>
          <p:cNvPr id="3" name="Text Placeholder 2">
            <a:extLst>
              <a:ext uri="{FF2B5EF4-FFF2-40B4-BE49-F238E27FC236}">
                <a16:creationId xmlns:a16="http://schemas.microsoft.com/office/drawing/2014/main" id="{C2E30350-C767-7E45-B68C-02D154EBB0BC}"/>
              </a:ext>
            </a:extLst>
          </p:cNvPr>
          <p:cNvSpPr>
            <a:spLocks noGrp="1"/>
          </p:cNvSpPr>
          <p:nvPr>
            <p:ph type="body" idx="1"/>
          </p:nvPr>
        </p:nvSpPr>
        <p:spPr/>
        <p:txBody>
          <a:bodyPr/>
          <a:lstStyle/>
          <a:p>
            <a:r>
              <a:rPr lang="en-GB" dirty="0">
                <a:hlinkClick r:id="rId3"/>
              </a:rPr>
              <a:t>Lectures slides and references </a:t>
            </a:r>
            <a:endParaRPr lang="en-GB" dirty="0"/>
          </a:p>
          <a:p>
            <a:r>
              <a:rPr lang="en-GB" dirty="0"/>
              <a:t>Chapter 4 Speech and Language Processing (3</a:t>
            </a:r>
            <a:r>
              <a:rPr lang="en-GB" baseline="30000" dirty="0"/>
              <a:t>rd</a:t>
            </a:r>
            <a:r>
              <a:rPr lang="en-GB" dirty="0"/>
              <a:t> draft)  </a:t>
            </a:r>
          </a:p>
        </p:txBody>
      </p:sp>
      <p:sp>
        <p:nvSpPr>
          <p:cNvPr id="4" name="Footer Placeholder 3">
            <a:extLst>
              <a:ext uri="{FF2B5EF4-FFF2-40B4-BE49-F238E27FC236}">
                <a16:creationId xmlns:a16="http://schemas.microsoft.com/office/drawing/2014/main" id="{182D9E02-BC92-E742-9712-2E4E9B27D11A}"/>
              </a:ext>
            </a:extLst>
          </p:cNvPr>
          <p:cNvSpPr>
            <a:spLocks noGrp="1"/>
          </p:cNvSpPr>
          <p:nvPr>
            <p:ph type="ftr" sz="quarter" idx="11"/>
          </p:nvPr>
        </p:nvSpPr>
        <p:spPr/>
        <p:txBody>
          <a:bodyPr/>
          <a:lstStyle/>
          <a:p>
            <a:r>
              <a:rPr lang="en-CA"/>
              <a:t>F20/F21 AA Applied Text Analytics</a:t>
            </a:r>
            <a:endParaRPr lang="en-US"/>
          </a:p>
        </p:txBody>
      </p:sp>
      <p:sp>
        <p:nvSpPr>
          <p:cNvPr id="5" name="Slide Number Placeholder 4">
            <a:extLst>
              <a:ext uri="{FF2B5EF4-FFF2-40B4-BE49-F238E27FC236}">
                <a16:creationId xmlns:a16="http://schemas.microsoft.com/office/drawing/2014/main" id="{2C9A26F7-A120-B24D-8EC7-59FE43460E81}"/>
              </a:ext>
            </a:extLst>
          </p:cNvPr>
          <p:cNvSpPr>
            <a:spLocks noGrp="1"/>
          </p:cNvSpPr>
          <p:nvPr>
            <p:ph type="sldNum" sz="quarter" idx="12"/>
          </p:nvPr>
        </p:nvSpPr>
        <p:spPr/>
        <p:txBody>
          <a:bodyPr/>
          <a:lstStyle/>
          <a:p>
            <a:fld id="{F60C5306-BD03-444F-81BE-8A5A1865DBD2}" type="slidenum">
              <a:rPr lang="en-US" smtClean="0"/>
              <a:t>3</a:t>
            </a:fld>
            <a:endParaRPr lang="en-US"/>
          </a:p>
        </p:txBody>
      </p:sp>
    </p:spTree>
    <p:extLst>
      <p:ext uri="{BB962C8B-B14F-4D97-AF65-F5344CB8AC3E}">
        <p14:creationId xmlns:p14="http://schemas.microsoft.com/office/powerpoint/2010/main" val="1389235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a:defRPr/>
            </a:pPr>
            <a:r>
              <a:rPr lang="en-US" sz="3600">
                <a:latin typeface="Calibri" charset="0"/>
                <a:ea typeface="ＭＳ Ｐゴシック" charset="0"/>
                <a:cs typeface="ＭＳ Ｐゴシック" charset="0"/>
                <a:sym typeface="Lucida Grande" charset="0"/>
              </a:rPr>
              <a:t>Bias vs. variance: </a:t>
            </a:r>
            <a:br>
              <a:rPr lang="en-US" sz="3600">
                <a:latin typeface="Calibri" charset="0"/>
                <a:ea typeface="ＭＳ Ｐゴシック" charset="0"/>
                <a:cs typeface="ＭＳ Ｐゴシック" charset="0"/>
                <a:sym typeface="Lucida Grande" charset="0"/>
              </a:rPr>
            </a:br>
            <a:r>
              <a:rPr lang="en-US" sz="3600">
                <a:latin typeface="Calibri" charset="0"/>
                <a:ea typeface="ＭＳ Ｐゴシック" charset="0"/>
                <a:cs typeface="ＭＳ Ｐゴシック" charset="0"/>
                <a:sym typeface="Lucida Grande" charset="0"/>
              </a:rPr>
              <a:t>Choosing the correct model capacity</a:t>
            </a:r>
          </a:p>
        </p:txBody>
      </p:sp>
      <p:sp>
        <p:nvSpPr>
          <p:cNvPr id="54277" name="Line 4"/>
          <p:cNvSpPr>
            <a:spLocks noChangeShapeType="1"/>
          </p:cNvSpPr>
          <p:nvPr/>
        </p:nvSpPr>
        <p:spPr bwMode="auto">
          <a:xfrm flipV="1">
            <a:off x="3657600" y="2590800"/>
            <a:ext cx="4876800" cy="2819400"/>
          </a:xfrm>
          <a:prstGeom prst="line">
            <a:avLst/>
          </a:prstGeom>
          <a:noFill/>
          <a:ln w="19050">
            <a:solidFill>
              <a:srgbClr val="A50021"/>
            </a:solidFill>
            <a:miter lim="800000"/>
            <a:headEnd/>
            <a:tailEnd/>
          </a:ln>
        </p:spPr>
        <p:txBody>
          <a:bodyPr wrap="none" anchor="ctr"/>
          <a:lstStyle/>
          <a:p>
            <a:endParaRPr lang="en-GB"/>
          </a:p>
        </p:txBody>
      </p:sp>
      <p:sp>
        <p:nvSpPr>
          <p:cNvPr id="54278" name="TextBox 6"/>
          <p:cNvSpPr txBox="1">
            <a:spLocks noChangeArrowheads="1"/>
          </p:cNvSpPr>
          <p:nvPr/>
        </p:nvSpPr>
        <p:spPr bwMode="auto">
          <a:xfrm>
            <a:off x="9144001" y="-33338"/>
            <a:ext cx="1033463" cy="338138"/>
          </a:xfrm>
          <a:prstGeom prst="rect">
            <a:avLst/>
          </a:prstGeom>
          <a:noFill/>
          <a:ln w="9525">
            <a:noFill/>
            <a:miter lim="800000"/>
            <a:headEnd/>
            <a:tailEnd/>
          </a:ln>
        </p:spPr>
        <p:txBody>
          <a:bodyPr wrap="none" anchor="ctr">
            <a:spAutoFit/>
          </a:bodyPr>
          <a:lstStyle/>
          <a:p>
            <a:r>
              <a:rPr lang="en-US" sz="1600">
                <a:solidFill>
                  <a:srgbClr val="FBFCFF"/>
                </a:solidFill>
                <a:latin typeface="Lucida Sans" pitchFamily="34" charset="0"/>
                <a:ea typeface="MS PGothic" pitchFamily="34" charset="-128"/>
                <a:cs typeface="Arial Unicode MS" pitchFamily="34" charset="-128"/>
              </a:rPr>
              <a:t>Sec.14.6</a:t>
            </a:r>
          </a:p>
        </p:txBody>
      </p:sp>
      <p:sp>
        <p:nvSpPr>
          <p:cNvPr id="2" name="Footer Placeholder 1">
            <a:extLst>
              <a:ext uri="{FF2B5EF4-FFF2-40B4-BE49-F238E27FC236}">
                <a16:creationId xmlns:a16="http://schemas.microsoft.com/office/drawing/2014/main" id="{E6C407E1-968B-7A4A-93F4-EC79E04CC087}"/>
              </a:ext>
            </a:extLst>
          </p:cNvPr>
          <p:cNvSpPr>
            <a:spLocks noGrp="1"/>
          </p:cNvSpPr>
          <p:nvPr>
            <p:ph type="ftr" sz="quarter" idx="11"/>
          </p:nvPr>
        </p:nvSpPr>
        <p:spPr/>
        <p:txBody>
          <a:bodyPr/>
          <a:lstStyle/>
          <a:p>
            <a:r>
              <a:rPr lang="en-CA"/>
              <a:t>F20/F21 AA Applied Text Analytics</a:t>
            </a:r>
            <a:endParaRPr lang="en-US"/>
          </a:p>
        </p:txBody>
      </p:sp>
      <p:pic>
        <p:nvPicPr>
          <p:cNvPr id="5" name="Content Placeholder 4">
            <a:extLst>
              <a:ext uri="{FF2B5EF4-FFF2-40B4-BE49-F238E27FC236}">
                <a16:creationId xmlns:a16="http://schemas.microsoft.com/office/drawing/2014/main" id="{37BDF9B3-4FE8-C644-8447-DD1D3E26270E}"/>
              </a:ext>
            </a:extLst>
          </p:cNvPr>
          <p:cNvPicPr>
            <a:picLocks noGrp="1" noChangeAspect="1"/>
          </p:cNvPicPr>
          <p:nvPr>
            <p:ph idx="1"/>
          </p:nvPr>
        </p:nvPicPr>
        <p:blipFill>
          <a:blip r:embed="rId3"/>
          <a:stretch>
            <a:fillRect/>
          </a:stretch>
        </p:blipFill>
        <p:spPr>
          <a:xfrm>
            <a:off x="1276350" y="2369344"/>
            <a:ext cx="9639300" cy="3263900"/>
          </a:xfrm>
          <a:prstGeom prst="rect">
            <a:avLst/>
          </a:prstGeom>
        </p:spPr>
      </p:pic>
    </p:spTree>
    <p:extLst>
      <p:ext uri="{BB962C8B-B14F-4D97-AF65-F5344CB8AC3E}">
        <p14:creationId xmlns:p14="http://schemas.microsoft.com/office/powerpoint/2010/main" val="3875068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6642" name="Picture 2"/>
          <p:cNvPicPr>
            <a:picLocks noChangeAspect="1" noChangeArrowheads="1"/>
          </p:cNvPicPr>
          <p:nvPr/>
        </p:nvPicPr>
        <p:blipFill>
          <a:blip r:embed="rId3" cstate="print"/>
          <a:srcRect/>
          <a:stretch>
            <a:fillRect/>
          </a:stretch>
        </p:blipFill>
        <p:spPr bwMode="auto">
          <a:xfrm>
            <a:off x="5735639" y="2205038"/>
            <a:ext cx="4714875" cy="4419600"/>
          </a:xfrm>
          <a:prstGeom prst="rect">
            <a:avLst/>
          </a:prstGeom>
          <a:noFill/>
          <a:ln w="9525">
            <a:noFill/>
            <a:miter lim="800000"/>
            <a:headEnd/>
            <a:tailEnd/>
          </a:ln>
          <a:effectLst/>
        </p:spPr>
      </p:pic>
      <p:sp>
        <p:nvSpPr>
          <p:cNvPr id="496643" name="AutoShape 3"/>
          <p:cNvSpPr>
            <a:spLocks noGrp="1" noChangeAspect="1" noChangeArrowheads="1"/>
          </p:cNvSpPr>
          <p:nvPr>
            <p:ph type="body" idx="1"/>
          </p:nvPr>
        </p:nvSpPr>
        <p:spPr>
          <a:xfrm>
            <a:off x="485775" y="1825625"/>
            <a:ext cx="10408965" cy="4351338"/>
          </a:xfrm>
        </p:spPr>
        <p:txBody>
          <a:bodyPr>
            <a:normAutofit fontScale="92500" lnSpcReduction="20000"/>
          </a:bodyPr>
          <a:lstStyle/>
          <a:p>
            <a:pPr>
              <a:buFont typeface="Wingdings" pitchFamily="2" charset="2"/>
              <a:buNone/>
            </a:pPr>
            <a:r>
              <a:rPr lang="tr-TR" b="1" dirty="0" err="1"/>
              <a:t>Use</a:t>
            </a:r>
            <a:r>
              <a:rPr lang="tr-TR" b="1" dirty="0"/>
              <a:t> </a:t>
            </a:r>
            <a:r>
              <a:rPr lang="tr-TR" b="1" dirty="0" err="1"/>
              <a:t>the</a:t>
            </a:r>
            <a:r>
              <a:rPr lang="tr-TR" b="1" dirty="0"/>
              <a:t> </a:t>
            </a:r>
            <a:r>
              <a:rPr lang="tr-TR" b="1" dirty="0" err="1"/>
              <a:t>simpler</a:t>
            </a:r>
            <a:r>
              <a:rPr lang="tr-TR" b="1" dirty="0"/>
              <a:t> </a:t>
            </a:r>
            <a:r>
              <a:rPr lang="tr-TR" b="1" dirty="0" err="1"/>
              <a:t>one</a:t>
            </a:r>
            <a:r>
              <a:rPr lang="tr-TR" b="1" dirty="0"/>
              <a:t> </a:t>
            </a:r>
            <a:r>
              <a:rPr lang="tr-TR" b="1" dirty="0" err="1"/>
              <a:t>because</a:t>
            </a:r>
            <a:endParaRPr lang="tr-TR" b="1" dirty="0"/>
          </a:p>
          <a:p>
            <a:r>
              <a:rPr lang="tr-TR" sz="2000" dirty="0" err="1"/>
              <a:t>Simpler</a:t>
            </a:r>
            <a:r>
              <a:rPr lang="tr-TR" sz="2000" dirty="0"/>
              <a:t> </a:t>
            </a:r>
            <a:r>
              <a:rPr lang="tr-TR" sz="2000" dirty="0" err="1"/>
              <a:t>to</a:t>
            </a:r>
            <a:r>
              <a:rPr lang="tr-TR" sz="2000" dirty="0"/>
              <a:t> </a:t>
            </a:r>
            <a:r>
              <a:rPr lang="tr-TR" sz="2000" dirty="0" err="1"/>
              <a:t>use</a:t>
            </a:r>
            <a:r>
              <a:rPr lang="tr-TR" sz="2000" dirty="0"/>
              <a:t> </a:t>
            </a:r>
          </a:p>
          <a:p>
            <a:pPr>
              <a:buFont typeface="Wingdings" pitchFamily="2" charset="2"/>
              <a:buNone/>
            </a:pPr>
            <a:r>
              <a:rPr lang="tr-TR" sz="2000" dirty="0"/>
              <a:t>	(</a:t>
            </a:r>
            <a:r>
              <a:rPr lang="tr-TR" sz="2000" dirty="0" err="1"/>
              <a:t>lower</a:t>
            </a:r>
            <a:r>
              <a:rPr lang="tr-TR" sz="2000" dirty="0"/>
              <a:t> </a:t>
            </a:r>
            <a:r>
              <a:rPr lang="tr-TR" sz="2000" dirty="0" err="1"/>
              <a:t>computational</a:t>
            </a:r>
            <a:r>
              <a:rPr lang="tr-TR" sz="2000" dirty="0"/>
              <a:t> </a:t>
            </a:r>
            <a:r>
              <a:rPr lang="tr-TR" sz="2000" dirty="0" err="1"/>
              <a:t>complexity</a:t>
            </a:r>
            <a:r>
              <a:rPr lang="tr-TR" sz="2000" dirty="0"/>
              <a:t>)</a:t>
            </a:r>
          </a:p>
          <a:p>
            <a:pPr>
              <a:buFont typeface="Wingdings" pitchFamily="2" charset="2"/>
              <a:buNone/>
            </a:pPr>
            <a:endParaRPr lang="tr-TR" sz="2000" dirty="0"/>
          </a:p>
          <a:p>
            <a:r>
              <a:rPr lang="tr-TR" sz="2000" dirty="0" err="1"/>
              <a:t>Easier</a:t>
            </a:r>
            <a:r>
              <a:rPr lang="tr-TR" sz="2000" dirty="0"/>
              <a:t> </a:t>
            </a:r>
            <a:r>
              <a:rPr lang="tr-TR" sz="2000" dirty="0" err="1"/>
              <a:t>to</a:t>
            </a:r>
            <a:r>
              <a:rPr lang="tr-TR" sz="2000" dirty="0"/>
              <a:t> </a:t>
            </a:r>
            <a:r>
              <a:rPr lang="tr-TR" sz="2000" dirty="0" err="1"/>
              <a:t>train</a:t>
            </a:r>
            <a:r>
              <a:rPr lang="tr-TR" sz="2000" dirty="0"/>
              <a:t> </a:t>
            </a:r>
          </a:p>
          <a:p>
            <a:pPr marL="0" indent="0">
              <a:buNone/>
            </a:pPr>
            <a:r>
              <a:rPr lang="tr-TR" sz="2000" dirty="0"/>
              <a:t>    (</a:t>
            </a:r>
            <a:r>
              <a:rPr lang="tr-TR" sz="2000" dirty="0" err="1"/>
              <a:t>lower</a:t>
            </a:r>
            <a:r>
              <a:rPr lang="tr-TR" sz="2000" dirty="0"/>
              <a:t> </a:t>
            </a:r>
            <a:r>
              <a:rPr lang="tr-TR" sz="2000" dirty="0" err="1"/>
              <a:t>space</a:t>
            </a:r>
            <a:r>
              <a:rPr lang="tr-TR" sz="2000" dirty="0"/>
              <a:t> </a:t>
            </a:r>
            <a:r>
              <a:rPr lang="tr-TR" sz="2000" dirty="0" err="1"/>
              <a:t>complexity</a:t>
            </a:r>
            <a:r>
              <a:rPr lang="tr-TR" sz="2000" dirty="0"/>
              <a:t>)</a:t>
            </a:r>
          </a:p>
          <a:p>
            <a:pPr marL="0" indent="0">
              <a:buNone/>
            </a:pPr>
            <a:endParaRPr lang="tr-TR" sz="2000" dirty="0"/>
          </a:p>
          <a:p>
            <a:r>
              <a:rPr lang="tr-TR" sz="2000" dirty="0" err="1"/>
              <a:t>Easier</a:t>
            </a:r>
            <a:r>
              <a:rPr lang="tr-TR" sz="2000" dirty="0"/>
              <a:t> </a:t>
            </a:r>
            <a:r>
              <a:rPr lang="tr-TR" sz="2000" dirty="0" err="1"/>
              <a:t>to</a:t>
            </a:r>
            <a:r>
              <a:rPr lang="tr-TR" sz="2000" dirty="0"/>
              <a:t> </a:t>
            </a:r>
            <a:r>
              <a:rPr lang="tr-TR" sz="2000" dirty="0" err="1"/>
              <a:t>explain</a:t>
            </a:r>
            <a:r>
              <a:rPr lang="tr-TR" sz="2000" dirty="0"/>
              <a:t> </a:t>
            </a:r>
          </a:p>
          <a:p>
            <a:pPr>
              <a:buFont typeface="Wingdings" pitchFamily="2" charset="2"/>
              <a:buNone/>
            </a:pPr>
            <a:r>
              <a:rPr lang="tr-TR" sz="2000" dirty="0"/>
              <a:t>	(</a:t>
            </a:r>
            <a:r>
              <a:rPr lang="tr-TR" sz="2000" dirty="0" err="1"/>
              <a:t>more</a:t>
            </a:r>
            <a:r>
              <a:rPr lang="tr-TR" sz="2000" dirty="0"/>
              <a:t> </a:t>
            </a:r>
            <a:r>
              <a:rPr lang="tr-TR" sz="2000" dirty="0" err="1"/>
              <a:t>interpretable</a:t>
            </a:r>
            <a:r>
              <a:rPr lang="tr-TR" sz="2000" dirty="0"/>
              <a:t>)</a:t>
            </a:r>
          </a:p>
          <a:p>
            <a:pPr>
              <a:buFont typeface="Wingdings" pitchFamily="2" charset="2"/>
              <a:buNone/>
            </a:pPr>
            <a:endParaRPr lang="tr-TR" sz="2000" dirty="0"/>
          </a:p>
          <a:p>
            <a:r>
              <a:rPr lang="tr-TR" sz="2000" dirty="0" err="1"/>
              <a:t>Generalizes</a:t>
            </a:r>
            <a:r>
              <a:rPr lang="tr-TR" sz="2000" dirty="0"/>
              <a:t> </a:t>
            </a:r>
            <a:r>
              <a:rPr lang="tr-TR" sz="2000" dirty="0" err="1"/>
              <a:t>better</a:t>
            </a:r>
            <a:r>
              <a:rPr lang="tr-TR" sz="2000" dirty="0"/>
              <a:t> </a:t>
            </a:r>
          </a:p>
          <a:p>
            <a:r>
              <a:rPr lang="tr-TR" sz="2000" dirty="0"/>
              <a:t>(</a:t>
            </a:r>
            <a:r>
              <a:rPr lang="tr-TR" sz="2000" dirty="0" err="1"/>
              <a:t>lower</a:t>
            </a:r>
            <a:r>
              <a:rPr lang="tr-TR" sz="2000" dirty="0"/>
              <a:t> </a:t>
            </a:r>
            <a:r>
              <a:rPr lang="tr-TR" sz="2000" dirty="0" err="1"/>
              <a:t>variance</a:t>
            </a:r>
            <a:r>
              <a:rPr lang="tr-TR" sz="2000" dirty="0"/>
              <a:t> - </a:t>
            </a:r>
            <a:r>
              <a:rPr lang="tr-TR" sz="2000" dirty="0" err="1"/>
              <a:t>Occam’s</a:t>
            </a:r>
            <a:r>
              <a:rPr lang="tr-TR" sz="2000" dirty="0"/>
              <a:t> </a:t>
            </a:r>
            <a:r>
              <a:rPr lang="tr-TR" sz="2000" dirty="0" err="1"/>
              <a:t>razor</a:t>
            </a:r>
            <a:r>
              <a:rPr lang="tr-TR" sz="2000" dirty="0"/>
              <a:t>)</a:t>
            </a:r>
          </a:p>
        </p:txBody>
      </p:sp>
      <p:sp>
        <p:nvSpPr>
          <p:cNvPr id="496644" name="Rectangle 4"/>
          <p:cNvSpPr>
            <a:spLocks noGrp="1" noChangeArrowheads="1"/>
          </p:cNvSpPr>
          <p:nvPr>
            <p:ph type="title"/>
          </p:nvPr>
        </p:nvSpPr>
        <p:spPr/>
        <p:txBody>
          <a:bodyPr>
            <a:normAutofit/>
          </a:bodyPr>
          <a:lstStyle/>
          <a:p>
            <a:r>
              <a:rPr lang="tr-TR" sz="4000" dirty="0">
                <a:solidFill>
                  <a:schemeClr val="accent2">
                    <a:lumMod val="75000"/>
                  </a:schemeClr>
                </a:solidFill>
                <a:effectLst>
                  <a:outerShdw blurRad="38100" dist="38100" dir="2700000" algn="tl">
                    <a:srgbClr val="000000">
                      <a:alpha val="43137"/>
                    </a:srgbClr>
                  </a:outerShdw>
                </a:effectLst>
              </a:rPr>
              <a:t>Noise and Model Complexity</a:t>
            </a:r>
          </a:p>
        </p:txBody>
      </p:sp>
      <p:sp>
        <p:nvSpPr>
          <p:cNvPr id="7" name="Footer Placeholder 6"/>
          <p:cNvSpPr>
            <a:spLocks noGrp="1"/>
          </p:cNvSpPr>
          <p:nvPr>
            <p:ph type="ftr" sz="quarter" idx="11"/>
          </p:nvPr>
        </p:nvSpPr>
        <p:spPr/>
        <p:txBody>
          <a:bodyPr/>
          <a:lstStyle/>
          <a:p>
            <a:r>
              <a:rPr lang="en-GB"/>
              <a:t>F20/F21 AA Applied Text Analytics</a:t>
            </a:r>
            <a:endParaRPr lang="tr-TR"/>
          </a:p>
        </p:txBody>
      </p:sp>
    </p:spTree>
    <p:extLst>
      <p:ext uri="{BB962C8B-B14F-4D97-AF65-F5344CB8AC3E}">
        <p14:creationId xmlns:p14="http://schemas.microsoft.com/office/powerpoint/2010/main" val="1896039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pPr>
              <a:defRPr/>
            </a:pPr>
            <a:r>
              <a:rPr lang="en-US" sz="3600" dirty="0">
                <a:latin typeface="Calibri" charset="0"/>
                <a:ea typeface="ＭＳ Ｐゴシック" charset="0"/>
                <a:cs typeface="ＭＳ Ｐゴシック" charset="0"/>
                <a:sym typeface="Lucida Grande" charset="0"/>
              </a:rPr>
              <a:t>Bias vs. variance: </a:t>
            </a:r>
            <a:br>
              <a:rPr lang="en-US" sz="3600" dirty="0">
                <a:latin typeface="Calibri" charset="0"/>
                <a:ea typeface="ＭＳ Ｐゴシック" charset="0"/>
                <a:cs typeface="ＭＳ Ｐゴシック" charset="0"/>
                <a:sym typeface="Lucida Grande" charset="0"/>
              </a:rPr>
            </a:br>
            <a:r>
              <a:rPr lang="en-US" sz="3600" dirty="0">
                <a:latin typeface="Calibri" charset="0"/>
                <a:ea typeface="ＭＳ Ｐゴシック" charset="0"/>
                <a:cs typeface="ＭＳ Ｐゴシック" charset="0"/>
                <a:sym typeface="Lucida Grande" charset="0"/>
              </a:rPr>
              <a:t>Choosing the correct model capacity</a:t>
            </a:r>
          </a:p>
        </p:txBody>
      </p:sp>
      <p:pic>
        <p:nvPicPr>
          <p:cNvPr id="47108" name="Picture 3"/>
          <p:cNvPicPr>
            <a:picLocks noGrp="1" noChangeAspect="1" noChangeArrowheads="1"/>
          </p:cNvPicPr>
          <p:nvPr>
            <p:ph idx="1"/>
          </p:nvPr>
        </p:nvPicPr>
        <p:blipFill>
          <a:blip r:embed="rId3" cstate="print"/>
          <a:srcRect/>
          <a:stretch>
            <a:fillRect/>
          </a:stretch>
        </p:blipFill>
        <p:spPr>
          <a:xfrm>
            <a:off x="3681414" y="2500314"/>
            <a:ext cx="4829175" cy="3381375"/>
          </a:xfrm>
        </p:spPr>
      </p:pic>
      <p:sp>
        <p:nvSpPr>
          <p:cNvPr id="54277" name="Line 4"/>
          <p:cNvSpPr>
            <a:spLocks noChangeShapeType="1"/>
          </p:cNvSpPr>
          <p:nvPr/>
        </p:nvSpPr>
        <p:spPr bwMode="auto">
          <a:xfrm flipV="1">
            <a:off x="3657600" y="2590800"/>
            <a:ext cx="4876800" cy="2819400"/>
          </a:xfrm>
          <a:prstGeom prst="line">
            <a:avLst/>
          </a:prstGeom>
          <a:noFill/>
          <a:ln w="19050">
            <a:solidFill>
              <a:srgbClr val="A50021"/>
            </a:solidFill>
            <a:miter lim="800000"/>
            <a:headEnd/>
            <a:tailEnd/>
          </a:ln>
        </p:spPr>
        <p:txBody>
          <a:bodyPr wrap="none" anchor="ctr"/>
          <a:lstStyle/>
          <a:p>
            <a:endParaRPr lang="en-GB"/>
          </a:p>
        </p:txBody>
      </p:sp>
      <p:sp>
        <p:nvSpPr>
          <p:cNvPr id="54278" name="TextBox 6"/>
          <p:cNvSpPr txBox="1">
            <a:spLocks noChangeArrowheads="1"/>
          </p:cNvSpPr>
          <p:nvPr/>
        </p:nvSpPr>
        <p:spPr bwMode="auto">
          <a:xfrm>
            <a:off x="9144001" y="-33338"/>
            <a:ext cx="1033463" cy="338138"/>
          </a:xfrm>
          <a:prstGeom prst="rect">
            <a:avLst/>
          </a:prstGeom>
          <a:noFill/>
          <a:ln w="9525">
            <a:noFill/>
            <a:miter lim="800000"/>
            <a:headEnd/>
            <a:tailEnd/>
          </a:ln>
        </p:spPr>
        <p:txBody>
          <a:bodyPr wrap="none" anchor="ctr">
            <a:spAutoFit/>
          </a:bodyPr>
          <a:lstStyle/>
          <a:p>
            <a:r>
              <a:rPr lang="en-US" sz="1600">
                <a:solidFill>
                  <a:srgbClr val="FBFCFF"/>
                </a:solidFill>
                <a:latin typeface="Lucida Sans" pitchFamily="34" charset="0"/>
                <a:ea typeface="MS PGothic" pitchFamily="34" charset="-128"/>
                <a:cs typeface="Arial Unicode MS" pitchFamily="34" charset="-128"/>
              </a:rPr>
              <a:t>Sec.14.6</a:t>
            </a:r>
          </a:p>
        </p:txBody>
      </p:sp>
      <p:sp>
        <p:nvSpPr>
          <p:cNvPr id="2" name="Footer Placeholder 1">
            <a:extLst>
              <a:ext uri="{FF2B5EF4-FFF2-40B4-BE49-F238E27FC236}">
                <a16:creationId xmlns:a16="http://schemas.microsoft.com/office/drawing/2014/main" id="{E6C407E1-968B-7A4A-93F4-EC79E04CC087}"/>
              </a:ext>
            </a:extLst>
          </p:cNvPr>
          <p:cNvSpPr>
            <a:spLocks noGrp="1"/>
          </p:cNvSpPr>
          <p:nvPr>
            <p:ph type="ftr" sz="quarter" idx="11"/>
          </p:nvPr>
        </p:nvSpPr>
        <p:spPr/>
        <p:txBody>
          <a:bodyPr/>
          <a:lstStyle/>
          <a:p>
            <a:r>
              <a:rPr lang="en-CA"/>
              <a:t>F20/F21 AA Applied Text Analytics</a:t>
            </a:r>
            <a:endParaRPr lang="en-US"/>
          </a:p>
        </p:txBody>
      </p:sp>
      <p:sp>
        <p:nvSpPr>
          <p:cNvPr id="3" name="TextBox 2">
            <a:extLst>
              <a:ext uri="{FF2B5EF4-FFF2-40B4-BE49-F238E27FC236}">
                <a16:creationId xmlns:a16="http://schemas.microsoft.com/office/drawing/2014/main" id="{7177AAF3-B7D6-4A4D-8095-3BADE5FBF7E0}"/>
              </a:ext>
            </a:extLst>
          </p:cNvPr>
          <p:cNvSpPr txBox="1"/>
          <p:nvPr/>
        </p:nvSpPr>
        <p:spPr>
          <a:xfrm>
            <a:off x="9486900" y="1385888"/>
            <a:ext cx="2074607" cy="461665"/>
          </a:xfrm>
          <a:prstGeom prst="rect">
            <a:avLst/>
          </a:prstGeom>
          <a:solidFill>
            <a:schemeClr val="accent4">
              <a:lumMod val="40000"/>
              <a:lumOff val="60000"/>
            </a:schemeClr>
          </a:solidFill>
        </p:spPr>
        <p:txBody>
          <a:bodyPr wrap="none" rtlCol="0">
            <a:spAutoFit/>
          </a:bodyPr>
          <a:lstStyle/>
          <a:p>
            <a:r>
              <a:rPr lang="en-GB" sz="2400" b="1" dirty="0">
                <a:solidFill>
                  <a:srgbClr val="C00000"/>
                </a:solidFill>
              </a:rPr>
              <a:t>Simple model?</a:t>
            </a:r>
          </a:p>
        </p:txBody>
      </p:sp>
    </p:spTree>
    <p:extLst>
      <p:ext uri="{BB962C8B-B14F-4D97-AF65-F5344CB8AC3E}">
        <p14:creationId xmlns:p14="http://schemas.microsoft.com/office/powerpoint/2010/main" val="2942276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1"/>
          <p:cNvSpPr txBox="1">
            <a:spLocks noChangeArrowheads="1"/>
          </p:cNvSpPr>
          <p:nvPr/>
        </p:nvSpPr>
        <p:spPr bwMode="auto">
          <a:xfrm>
            <a:off x="8077200" y="6477001"/>
            <a:ext cx="2133600" cy="244475"/>
          </a:xfrm>
          <a:prstGeom prst="rect">
            <a:avLst/>
          </a:prstGeom>
          <a:noFill/>
          <a:ln w="9525">
            <a:noFill/>
            <a:round/>
            <a:headEnd/>
            <a:tailEnd/>
          </a:ln>
        </p:spPr>
        <p:txBody>
          <a:bodyPr lIns="90000" tIns="46800" rIns="90000" bIns="46800" anchor="ctr"/>
          <a:lstStyle/>
          <a:p>
            <a:pPr algn="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fld id="{48895EFF-1DBE-4654-84B8-EE5B6E2FA3CA}" type="slidenum">
              <a:rPr lang="en-US" sz="1200">
                <a:solidFill>
                  <a:srgbClr val="898989"/>
                </a:solidFill>
                <a:latin typeface="Calibri" charset="0"/>
              </a:rPr>
              <a:pPr algn="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t>33</a:t>
            </a:fld>
            <a:endParaRPr lang="en-US" sz="1200">
              <a:solidFill>
                <a:srgbClr val="898989"/>
              </a:solidFill>
              <a:latin typeface="Calibri" charset="0"/>
            </a:endParaRPr>
          </a:p>
        </p:txBody>
      </p:sp>
      <p:sp>
        <p:nvSpPr>
          <p:cNvPr id="84995" name="Text Box 2"/>
          <p:cNvSpPr txBox="1">
            <a:spLocks noChangeArrowheads="1"/>
          </p:cNvSpPr>
          <p:nvPr/>
        </p:nvSpPr>
        <p:spPr bwMode="auto">
          <a:xfrm>
            <a:off x="483394" y="376190"/>
            <a:ext cx="9144000" cy="1403350"/>
          </a:xfrm>
          <a:prstGeom prst="rect">
            <a:avLst/>
          </a:prstGeom>
          <a:noFill/>
          <a:ln w="9525">
            <a:noFill/>
            <a:round/>
            <a:headEnd/>
            <a:tailEnd/>
          </a:ln>
        </p:spPr>
        <p:txBody>
          <a:bodyPr anchor="b"/>
          <a:lstStyle/>
          <a:p>
            <a:pP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US" sz="3600" dirty="0">
                <a:latin typeface="Calibri" charset="0"/>
                <a:ea typeface="ＭＳ Ｐゴシック" charset="0"/>
                <a:cs typeface="ＭＳ Ｐゴシック" charset="0"/>
                <a:sym typeface="Lucida Grande" charset="0"/>
              </a:rPr>
              <a:t>Bias vs. variance: </a:t>
            </a:r>
            <a:br>
              <a:rPr lang="en-US" sz="3600" dirty="0">
                <a:latin typeface="Calibri" charset="0"/>
                <a:ea typeface="ＭＳ Ｐゴシック" charset="0"/>
                <a:cs typeface="ＭＳ Ｐゴシック" charset="0"/>
                <a:sym typeface="Lucida Grande" charset="0"/>
              </a:rPr>
            </a:br>
            <a:r>
              <a:rPr lang="en-US" sz="3600" dirty="0">
                <a:latin typeface="Calibri" charset="0"/>
                <a:ea typeface="ＭＳ Ｐゴシック" charset="0"/>
                <a:cs typeface="ＭＳ Ｐゴシック" charset="0"/>
                <a:sym typeface="Lucida Grande" charset="0"/>
              </a:rPr>
              <a:t>Choosing the correct model capacity</a:t>
            </a:r>
          </a:p>
          <a:p>
            <a:pPr>
              <a:buSzPct val="10000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de-DE" sz="3600" dirty="0">
                <a:latin typeface="+mj-lt"/>
              </a:rPr>
              <a:t>A </a:t>
            </a:r>
            <a:r>
              <a:rPr lang="de-DE" sz="3600" dirty="0" err="1">
                <a:latin typeface="+mj-lt"/>
              </a:rPr>
              <a:t>nonlinear</a:t>
            </a:r>
            <a:r>
              <a:rPr lang="de-DE" sz="3600" dirty="0">
                <a:latin typeface="+mj-lt"/>
              </a:rPr>
              <a:t> </a:t>
            </a:r>
            <a:r>
              <a:rPr lang="de-DE" sz="3600" dirty="0" err="1">
                <a:latin typeface="+mj-lt"/>
              </a:rPr>
              <a:t>problem</a:t>
            </a:r>
            <a:endParaRPr lang="en-US" sz="3400" dirty="0">
              <a:latin typeface="+mj-lt"/>
            </a:endParaRPr>
          </a:p>
        </p:txBody>
      </p:sp>
      <p:sp>
        <p:nvSpPr>
          <p:cNvPr id="84996" name="Text Box 3"/>
          <p:cNvSpPr txBox="1">
            <a:spLocks noChangeArrowheads="1"/>
          </p:cNvSpPr>
          <p:nvPr/>
        </p:nvSpPr>
        <p:spPr bwMode="auto">
          <a:xfrm>
            <a:off x="6245810" y="4057634"/>
            <a:ext cx="8505825" cy="1571612"/>
          </a:xfrm>
          <a:prstGeom prst="rect">
            <a:avLst/>
          </a:prstGeom>
          <a:noFill/>
          <a:ln w="9525">
            <a:noFill/>
            <a:round/>
            <a:headEnd/>
            <a:tailEnd/>
          </a:ln>
        </p:spPr>
        <p:txBody>
          <a:bodyPr/>
          <a:lstStyle/>
          <a:p>
            <a:pPr lvl="1">
              <a:spcBef>
                <a:spcPts val="700"/>
              </a:spcBef>
              <a:buClr>
                <a:srgbClr val="336699"/>
              </a:buClr>
            </a:pPr>
            <a:endParaRPr lang="en-US" dirty="0">
              <a:latin typeface="+mj-lt"/>
            </a:endParaRPr>
          </a:p>
          <a:p>
            <a:pPr lvl="1">
              <a:spcBef>
                <a:spcPts val="700"/>
              </a:spcBef>
              <a:buClr>
                <a:srgbClr val="336699"/>
              </a:buClr>
              <a:buFont typeface="Wingdings" pitchFamily="2" charset="2"/>
              <a:buChar char="§"/>
            </a:pPr>
            <a:r>
              <a:rPr lang="en-US" dirty="0">
                <a:latin typeface="+mj-lt"/>
              </a:rPr>
              <a:t>Linear classifier like </a:t>
            </a:r>
            <a:r>
              <a:rPr lang="en-US" dirty="0" err="1">
                <a:latin typeface="+mj-lt"/>
              </a:rPr>
              <a:t>Rocchio</a:t>
            </a:r>
            <a:r>
              <a:rPr lang="en-US" dirty="0">
                <a:latin typeface="+mj-lt"/>
              </a:rPr>
              <a:t> does badly on this task.</a:t>
            </a:r>
          </a:p>
          <a:p>
            <a:pPr lvl="1">
              <a:spcBef>
                <a:spcPts val="700"/>
              </a:spcBef>
              <a:buClr>
                <a:srgbClr val="336699"/>
              </a:buClr>
              <a:buFont typeface="Wingdings" pitchFamily="2" charset="2"/>
              <a:buChar char="§"/>
            </a:pPr>
            <a:r>
              <a:rPr lang="en-US" dirty="0" err="1">
                <a:latin typeface="+mj-lt"/>
              </a:rPr>
              <a:t>kNN</a:t>
            </a:r>
            <a:r>
              <a:rPr lang="en-US" dirty="0">
                <a:latin typeface="+mj-lt"/>
              </a:rPr>
              <a:t> will do well (assuming enough training data)</a:t>
            </a:r>
          </a:p>
        </p:txBody>
      </p:sp>
      <p:sp>
        <p:nvSpPr>
          <p:cNvPr id="84997" name="Text Box 4"/>
          <p:cNvSpPr txBox="1">
            <a:spLocks noChangeArrowheads="1"/>
          </p:cNvSpPr>
          <p:nvPr/>
        </p:nvSpPr>
        <p:spPr bwMode="auto">
          <a:xfrm>
            <a:off x="9164638" y="-33338"/>
            <a:ext cx="925512" cy="336551"/>
          </a:xfrm>
          <a:prstGeom prst="rect">
            <a:avLst/>
          </a:prstGeom>
          <a:noFill/>
          <a:ln w="9525">
            <a:noFill/>
            <a:round/>
            <a:headEnd/>
            <a:tailEnd/>
          </a:ln>
        </p:spPr>
        <p:txBody>
          <a:bodyPr wrap="none" anchor="ctr"/>
          <a:lstStyle/>
          <a:p>
            <a:pPr>
              <a:buClr>
                <a:srgbClr val="000000"/>
              </a:buClr>
              <a:buSzPct val="100000"/>
              <a:buFont typeface="Times New Roman" pitchFamily="16" charset="0"/>
              <a:buNone/>
            </a:pPr>
            <a:endParaRPr lang="de-DE"/>
          </a:p>
        </p:txBody>
      </p:sp>
      <p:pic>
        <p:nvPicPr>
          <p:cNvPr id="6" name="Picture 5" descr="1458.png"/>
          <p:cNvPicPr>
            <a:picLocks noChangeAspect="1"/>
          </p:cNvPicPr>
          <p:nvPr/>
        </p:nvPicPr>
        <p:blipFill>
          <a:blip r:embed="rId3" cstate="print"/>
          <a:stretch>
            <a:fillRect/>
          </a:stretch>
        </p:blipFill>
        <p:spPr>
          <a:xfrm>
            <a:off x="2256753" y="2143092"/>
            <a:ext cx="3989057" cy="3571900"/>
          </a:xfrm>
          <a:prstGeom prst="rect">
            <a:avLst/>
          </a:prstGeom>
        </p:spPr>
      </p:pic>
      <p:sp>
        <p:nvSpPr>
          <p:cNvPr id="2" name="Footer Placeholder 1">
            <a:extLst>
              <a:ext uri="{FF2B5EF4-FFF2-40B4-BE49-F238E27FC236}">
                <a16:creationId xmlns:a16="http://schemas.microsoft.com/office/drawing/2014/main" id="{8C166EEC-B357-D045-A229-EA9902CE432F}"/>
              </a:ext>
            </a:extLst>
          </p:cNvPr>
          <p:cNvSpPr>
            <a:spLocks noGrp="1"/>
          </p:cNvSpPr>
          <p:nvPr>
            <p:ph type="ftr" sz="quarter" idx="11"/>
          </p:nvPr>
        </p:nvSpPr>
        <p:spPr/>
        <p:txBody>
          <a:bodyPr/>
          <a:lstStyle/>
          <a:p>
            <a:r>
              <a:rPr lang="en-CA"/>
              <a:t>F20/F21 AA Applied Text Analytics</a:t>
            </a:r>
            <a:endParaRPr lang="en-US"/>
          </a:p>
        </p:txBody>
      </p:sp>
      <p:sp>
        <p:nvSpPr>
          <p:cNvPr id="8" name="TextBox 7">
            <a:extLst>
              <a:ext uri="{FF2B5EF4-FFF2-40B4-BE49-F238E27FC236}">
                <a16:creationId xmlns:a16="http://schemas.microsoft.com/office/drawing/2014/main" id="{FF32E0A7-7BA5-E443-9564-67A99239B9AE}"/>
              </a:ext>
            </a:extLst>
          </p:cNvPr>
          <p:cNvSpPr txBox="1"/>
          <p:nvPr/>
        </p:nvSpPr>
        <p:spPr>
          <a:xfrm>
            <a:off x="8276537" y="1364581"/>
            <a:ext cx="2318263" cy="461665"/>
          </a:xfrm>
          <a:prstGeom prst="rect">
            <a:avLst/>
          </a:prstGeom>
          <a:solidFill>
            <a:schemeClr val="accent4">
              <a:lumMod val="40000"/>
              <a:lumOff val="60000"/>
            </a:schemeClr>
          </a:solidFill>
        </p:spPr>
        <p:txBody>
          <a:bodyPr wrap="none" rtlCol="0">
            <a:spAutoFit/>
          </a:bodyPr>
          <a:lstStyle/>
          <a:p>
            <a:r>
              <a:rPr lang="en-GB" sz="2400" b="1" dirty="0">
                <a:solidFill>
                  <a:srgbClr val="C00000"/>
                </a:solidFill>
              </a:rPr>
              <a:t>Complex model?</a:t>
            </a:r>
          </a:p>
        </p:txBody>
      </p:sp>
    </p:spTree>
    <p:extLst>
      <p:ext uri="{BB962C8B-B14F-4D97-AF65-F5344CB8AC3E}">
        <p14:creationId xmlns:p14="http://schemas.microsoft.com/office/powerpoint/2010/main" val="113766087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a:defRPr/>
            </a:pPr>
            <a:r>
              <a:rPr lang="en-US">
                <a:latin typeface="Calibri" charset="0"/>
                <a:ea typeface="ＭＳ Ｐゴシック" charset="0"/>
                <a:cs typeface="ＭＳ Ｐゴシック" charset="0"/>
                <a:sym typeface="Lucida Grande" charset="0"/>
              </a:rPr>
              <a:t>Which classifier do I use for a given text classification problem?</a:t>
            </a:r>
          </a:p>
        </p:txBody>
      </p:sp>
      <p:sp>
        <p:nvSpPr>
          <p:cNvPr id="65539" name="Content Placeholder 5"/>
          <p:cNvSpPr>
            <a:spLocks noGrp="1"/>
          </p:cNvSpPr>
          <p:nvPr>
            <p:ph idx="1"/>
          </p:nvPr>
        </p:nvSpPr>
        <p:spPr/>
        <p:txBody>
          <a:bodyPr/>
          <a:lstStyle/>
          <a:p>
            <a:pPr eaLnBrk="1" hangingPunct="1">
              <a:buFont typeface="Wingdings" charset="0"/>
              <a:buChar char="§"/>
              <a:defRPr/>
            </a:pPr>
            <a:r>
              <a:rPr lang="en-US" dirty="0">
                <a:latin typeface="Calibri" charset="0"/>
                <a:ea typeface="ＭＳ Ｐゴシック" charset="0"/>
                <a:cs typeface="ＭＳ Ｐゴシック" charset="0"/>
                <a:sym typeface="Lucida Grande" charset="0"/>
              </a:rPr>
              <a:t>Is there a learning method that is optimal for all text classification problems?</a:t>
            </a:r>
          </a:p>
          <a:p>
            <a:pPr eaLnBrk="1" hangingPunct="1">
              <a:buFont typeface="Wingdings" charset="0"/>
              <a:buChar char="§"/>
              <a:defRPr/>
            </a:pPr>
            <a:r>
              <a:rPr lang="en-US" dirty="0">
                <a:latin typeface="Calibri" charset="0"/>
                <a:ea typeface="ＭＳ Ｐゴシック" charset="0"/>
                <a:cs typeface="ＭＳ Ｐゴシック" charset="0"/>
                <a:sym typeface="Lucida Grande" charset="0"/>
              </a:rPr>
              <a:t>No, because there is a tradeoff between bias and variance.</a:t>
            </a:r>
          </a:p>
          <a:p>
            <a:pPr eaLnBrk="1" hangingPunct="1">
              <a:buFont typeface="Wingdings" charset="0"/>
              <a:buChar char="§"/>
              <a:defRPr/>
            </a:pPr>
            <a:endParaRPr lang="en-US" dirty="0">
              <a:latin typeface="Calibri" charset="0"/>
              <a:ea typeface="ＭＳ Ｐゴシック" charset="0"/>
              <a:cs typeface="ＭＳ Ｐゴシック" charset="0"/>
              <a:sym typeface="Lucida Grande" charset="0"/>
            </a:endParaRPr>
          </a:p>
          <a:p>
            <a:pPr eaLnBrk="1" hangingPunct="1">
              <a:buFont typeface="Wingdings" charset="0"/>
              <a:buChar char="§"/>
              <a:defRPr/>
            </a:pPr>
            <a:r>
              <a:rPr lang="en-US" dirty="0">
                <a:latin typeface="Calibri" charset="0"/>
                <a:ea typeface="ＭＳ Ｐゴシック" charset="0"/>
                <a:cs typeface="ＭＳ Ｐゴシック" charset="0"/>
                <a:sym typeface="Lucida Grande" charset="0"/>
              </a:rPr>
              <a:t>Factors to take into account:</a:t>
            </a:r>
          </a:p>
          <a:p>
            <a:pPr lvl="1" eaLnBrk="1" hangingPunct="1">
              <a:buFont typeface="Wingdings" charset="0"/>
              <a:buChar char="§"/>
              <a:defRPr/>
            </a:pPr>
            <a:r>
              <a:rPr lang="en-US" dirty="0">
                <a:latin typeface="Calibri" charset="0"/>
                <a:ea typeface="ＭＳ Ｐゴシック" charset="0"/>
                <a:sym typeface="Lucida Grande" charset="0"/>
              </a:rPr>
              <a:t>How much training data is available?</a:t>
            </a:r>
          </a:p>
          <a:p>
            <a:pPr lvl="1" eaLnBrk="1" hangingPunct="1">
              <a:buFont typeface="Wingdings" charset="0"/>
              <a:buChar char="§"/>
              <a:defRPr/>
            </a:pPr>
            <a:r>
              <a:rPr lang="en-US" dirty="0">
                <a:latin typeface="Calibri" charset="0"/>
                <a:ea typeface="ＭＳ Ｐゴシック" charset="0"/>
                <a:sym typeface="Lucida Grande" charset="0"/>
              </a:rPr>
              <a:t>How simple/complex is the problem? (linear vs. nonlinear decision boundary)</a:t>
            </a:r>
          </a:p>
          <a:p>
            <a:pPr lvl="1" eaLnBrk="1" hangingPunct="1">
              <a:buFont typeface="Wingdings" charset="0"/>
              <a:buChar char="§"/>
              <a:defRPr/>
            </a:pPr>
            <a:r>
              <a:rPr lang="en-US" dirty="0">
                <a:latin typeface="Calibri" charset="0"/>
                <a:ea typeface="ＭＳ Ｐゴシック" charset="0"/>
                <a:sym typeface="Lucida Grande" charset="0"/>
              </a:rPr>
              <a:t>How noisy is the data?</a:t>
            </a:r>
          </a:p>
          <a:p>
            <a:pPr lvl="1" eaLnBrk="1" hangingPunct="1">
              <a:buFont typeface="Wingdings" charset="0"/>
              <a:buChar char="§"/>
              <a:defRPr/>
            </a:pPr>
            <a:r>
              <a:rPr lang="en-US" dirty="0">
                <a:latin typeface="Calibri" charset="0"/>
                <a:ea typeface="ＭＳ Ｐゴシック" charset="0"/>
                <a:sym typeface="Lucida Grande" charset="0"/>
              </a:rPr>
              <a:t>How stable is the problem over time?</a:t>
            </a:r>
          </a:p>
          <a:p>
            <a:pPr lvl="2" eaLnBrk="1" hangingPunct="1">
              <a:buFont typeface="Wingdings" charset="0"/>
              <a:buChar char="§"/>
              <a:defRPr/>
            </a:pPr>
            <a:r>
              <a:rPr lang="en-US" dirty="0">
                <a:latin typeface="Calibri" charset="0"/>
                <a:ea typeface="ＭＳ Ｐゴシック" charset="0"/>
                <a:sym typeface="Lucida Grande" charset="0"/>
              </a:rPr>
              <a:t>For an unstable problem, its better to use a simple and robust classifier.</a:t>
            </a:r>
          </a:p>
        </p:txBody>
      </p:sp>
      <p:sp>
        <p:nvSpPr>
          <p:cNvPr id="2" name="Footer Placeholder 1">
            <a:extLst>
              <a:ext uri="{FF2B5EF4-FFF2-40B4-BE49-F238E27FC236}">
                <a16:creationId xmlns:a16="http://schemas.microsoft.com/office/drawing/2014/main" id="{2FD1AE1C-404C-6A4F-898B-D3313821AFE2}"/>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03801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53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53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53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70D09-3CB1-D447-A1C7-FAAEF8D44F5C}"/>
              </a:ext>
            </a:extLst>
          </p:cNvPr>
          <p:cNvSpPr>
            <a:spLocks noGrp="1"/>
          </p:cNvSpPr>
          <p:nvPr>
            <p:ph type="title"/>
          </p:nvPr>
        </p:nvSpPr>
        <p:spPr/>
        <p:txBody>
          <a:bodyPr/>
          <a:lstStyle/>
          <a:p>
            <a:r>
              <a:rPr lang="en-US" dirty="0"/>
              <a:t>Support Vector Machines</a:t>
            </a:r>
          </a:p>
        </p:txBody>
      </p:sp>
      <p:sp>
        <p:nvSpPr>
          <p:cNvPr id="4" name="Text Placeholder 3">
            <a:extLst>
              <a:ext uri="{FF2B5EF4-FFF2-40B4-BE49-F238E27FC236}">
                <a16:creationId xmlns:a16="http://schemas.microsoft.com/office/drawing/2014/main" id="{C6486BB2-0BCD-3445-B61A-EE7B9DBC81B7}"/>
              </a:ext>
            </a:extLst>
          </p:cNvPr>
          <p:cNvSpPr>
            <a:spLocks noGrp="1"/>
          </p:cNvSpPr>
          <p:nvPr>
            <p:ph type="body" idx="1"/>
          </p:nvPr>
        </p:nvSpPr>
        <p:spPr/>
        <p:txBody>
          <a:bodyPr/>
          <a:lstStyle/>
          <a:p>
            <a:endParaRPr lang="en-GB" dirty="0"/>
          </a:p>
        </p:txBody>
      </p:sp>
      <p:sp>
        <p:nvSpPr>
          <p:cNvPr id="5" name="Footer Placeholder 4">
            <a:extLst>
              <a:ext uri="{FF2B5EF4-FFF2-40B4-BE49-F238E27FC236}">
                <a16:creationId xmlns:a16="http://schemas.microsoft.com/office/drawing/2014/main" id="{681776D8-309B-E342-A253-DAF194476B4D}"/>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4157478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solidFill>
                  <a:schemeClr val="accent2">
                    <a:lumMod val="75000"/>
                  </a:schemeClr>
                </a:solidFill>
                <a:effectLst>
                  <a:outerShdw blurRad="38100" dist="38100" dir="2700000" algn="tl">
                    <a:srgbClr val="000000">
                      <a:alpha val="43137"/>
                    </a:srgbClr>
                  </a:outerShdw>
                </a:effectLst>
              </a:rPr>
              <a:t>Why are SVM interesting?</a:t>
            </a:r>
          </a:p>
        </p:txBody>
      </p:sp>
      <p:sp>
        <p:nvSpPr>
          <p:cNvPr id="3" name="Content Placeholder 2"/>
          <p:cNvSpPr>
            <a:spLocks noGrp="1"/>
          </p:cNvSpPr>
          <p:nvPr>
            <p:ph idx="1"/>
          </p:nvPr>
        </p:nvSpPr>
        <p:spPr/>
        <p:txBody>
          <a:bodyPr/>
          <a:lstStyle/>
          <a:p>
            <a:r>
              <a:rPr lang="en-GB" dirty="0"/>
              <a:t>Discriminant based Classifiers</a:t>
            </a:r>
          </a:p>
          <a:p>
            <a:r>
              <a:rPr lang="en-GB" dirty="0"/>
              <a:t>Linear Classifier that use the ‘Kernel trick’ for nonlinearity</a:t>
            </a:r>
          </a:p>
          <a:p>
            <a:r>
              <a:rPr lang="en-GB" dirty="0"/>
              <a:t>Maximize generalization</a:t>
            </a:r>
          </a:p>
          <a:p>
            <a:r>
              <a:rPr lang="en-GB" dirty="0"/>
              <a:t>Support vectors represent knowledge</a:t>
            </a:r>
          </a:p>
          <a:p>
            <a:r>
              <a:rPr lang="en-GB" dirty="0"/>
              <a:t>Learning is based on complex optimization</a:t>
            </a:r>
          </a:p>
          <a:p>
            <a:endParaRPr lang="en-GB" dirty="0"/>
          </a:p>
          <a:p>
            <a:endParaRPr lang="en-GB" dirty="0"/>
          </a:p>
        </p:txBody>
      </p:sp>
      <p:sp>
        <p:nvSpPr>
          <p:cNvPr id="4" name="Footer Placeholder 3"/>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833489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1031" name="Rectangle 2"/>
          <p:cNvSpPr>
            <a:spLocks noGrp="1" noChangeArrowheads="1"/>
          </p:cNvSpPr>
          <p:nvPr>
            <p:ph type="title"/>
          </p:nvPr>
        </p:nvSpPr>
        <p:spPr>
          <a:xfrm>
            <a:off x="1860656" y="0"/>
            <a:ext cx="8807344" cy="1143240"/>
          </a:xfrm>
        </p:spPr>
        <p:txBody>
          <a:bodyPr/>
          <a:lstStyle/>
          <a:p>
            <a:pPr eaLnBrk="1" hangingPunct="1"/>
            <a:r>
              <a:rPr lang="en-US" b="0" dirty="0"/>
              <a:t>  Review of Linear Classifiers</a:t>
            </a:r>
            <a:r>
              <a:rPr lang="en-US" dirty="0"/>
              <a:t>	</a:t>
            </a:r>
          </a:p>
        </p:txBody>
      </p:sp>
      <p:sp>
        <p:nvSpPr>
          <p:cNvPr id="1032" name="Rectangle 3"/>
          <p:cNvSpPr>
            <a:spLocks noGrp="1" noChangeArrowheads="1"/>
          </p:cNvSpPr>
          <p:nvPr>
            <p:ph type="body" idx="1"/>
          </p:nvPr>
        </p:nvSpPr>
        <p:spPr>
          <a:xfrm>
            <a:off x="595434" y="1143240"/>
            <a:ext cx="5696044" cy="5314708"/>
          </a:xfrm>
        </p:spPr>
        <p:txBody>
          <a:bodyPr>
            <a:normAutofit fontScale="92500" lnSpcReduction="10000"/>
          </a:bodyPr>
          <a:lstStyle/>
          <a:p>
            <a:pPr marL="467525" indent="-467525">
              <a:lnSpc>
                <a:spcPct val="110000"/>
              </a:lnSpc>
            </a:pPr>
            <a:r>
              <a:rPr lang="en-US" dirty="0"/>
              <a:t>Linear classifiers</a:t>
            </a:r>
            <a:endParaRPr lang="en-US" sz="2000" dirty="0">
              <a:solidFill>
                <a:srgbClr val="FF0000"/>
              </a:solidFill>
            </a:endParaRPr>
          </a:p>
          <a:p>
            <a:pPr marL="858521" lvl="1" indent="-400736">
              <a:lnSpc>
                <a:spcPct val="110000"/>
              </a:lnSpc>
            </a:pPr>
            <a:r>
              <a:rPr lang="en-GB" sz="2000" dirty="0"/>
              <a:t>One of the simplest classifiers </a:t>
            </a:r>
          </a:p>
          <a:p>
            <a:pPr marL="858521" lvl="1" indent="-400736">
              <a:lnSpc>
                <a:spcPct val="110000"/>
              </a:lnSpc>
            </a:pPr>
            <a:r>
              <a:rPr lang="en-US" sz="2000" dirty="0"/>
              <a:t>Linear decision boundary </a:t>
            </a:r>
          </a:p>
          <a:p>
            <a:pPr marL="858521" lvl="1" indent="-400736">
              <a:lnSpc>
                <a:spcPct val="110000"/>
              </a:lnSpc>
            </a:pPr>
            <a:r>
              <a:rPr lang="en-US" sz="2000" dirty="0"/>
              <a:t>Applicable to linearly separable tasks</a:t>
            </a:r>
          </a:p>
          <a:p>
            <a:pPr marL="467525" indent="-467525">
              <a:lnSpc>
                <a:spcPct val="110000"/>
              </a:lnSpc>
            </a:pPr>
            <a:r>
              <a:rPr lang="en-US" dirty="0" err="1"/>
              <a:t>Perceptron</a:t>
            </a:r>
            <a:endParaRPr lang="en-US" dirty="0"/>
          </a:p>
          <a:p>
            <a:pPr marL="858521" lvl="1" indent="-400736">
              <a:lnSpc>
                <a:spcPct val="110000"/>
              </a:lnSpc>
            </a:pPr>
            <a:r>
              <a:rPr lang="en-US" sz="2000" dirty="0"/>
              <a:t>One of the most popular linear classifiers</a:t>
            </a:r>
          </a:p>
          <a:p>
            <a:pPr marL="858521" lvl="1" indent="-400736">
              <a:lnSpc>
                <a:spcPct val="110000"/>
              </a:lnSpc>
            </a:pPr>
            <a:r>
              <a:rPr lang="en-US" sz="2000" dirty="0" err="1">
                <a:solidFill>
                  <a:srgbClr val="FF0000"/>
                </a:solidFill>
              </a:rPr>
              <a:t>Perceptron</a:t>
            </a:r>
            <a:r>
              <a:rPr lang="en-US" sz="2000" dirty="0">
                <a:solidFill>
                  <a:srgbClr val="FF0000"/>
                </a:solidFill>
              </a:rPr>
              <a:t> learning</a:t>
            </a:r>
          </a:p>
          <a:p>
            <a:pPr marL="1248125" lvl="2" indent="-333947">
              <a:lnSpc>
                <a:spcPct val="110000"/>
              </a:lnSpc>
            </a:pPr>
            <a:r>
              <a:rPr lang="en-US" dirty="0"/>
              <a:t>Given a training set containing a  number of examples with labels</a:t>
            </a:r>
          </a:p>
          <a:p>
            <a:pPr marL="1248125" lvl="2" indent="-333947"/>
            <a:r>
              <a:rPr lang="en-GB" dirty="0"/>
              <a:t>Iteratively update weights of linear equation until convergence</a:t>
            </a:r>
          </a:p>
          <a:p>
            <a:pPr marL="858521" lvl="1" indent="-400736"/>
            <a:r>
              <a:rPr lang="en-GB" sz="2000" dirty="0"/>
              <a:t>Sensitive to initialisation and example input orders during learning</a:t>
            </a:r>
          </a:p>
          <a:p>
            <a:pPr marL="858521" lvl="1" indent="-400736"/>
            <a:r>
              <a:rPr lang="en-GB" sz="2000" dirty="0"/>
              <a:t>Could generate decision boundaries of different </a:t>
            </a:r>
            <a:r>
              <a:rPr lang="en-GB" sz="2000" dirty="0">
                <a:solidFill>
                  <a:srgbClr val="FF0000"/>
                </a:solidFill>
              </a:rPr>
              <a:t>generalization</a:t>
            </a:r>
            <a:r>
              <a:rPr lang="en-GB" sz="2000" dirty="0"/>
              <a:t> capabilities</a:t>
            </a:r>
          </a:p>
          <a:p>
            <a:pPr marL="858521" lvl="1" indent="-400736">
              <a:lnSpc>
                <a:spcPct val="110000"/>
              </a:lnSpc>
              <a:buNone/>
            </a:pPr>
            <a:endParaRPr lang="en-US" sz="1800" dirty="0"/>
          </a:p>
        </p:txBody>
      </p:sp>
      <p:sp>
        <p:nvSpPr>
          <p:cNvPr id="1033" name="Line 6"/>
          <p:cNvSpPr>
            <a:spLocks noChangeShapeType="1"/>
          </p:cNvSpPr>
          <p:nvPr/>
        </p:nvSpPr>
        <p:spPr bwMode="auto">
          <a:xfrm>
            <a:off x="7855297" y="1398093"/>
            <a:ext cx="0" cy="2211608"/>
          </a:xfrm>
          <a:prstGeom prst="line">
            <a:avLst/>
          </a:prstGeom>
          <a:noFill/>
          <a:ln w="9525">
            <a:solidFill>
              <a:schemeClr val="tx1"/>
            </a:solidFill>
            <a:round/>
            <a:headEnd/>
            <a:tailEnd/>
          </a:ln>
        </p:spPr>
        <p:txBody>
          <a:bodyPr wrap="none" lIns="80147" tIns="40074" rIns="80147" bIns="40074" anchor="ctr"/>
          <a:lstStyle/>
          <a:p>
            <a:endParaRPr lang="en-GB"/>
          </a:p>
        </p:txBody>
      </p:sp>
      <p:sp>
        <p:nvSpPr>
          <p:cNvPr id="1034" name="Line 7"/>
          <p:cNvSpPr>
            <a:spLocks noChangeShapeType="1"/>
          </p:cNvSpPr>
          <p:nvPr/>
        </p:nvSpPr>
        <p:spPr bwMode="auto">
          <a:xfrm>
            <a:off x="7008228" y="3056799"/>
            <a:ext cx="2736684" cy="0"/>
          </a:xfrm>
          <a:prstGeom prst="line">
            <a:avLst/>
          </a:prstGeom>
          <a:noFill/>
          <a:ln w="9525">
            <a:solidFill>
              <a:schemeClr val="tx1"/>
            </a:solidFill>
            <a:round/>
            <a:headEnd/>
            <a:tailEnd/>
          </a:ln>
        </p:spPr>
        <p:txBody>
          <a:bodyPr wrap="none" lIns="80147" tIns="40074" rIns="80147" bIns="40074" anchor="ctr"/>
          <a:lstStyle/>
          <a:p>
            <a:endParaRPr lang="en-GB"/>
          </a:p>
        </p:txBody>
      </p:sp>
      <p:sp>
        <p:nvSpPr>
          <p:cNvPr id="1035" name="Oval 8"/>
          <p:cNvSpPr>
            <a:spLocks noChangeArrowheads="1"/>
          </p:cNvSpPr>
          <p:nvPr/>
        </p:nvSpPr>
        <p:spPr bwMode="auto">
          <a:xfrm>
            <a:off x="7594661" y="2089222"/>
            <a:ext cx="65159" cy="69113"/>
          </a:xfrm>
          <a:prstGeom prst="ellipse">
            <a:avLst/>
          </a:prstGeom>
          <a:solidFill>
            <a:srgbClr val="FF0000"/>
          </a:solidFill>
          <a:ln w="9525">
            <a:solidFill>
              <a:schemeClr val="tx1"/>
            </a:solidFill>
            <a:round/>
            <a:headEnd/>
            <a:tailEnd/>
          </a:ln>
        </p:spPr>
        <p:txBody>
          <a:bodyPr wrap="none" lIns="80147" tIns="40074" rIns="80147" bIns="40074" anchor="ctr"/>
          <a:lstStyle/>
          <a:p>
            <a:endParaRPr lang="en-GB"/>
          </a:p>
        </p:txBody>
      </p:sp>
      <p:sp>
        <p:nvSpPr>
          <p:cNvPr id="1036" name="Oval 9"/>
          <p:cNvSpPr>
            <a:spLocks noChangeArrowheads="1"/>
          </p:cNvSpPr>
          <p:nvPr/>
        </p:nvSpPr>
        <p:spPr bwMode="auto">
          <a:xfrm>
            <a:off x="7334025" y="2503898"/>
            <a:ext cx="65159" cy="69113"/>
          </a:xfrm>
          <a:prstGeom prst="ellipse">
            <a:avLst/>
          </a:prstGeom>
          <a:solidFill>
            <a:srgbClr val="FF0000"/>
          </a:solidFill>
          <a:ln w="9525">
            <a:solidFill>
              <a:schemeClr val="tx1"/>
            </a:solidFill>
            <a:round/>
            <a:headEnd/>
            <a:tailEnd/>
          </a:ln>
        </p:spPr>
        <p:txBody>
          <a:bodyPr wrap="none" lIns="80147" tIns="40074" rIns="80147" bIns="40074" anchor="ctr"/>
          <a:lstStyle/>
          <a:p>
            <a:endParaRPr lang="en-GB"/>
          </a:p>
        </p:txBody>
      </p:sp>
      <p:sp>
        <p:nvSpPr>
          <p:cNvPr id="1037" name="Oval 10"/>
          <p:cNvSpPr>
            <a:spLocks noChangeArrowheads="1"/>
          </p:cNvSpPr>
          <p:nvPr/>
        </p:nvSpPr>
        <p:spPr bwMode="auto">
          <a:xfrm>
            <a:off x="7985616" y="2020109"/>
            <a:ext cx="65159" cy="69113"/>
          </a:xfrm>
          <a:prstGeom prst="ellipse">
            <a:avLst/>
          </a:prstGeom>
          <a:solidFill>
            <a:srgbClr val="FF0000"/>
          </a:solidFill>
          <a:ln w="9525">
            <a:solidFill>
              <a:schemeClr val="tx1"/>
            </a:solidFill>
            <a:round/>
            <a:headEnd/>
            <a:tailEnd/>
          </a:ln>
        </p:spPr>
        <p:txBody>
          <a:bodyPr wrap="none" lIns="80147" tIns="40074" rIns="80147" bIns="40074" anchor="ctr"/>
          <a:lstStyle/>
          <a:p>
            <a:endParaRPr lang="en-GB"/>
          </a:p>
        </p:txBody>
      </p:sp>
      <p:sp>
        <p:nvSpPr>
          <p:cNvPr id="1038" name="Oval 11"/>
          <p:cNvSpPr>
            <a:spLocks noChangeArrowheads="1"/>
          </p:cNvSpPr>
          <p:nvPr/>
        </p:nvSpPr>
        <p:spPr bwMode="auto">
          <a:xfrm>
            <a:off x="8115935" y="2503898"/>
            <a:ext cx="65159" cy="69113"/>
          </a:xfrm>
          <a:prstGeom prst="ellipse">
            <a:avLst/>
          </a:prstGeom>
          <a:solidFill>
            <a:srgbClr val="FF0000"/>
          </a:solidFill>
          <a:ln w="9525">
            <a:solidFill>
              <a:schemeClr val="tx1"/>
            </a:solidFill>
            <a:round/>
            <a:headEnd/>
            <a:tailEnd/>
          </a:ln>
        </p:spPr>
        <p:txBody>
          <a:bodyPr wrap="none" lIns="80147" tIns="40074" rIns="80147" bIns="40074" anchor="ctr"/>
          <a:lstStyle/>
          <a:p>
            <a:endParaRPr lang="en-GB"/>
          </a:p>
        </p:txBody>
      </p:sp>
      <p:sp>
        <p:nvSpPr>
          <p:cNvPr id="1039" name="Oval 12"/>
          <p:cNvSpPr>
            <a:spLocks noChangeArrowheads="1"/>
          </p:cNvSpPr>
          <p:nvPr/>
        </p:nvSpPr>
        <p:spPr bwMode="auto">
          <a:xfrm>
            <a:off x="7920457" y="2849462"/>
            <a:ext cx="65159" cy="69113"/>
          </a:xfrm>
          <a:prstGeom prst="ellipse">
            <a:avLst/>
          </a:prstGeom>
          <a:solidFill>
            <a:srgbClr val="FF0000"/>
          </a:solidFill>
          <a:ln w="9525">
            <a:solidFill>
              <a:schemeClr val="tx1"/>
            </a:solidFill>
            <a:round/>
            <a:headEnd/>
            <a:tailEnd/>
          </a:ln>
        </p:spPr>
        <p:txBody>
          <a:bodyPr wrap="none" lIns="80147" tIns="40074" rIns="80147" bIns="40074" anchor="ctr"/>
          <a:lstStyle/>
          <a:p>
            <a:endParaRPr lang="en-GB"/>
          </a:p>
        </p:txBody>
      </p:sp>
      <p:sp>
        <p:nvSpPr>
          <p:cNvPr id="1040" name="Rectangle 13"/>
          <p:cNvSpPr>
            <a:spLocks noChangeArrowheads="1"/>
          </p:cNvSpPr>
          <p:nvPr/>
        </p:nvSpPr>
        <p:spPr bwMode="auto">
          <a:xfrm>
            <a:off x="8506889" y="1743658"/>
            <a:ext cx="65159" cy="69113"/>
          </a:xfrm>
          <a:prstGeom prst="rect">
            <a:avLst/>
          </a:prstGeom>
          <a:solidFill>
            <a:srgbClr val="0000FF"/>
          </a:solidFill>
          <a:ln w="9525">
            <a:solidFill>
              <a:schemeClr val="tx1"/>
            </a:solidFill>
            <a:miter lim="800000"/>
            <a:headEnd/>
            <a:tailEnd/>
          </a:ln>
        </p:spPr>
        <p:txBody>
          <a:bodyPr wrap="none" lIns="80147" tIns="40074" rIns="80147" bIns="40074" anchor="ctr"/>
          <a:lstStyle/>
          <a:p>
            <a:endParaRPr lang="en-GB"/>
          </a:p>
        </p:txBody>
      </p:sp>
      <p:sp>
        <p:nvSpPr>
          <p:cNvPr id="1041" name="Rectangle 14"/>
          <p:cNvSpPr>
            <a:spLocks noChangeArrowheads="1"/>
          </p:cNvSpPr>
          <p:nvPr/>
        </p:nvSpPr>
        <p:spPr bwMode="auto">
          <a:xfrm>
            <a:off x="8637208" y="2296560"/>
            <a:ext cx="65159" cy="69113"/>
          </a:xfrm>
          <a:prstGeom prst="rect">
            <a:avLst/>
          </a:prstGeom>
          <a:solidFill>
            <a:srgbClr val="0000FF"/>
          </a:solidFill>
          <a:ln w="9525">
            <a:solidFill>
              <a:schemeClr val="tx1"/>
            </a:solidFill>
            <a:miter lim="800000"/>
            <a:headEnd/>
            <a:tailEnd/>
          </a:ln>
        </p:spPr>
        <p:txBody>
          <a:bodyPr wrap="none" lIns="80147" tIns="40074" rIns="80147" bIns="40074" anchor="ctr"/>
          <a:lstStyle/>
          <a:p>
            <a:endParaRPr lang="en-GB"/>
          </a:p>
        </p:txBody>
      </p:sp>
      <p:sp>
        <p:nvSpPr>
          <p:cNvPr id="1042" name="Rectangle 15"/>
          <p:cNvSpPr>
            <a:spLocks noChangeArrowheads="1"/>
          </p:cNvSpPr>
          <p:nvPr/>
        </p:nvSpPr>
        <p:spPr bwMode="auto">
          <a:xfrm>
            <a:off x="8963003" y="1605433"/>
            <a:ext cx="65159" cy="69113"/>
          </a:xfrm>
          <a:prstGeom prst="rect">
            <a:avLst/>
          </a:prstGeom>
          <a:solidFill>
            <a:srgbClr val="0000FF"/>
          </a:solidFill>
          <a:ln w="9525">
            <a:solidFill>
              <a:schemeClr val="tx1"/>
            </a:solidFill>
            <a:miter lim="800000"/>
            <a:headEnd/>
            <a:tailEnd/>
          </a:ln>
        </p:spPr>
        <p:txBody>
          <a:bodyPr wrap="none" lIns="80147" tIns="40074" rIns="80147" bIns="40074" anchor="ctr"/>
          <a:lstStyle/>
          <a:p>
            <a:endParaRPr lang="en-GB"/>
          </a:p>
        </p:txBody>
      </p:sp>
      <p:sp>
        <p:nvSpPr>
          <p:cNvPr id="1043" name="Rectangle 16"/>
          <p:cNvSpPr>
            <a:spLocks noChangeArrowheads="1"/>
          </p:cNvSpPr>
          <p:nvPr/>
        </p:nvSpPr>
        <p:spPr bwMode="auto">
          <a:xfrm>
            <a:off x="8832685" y="2020109"/>
            <a:ext cx="65159" cy="69113"/>
          </a:xfrm>
          <a:prstGeom prst="rect">
            <a:avLst/>
          </a:prstGeom>
          <a:solidFill>
            <a:srgbClr val="0000FF"/>
          </a:solidFill>
          <a:ln w="9525">
            <a:solidFill>
              <a:schemeClr val="tx1"/>
            </a:solidFill>
            <a:miter lim="800000"/>
            <a:headEnd/>
            <a:tailEnd/>
          </a:ln>
        </p:spPr>
        <p:txBody>
          <a:bodyPr wrap="none" lIns="80147" tIns="40074" rIns="80147" bIns="40074" anchor="ctr"/>
          <a:lstStyle/>
          <a:p>
            <a:endParaRPr lang="en-GB"/>
          </a:p>
        </p:txBody>
      </p:sp>
      <p:sp>
        <p:nvSpPr>
          <p:cNvPr id="1044" name="Rectangle 17"/>
          <p:cNvSpPr>
            <a:spLocks noChangeArrowheads="1"/>
          </p:cNvSpPr>
          <p:nvPr/>
        </p:nvSpPr>
        <p:spPr bwMode="auto">
          <a:xfrm>
            <a:off x="9028163" y="2296560"/>
            <a:ext cx="65159" cy="69113"/>
          </a:xfrm>
          <a:prstGeom prst="rect">
            <a:avLst/>
          </a:prstGeom>
          <a:solidFill>
            <a:srgbClr val="0000FF"/>
          </a:solidFill>
          <a:ln w="9525">
            <a:solidFill>
              <a:schemeClr val="tx1"/>
            </a:solidFill>
            <a:miter lim="800000"/>
            <a:headEnd/>
            <a:tailEnd/>
          </a:ln>
        </p:spPr>
        <p:txBody>
          <a:bodyPr wrap="none" lIns="80147" tIns="40074" rIns="80147" bIns="40074" anchor="ctr"/>
          <a:lstStyle/>
          <a:p>
            <a:endParaRPr lang="en-GB"/>
          </a:p>
        </p:txBody>
      </p:sp>
      <p:sp>
        <p:nvSpPr>
          <p:cNvPr id="1045" name="Line 18"/>
          <p:cNvSpPr>
            <a:spLocks noChangeShapeType="1"/>
          </p:cNvSpPr>
          <p:nvPr/>
        </p:nvSpPr>
        <p:spPr bwMode="auto">
          <a:xfrm>
            <a:off x="7985616" y="1398095"/>
            <a:ext cx="977387" cy="2142495"/>
          </a:xfrm>
          <a:prstGeom prst="line">
            <a:avLst/>
          </a:prstGeom>
          <a:noFill/>
          <a:ln w="19050">
            <a:solidFill>
              <a:srgbClr val="000000"/>
            </a:solidFill>
            <a:round/>
            <a:headEnd/>
            <a:tailEnd/>
          </a:ln>
        </p:spPr>
        <p:txBody>
          <a:bodyPr wrap="none" lIns="80147" tIns="40074" rIns="80147" bIns="40074" anchor="ctr"/>
          <a:lstStyle/>
          <a:p>
            <a:endParaRPr lang="en-GB"/>
          </a:p>
        </p:txBody>
      </p:sp>
      <p:sp>
        <p:nvSpPr>
          <p:cNvPr id="1046" name="Text Box 19"/>
          <p:cNvSpPr txBox="1">
            <a:spLocks noChangeArrowheads="1"/>
          </p:cNvSpPr>
          <p:nvPr/>
        </p:nvSpPr>
        <p:spPr bwMode="auto">
          <a:xfrm>
            <a:off x="7719549" y="1218112"/>
            <a:ext cx="351014" cy="250208"/>
          </a:xfrm>
          <a:prstGeom prst="rect">
            <a:avLst/>
          </a:prstGeom>
          <a:noFill/>
          <a:ln w="9525">
            <a:noFill/>
            <a:miter lim="800000"/>
            <a:headEnd/>
            <a:tailEnd/>
          </a:ln>
        </p:spPr>
        <p:txBody>
          <a:bodyPr wrap="none" lIns="80147" tIns="40074" rIns="80147" bIns="40074">
            <a:spAutoFit/>
          </a:bodyPr>
          <a:lstStyle/>
          <a:p>
            <a:pPr latinLnBrk="1"/>
            <a:r>
              <a:rPr kumimoji="1" lang="en-US" altLang="ko-KR" sz="1100" dirty="0">
                <a:latin typeface="Arial Black" pitchFamily="34" charset="0"/>
                <a:ea typeface="굴림" pitchFamily="34" charset="-127"/>
              </a:rPr>
              <a:t>x2</a:t>
            </a:r>
          </a:p>
        </p:txBody>
      </p:sp>
      <p:sp>
        <p:nvSpPr>
          <p:cNvPr id="1047" name="Text Box 20"/>
          <p:cNvSpPr txBox="1">
            <a:spLocks noChangeArrowheads="1"/>
          </p:cNvSpPr>
          <p:nvPr/>
        </p:nvSpPr>
        <p:spPr bwMode="auto">
          <a:xfrm>
            <a:off x="9679754" y="2918574"/>
            <a:ext cx="390955" cy="250208"/>
          </a:xfrm>
          <a:prstGeom prst="rect">
            <a:avLst/>
          </a:prstGeom>
          <a:noFill/>
          <a:ln w="9525">
            <a:noFill/>
            <a:miter lim="800000"/>
            <a:headEnd/>
            <a:tailEnd/>
          </a:ln>
        </p:spPr>
        <p:txBody>
          <a:bodyPr lIns="80147" tIns="40074" rIns="80147" bIns="40074">
            <a:spAutoFit/>
          </a:bodyPr>
          <a:lstStyle/>
          <a:p>
            <a:pPr latinLnBrk="1">
              <a:spcBef>
                <a:spcPct val="50000"/>
              </a:spcBef>
            </a:pPr>
            <a:r>
              <a:rPr kumimoji="1" lang="en-US" altLang="ko-KR" sz="1100" dirty="0">
                <a:latin typeface="Arial Black" pitchFamily="34" charset="0"/>
                <a:ea typeface="굴림" pitchFamily="34" charset="-127"/>
              </a:rPr>
              <a:t>x1</a:t>
            </a:r>
          </a:p>
        </p:txBody>
      </p:sp>
      <p:sp>
        <p:nvSpPr>
          <p:cNvPr id="1048" name="Text Box 22"/>
          <p:cNvSpPr txBox="1">
            <a:spLocks noChangeArrowheads="1"/>
          </p:cNvSpPr>
          <p:nvPr/>
        </p:nvSpPr>
        <p:spPr bwMode="auto">
          <a:xfrm>
            <a:off x="9093322" y="2573012"/>
            <a:ext cx="521273" cy="249093"/>
          </a:xfrm>
          <a:prstGeom prst="rect">
            <a:avLst/>
          </a:prstGeom>
          <a:noFill/>
          <a:ln w="9525">
            <a:noFill/>
            <a:miter lim="800000"/>
            <a:headEnd/>
            <a:tailEnd/>
          </a:ln>
        </p:spPr>
        <p:txBody>
          <a:bodyPr lIns="80147" tIns="40074" rIns="80147" bIns="40074">
            <a:spAutoFit/>
          </a:bodyPr>
          <a:lstStyle/>
          <a:p>
            <a:pPr latinLnBrk="1">
              <a:spcBef>
                <a:spcPct val="50000"/>
              </a:spcBef>
            </a:pPr>
            <a:r>
              <a:rPr kumimoji="1" lang="ko-KR" altLang="en-US" sz="1100" dirty="0">
                <a:latin typeface="Arial Black" pitchFamily="34" charset="0"/>
                <a:ea typeface="굴림" pitchFamily="34" charset="-127"/>
              </a:rPr>
              <a:t>+1</a:t>
            </a:r>
          </a:p>
        </p:txBody>
      </p:sp>
      <p:sp>
        <p:nvSpPr>
          <p:cNvPr id="1049" name="Text Box 23"/>
          <p:cNvSpPr txBox="1">
            <a:spLocks noChangeArrowheads="1"/>
          </p:cNvSpPr>
          <p:nvPr/>
        </p:nvSpPr>
        <p:spPr bwMode="auto">
          <a:xfrm>
            <a:off x="8115933" y="2780349"/>
            <a:ext cx="325796" cy="250208"/>
          </a:xfrm>
          <a:prstGeom prst="rect">
            <a:avLst/>
          </a:prstGeom>
          <a:noFill/>
          <a:ln w="9525">
            <a:noFill/>
            <a:miter lim="800000"/>
            <a:headEnd/>
            <a:tailEnd/>
          </a:ln>
        </p:spPr>
        <p:txBody>
          <a:bodyPr lIns="80147" tIns="40074" rIns="80147" bIns="40074">
            <a:spAutoFit/>
          </a:bodyPr>
          <a:lstStyle/>
          <a:p>
            <a:pPr latinLnBrk="1">
              <a:spcBef>
                <a:spcPct val="50000"/>
              </a:spcBef>
            </a:pPr>
            <a:r>
              <a:rPr kumimoji="1" lang="ko-KR" altLang="en-US" sz="1100" dirty="0">
                <a:latin typeface="Arial Black" pitchFamily="34" charset="0"/>
                <a:ea typeface="굴림" pitchFamily="34" charset="-127"/>
              </a:rPr>
              <a:t>-1</a:t>
            </a:r>
          </a:p>
        </p:txBody>
      </p:sp>
      <p:pic>
        <p:nvPicPr>
          <p:cNvPr id="1050" name="Picture 26"/>
          <p:cNvPicPr>
            <a:picLocks noChangeAspect="1" noChangeArrowheads="1"/>
          </p:cNvPicPr>
          <p:nvPr/>
        </p:nvPicPr>
        <p:blipFill>
          <a:blip r:embed="rId3" cstate="print"/>
          <a:srcRect/>
          <a:stretch>
            <a:fillRect/>
          </a:stretch>
        </p:blipFill>
        <p:spPr bwMode="auto">
          <a:xfrm>
            <a:off x="7138546" y="3844396"/>
            <a:ext cx="2606366" cy="2287920"/>
          </a:xfrm>
          <a:prstGeom prst="rect">
            <a:avLst/>
          </a:prstGeom>
          <a:noFill/>
          <a:ln w="9525">
            <a:noFill/>
            <a:miter lim="800000"/>
            <a:headEnd/>
            <a:tailEnd/>
          </a:ln>
        </p:spPr>
      </p:pic>
      <p:graphicFrame>
        <p:nvGraphicFramePr>
          <p:cNvPr id="1026" name="Object 27"/>
          <p:cNvGraphicFramePr>
            <a:graphicFrameLocks noChangeAspect="1"/>
          </p:cNvGraphicFramePr>
          <p:nvPr/>
        </p:nvGraphicFramePr>
        <p:xfrm>
          <a:off x="8572048" y="5572216"/>
          <a:ext cx="1022185" cy="413237"/>
        </p:xfrm>
        <a:graphic>
          <a:graphicData uri="http://schemas.openxmlformats.org/presentationml/2006/ole">
            <mc:AlternateContent xmlns:mc="http://schemas.openxmlformats.org/markup-compatibility/2006">
              <mc:Choice xmlns:v="urn:schemas-microsoft-com:vml" Requires="v">
                <p:oleObj name="Equation" r:id="rId4" imgW="622080" imgH="203040" progId="Equation.3">
                  <p:embed/>
                </p:oleObj>
              </mc:Choice>
              <mc:Fallback>
                <p:oleObj name="Equation" r:id="rId4" imgW="622080" imgH="203040" progId="Equation.3">
                  <p:embed/>
                  <p:pic>
                    <p:nvPicPr>
                      <p:cNvPr id="1026" name="Object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048" y="5572216"/>
                        <a:ext cx="1022185" cy="413237"/>
                      </a:xfrm>
                      <a:prstGeom prst="rect">
                        <a:avLst/>
                      </a:prstGeom>
                      <a:solidFill>
                        <a:srgbClr val="CCFFFF"/>
                      </a:solidFill>
                    </p:spPr>
                  </p:pic>
                </p:oleObj>
              </mc:Fallback>
            </mc:AlternateContent>
          </a:graphicData>
        </a:graphic>
      </p:graphicFrame>
      <p:graphicFrame>
        <p:nvGraphicFramePr>
          <p:cNvPr id="1027" name="Object 28"/>
          <p:cNvGraphicFramePr>
            <a:graphicFrameLocks noChangeAspect="1"/>
          </p:cNvGraphicFramePr>
          <p:nvPr/>
        </p:nvGraphicFramePr>
        <p:xfrm>
          <a:off x="8897844" y="3137431"/>
          <a:ext cx="1020827" cy="361402"/>
        </p:xfrm>
        <a:graphic>
          <a:graphicData uri="http://schemas.openxmlformats.org/presentationml/2006/ole">
            <mc:AlternateContent xmlns:mc="http://schemas.openxmlformats.org/markup-compatibility/2006">
              <mc:Choice xmlns:v="urn:schemas-microsoft-com:vml" Requires="v">
                <p:oleObj name="Equation" r:id="rId6" imgW="622080" imgH="177480" progId="Equation.3">
                  <p:embed/>
                </p:oleObj>
              </mc:Choice>
              <mc:Fallback>
                <p:oleObj name="Equation" r:id="rId6" imgW="622080" imgH="177480" progId="Equation.3">
                  <p:embed/>
                  <p:pic>
                    <p:nvPicPr>
                      <p:cNvPr id="1027"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7844" y="3137431"/>
                        <a:ext cx="1020827" cy="361402"/>
                      </a:xfrm>
                      <a:prstGeom prst="rect">
                        <a:avLst/>
                      </a:prstGeom>
                      <a:solidFill>
                        <a:srgbClr val="CCFFFF"/>
                      </a:solidFill>
                    </p:spPr>
                  </p:pic>
                </p:oleObj>
              </mc:Fallback>
            </mc:AlternateContent>
          </a:graphicData>
        </a:graphic>
      </p:graphicFrame>
      <p:graphicFrame>
        <p:nvGraphicFramePr>
          <p:cNvPr id="1028" name="Object 29"/>
          <p:cNvGraphicFramePr>
            <a:graphicFrameLocks noChangeAspect="1"/>
          </p:cNvGraphicFramePr>
          <p:nvPr/>
        </p:nvGraphicFramePr>
        <p:xfrm>
          <a:off x="9614595" y="4466411"/>
          <a:ext cx="187333" cy="309568"/>
        </p:xfrm>
        <a:graphic>
          <a:graphicData uri="http://schemas.openxmlformats.org/presentationml/2006/ole">
            <mc:AlternateContent xmlns:mc="http://schemas.openxmlformats.org/markup-compatibility/2006">
              <mc:Choice xmlns:v="urn:schemas-microsoft-com:vml" Requires="v">
                <p:oleObj name="Equation" r:id="rId8" imgW="114120" imgH="152280" progId="Equation.3">
                  <p:embed/>
                </p:oleObj>
              </mc:Choice>
              <mc:Fallback>
                <p:oleObj name="Equation" r:id="rId8" imgW="114120" imgH="152280" progId="Equation.3">
                  <p:embed/>
                  <p:pic>
                    <p:nvPicPr>
                      <p:cNvPr id="1028"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14595" y="4466411"/>
                        <a:ext cx="187333" cy="3095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0872154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18436" name="Rectangle 2"/>
          <p:cNvSpPr>
            <a:spLocks noGrp="1" noChangeArrowheads="1"/>
          </p:cNvSpPr>
          <p:nvPr>
            <p:ph type="title"/>
          </p:nvPr>
        </p:nvSpPr>
        <p:spPr>
          <a:xfrm>
            <a:off x="1860656" y="0"/>
            <a:ext cx="8807344" cy="1143240"/>
          </a:xfrm>
        </p:spPr>
        <p:txBody>
          <a:bodyPr/>
          <a:lstStyle/>
          <a:p>
            <a:pPr eaLnBrk="1" hangingPunct="1"/>
            <a:r>
              <a:rPr lang="en-US" b="0"/>
              <a:t>  Motivation and Concept</a:t>
            </a:r>
            <a:r>
              <a:rPr lang="en-US"/>
              <a:t>	</a:t>
            </a:r>
          </a:p>
        </p:txBody>
      </p:sp>
      <p:sp>
        <p:nvSpPr>
          <p:cNvPr id="18437" name="Rectangle 3"/>
          <p:cNvSpPr>
            <a:spLocks noGrp="1" noChangeArrowheads="1"/>
          </p:cNvSpPr>
          <p:nvPr>
            <p:ph type="body" idx="1"/>
          </p:nvPr>
        </p:nvSpPr>
        <p:spPr>
          <a:xfrm>
            <a:off x="1860657" y="1218113"/>
            <a:ext cx="8545351" cy="5183455"/>
          </a:xfrm>
        </p:spPr>
        <p:txBody>
          <a:bodyPr/>
          <a:lstStyle/>
          <a:p>
            <a:pPr marL="467525" indent="-467525">
              <a:lnSpc>
                <a:spcPct val="110000"/>
              </a:lnSpc>
            </a:pPr>
            <a:r>
              <a:rPr lang="en-US" dirty="0"/>
              <a:t>Perceptron learning</a:t>
            </a:r>
          </a:p>
          <a:p>
            <a:pPr marL="858521" lvl="1" indent="-400736">
              <a:lnSpc>
                <a:spcPct val="110000"/>
              </a:lnSpc>
              <a:buNone/>
            </a:pPr>
            <a:endParaRPr lang="en-US" dirty="0"/>
          </a:p>
        </p:txBody>
      </p:sp>
      <p:sp>
        <p:nvSpPr>
          <p:cNvPr id="18438" name="Text Box 201"/>
          <p:cNvSpPr txBox="1">
            <a:spLocks noChangeArrowheads="1"/>
          </p:cNvSpPr>
          <p:nvPr/>
        </p:nvSpPr>
        <p:spPr bwMode="auto">
          <a:xfrm>
            <a:off x="2577407" y="2116578"/>
            <a:ext cx="1692781" cy="773428"/>
          </a:xfrm>
          <a:prstGeom prst="rect">
            <a:avLst/>
          </a:prstGeom>
          <a:noFill/>
          <a:ln w="12700">
            <a:noFill/>
            <a:miter lim="800000"/>
            <a:headEnd/>
            <a:tailEnd/>
          </a:ln>
        </p:spPr>
        <p:txBody>
          <a:bodyPr lIns="80147" tIns="40074" rIns="80147" bIns="40074">
            <a:spAutoFit/>
          </a:bodyPr>
          <a:lstStyle/>
          <a:p>
            <a:pPr algn="ctr">
              <a:spcBef>
                <a:spcPct val="50000"/>
              </a:spcBef>
              <a:buClr>
                <a:schemeClr val="tx1"/>
              </a:buClr>
            </a:pPr>
            <a:r>
              <a:rPr lang="en-US" dirty="0">
                <a:solidFill>
                  <a:srgbClr val="000000"/>
                </a:solidFill>
                <a:latin typeface="Tahoma" pitchFamily="34" charset="0"/>
              </a:rPr>
              <a:t>denotes +1</a:t>
            </a:r>
          </a:p>
          <a:p>
            <a:pPr algn="ctr">
              <a:spcBef>
                <a:spcPct val="50000"/>
              </a:spcBef>
              <a:buClr>
                <a:schemeClr val="tx1"/>
              </a:buClr>
            </a:pPr>
            <a:r>
              <a:rPr lang="en-US" dirty="0">
                <a:solidFill>
                  <a:srgbClr val="000000"/>
                </a:solidFill>
                <a:latin typeface="Tahoma" pitchFamily="34" charset="0"/>
              </a:rPr>
              <a:t>denotes -1</a:t>
            </a:r>
          </a:p>
        </p:txBody>
      </p:sp>
      <p:sp>
        <p:nvSpPr>
          <p:cNvPr id="18439" name="Oval 202"/>
          <p:cNvSpPr>
            <a:spLocks noChangeAspect="1" noChangeArrowheads="1"/>
          </p:cNvSpPr>
          <p:nvPr/>
        </p:nvSpPr>
        <p:spPr bwMode="auto">
          <a:xfrm rot="4777107">
            <a:off x="2645115" y="2254970"/>
            <a:ext cx="53275" cy="52942"/>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40" name="Oval 203"/>
          <p:cNvSpPr>
            <a:spLocks noChangeAspect="1" noChangeArrowheads="1"/>
          </p:cNvSpPr>
          <p:nvPr/>
        </p:nvSpPr>
        <p:spPr bwMode="auto">
          <a:xfrm rot="5895381">
            <a:off x="2646000" y="2668761"/>
            <a:ext cx="46075" cy="47512"/>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41" name="Line 204"/>
          <p:cNvSpPr>
            <a:spLocks noChangeShapeType="1"/>
          </p:cNvSpPr>
          <p:nvPr/>
        </p:nvSpPr>
        <p:spPr bwMode="auto">
          <a:xfrm>
            <a:off x="4028963" y="2337981"/>
            <a:ext cx="0" cy="3179186"/>
          </a:xfrm>
          <a:prstGeom prst="line">
            <a:avLst/>
          </a:prstGeom>
          <a:noFill/>
          <a:ln w="38100">
            <a:solidFill>
              <a:srgbClr val="FF0000"/>
            </a:solidFill>
            <a:round/>
            <a:headEnd/>
            <a:tailEnd/>
          </a:ln>
        </p:spPr>
        <p:txBody>
          <a:bodyPr wrap="none" lIns="80147" tIns="40074" rIns="80147" bIns="40074" anchor="ctr">
            <a:spAutoFit/>
          </a:bodyPr>
          <a:lstStyle/>
          <a:p>
            <a:endParaRPr lang="en-GB"/>
          </a:p>
        </p:txBody>
      </p:sp>
      <p:sp>
        <p:nvSpPr>
          <p:cNvPr id="18442" name="Line 205"/>
          <p:cNvSpPr>
            <a:spLocks noChangeShapeType="1"/>
          </p:cNvSpPr>
          <p:nvPr/>
        </p:nvSpPr>
        <p:spPr bwMode="auto">
          <a:xfrm flipV="1">
            <a:off x="3998691" y="5433989"/>
            <a:ext cx="3249812" cy="0"/>
          </a:xfrm>
          <a:prstGeom prst="line">
            <a:avLst/>
          </a:prstGeom>
          <a:noFill/>
          <a:ln w="38100">
            <a:solidFill>
              <a:srgbClr val="FF0000"/>
            </a:solidFill>
            <a:round/>
            <a:headEnd/>
            <a:tailEnd/>
          </a:ln>
        </p:spPr>
        <p:txBody>
          <a:bodyPr lIns="80147" tIns="40074" rIns="80147" bIns="40074" anchor="ctr">
            <a:spAutoFit/>
          </a:bodyPr>
          <a:lstStyle/>
          <a:p>
            <a:endParaRPr lang="en-GB"/>
          </a:p>
        </p:txBody>
      </p:sp>
      <p:sp>
        <p:nvSpPr>
          <p:cNvPr id="18443" name="Oval 206"/>
          <p:cNvSpPr>
            <a:spLocks noChangeAspect="1" noChangeArrowheads="1"/>
          </p:cNvSpPr>
          <p:nvPr/>
        </p:nvSpPr>
        <p:spPr bwMode="auto">
          <a:xfrm>
            <a:off x="5134904" y="4953081"/>
            <a:ext cx="54299" cy="4319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44" name="Oval 207"/>
          <p:cNvSpPr>
            <a:spLocks noChangeAspect="1" noChangeArrowheads="1"/>
          </p:cNvSpPr>
          <p:nvPr/>
        </p:nvSpPr>
        <p:spPr bwMode="auto">
          <a:xfrm>
            <a:off x="4040773" y="3929349"/>
            <a:ext cx="54299" cy="4319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45" name="Oval 208"/>
          <p:cNvSpPr>
            <a:spLocks noChangeAspect="1" noChangeArrowheads="1"/>
          </p:cNvSpPr>
          <p:nvPr/>
        </p:nvSpPr>
        <p:spPr bwMode="auto">
          <a:xfrm>
            <a:off x="5688756" y="2941613"/>
            <a:ext cx="52942" cy="4319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46" name="Oval 209"/>
          <p:cNvSpPr>
            <a:spLocks noChangeAspect="1" noChangeArrowheads="1"/>
          </p:cNvSpPr>
          <p:nvPr/>
        </p:nvSpPr>
        <p:spPr bwMode="auto">
          <a:xfrm>
            <a:off x="5744414" y="3686014"/>
            <a:ext cx="54299" cy="4319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47" name="Oval 210"/>
          <p:cNvSpPr>
            <a:spLocks noChangeAspect="1" noChangeArrowheads="1"/>
          </p:cNvSpPr>
          <p:nvPr/>
        </p:nvSpPr>
        <p:spPr bwMode="auto">
          <a:xfrm>
            <a:off x="4862050" y="2804826"/>
            <a:ext cx="52941" cy="4607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48" name="Oval 211"/>
          <p:cNvSpPr>
            <a:spLocks noChangeAspect="1" noChangeArrowheads="1"/>
          </p:cNvSpPr>
          <p:nvPr/>
        </p:nvSpPr>
        <p:spPr bwMode="auto">
          <a:xfrm>
            <a:off x="5285585" y="3775285"/>
            <a:ext cx="47511" cy="4319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49" name="Oval 212"/>
          <p:cNvSpPr>
            <a:spLocks noChangeAspect="1" noChangeArrowheads="1"/>
          </p:cNvSpPr>
          <p:nvPr/>
        </p:nvSpPr>
        <p:spPr bwMode="auto">
          <a:xfrm>
            <a:off x="4540327" y="3222382"/>
            <a:ext cx="54299" cy="5327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50" name="Oval 213"/>
          <p:cNvSpPr>
            <a:spLocks noChangeAspect="1" noChangeArrowheads="1"/>
          </p:cNvSpPr>
          <p:nvPr/>
        </p:nvSpPr>
        <p:spPr bwMode="auto">
          <a:xfrm>
            <a:off x="6367498" y="4120848"/>
            <a:ext cx="54299" cy="4607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51" name="Oval 214"/>
          <p:cNvSpPr>
            <a:spLocks noChangeAspect="1" noChangeArrowheads="1"/>
          </p:cNvSpPr>
          <p:nvPr/>
        </p:nvSpPr>
        <p:spPr bwMode="auto">
          <a:xfrm rot="-1118274">
            <a:off x="5286941" y="4418898"/>
            <a:ext cx="47512" cy="4319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52" name="Oval 215"/>
          <p:cNvSpPr>
            <a:spLocks noChangeAspect="1" noChangeArrowheads="1"/>
          </p:cNvSpPr>
          <p:nvPr/>
        </p:nvSpPr>
        <p:spPr bwMode="auto">
          <a:xfrm rot="-1118274">
            <a:off x="7165697" y="3317413"/>
            <a:ext cx="54299" cy="4607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53" name="Oval 216"/>
          <p:cNvSpPr>
            <a:spLocks noChangeAspect="1" noChangeArrowheads="1"/>
          </p:cNvSpPr>
          <p:nvPr/>
        </p:nvSpPr>
        <p:spPr bwMode="auto">
          <a:xfrm rot="-1118274">
            <a:off x="6537183" y="4511048"/>
            <a:ext cx="54299" cy="4607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54" name="Oval 217"/>
          <p:cNvSpPr>
            <a:spLocks noChangeAspect="1" noChangeArrowheads="1"/>
          </p:cNvSpPr>
          <p:nvPr/>
        </p:nvSpPr>
        <p:spPr bwMode="auto">
          <a:xfrm rot="-1118274">
            <a:off x="4608200" y="2807706"/>
            <a:ext cx="52942" cy="4607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55" name="Oval 218"/>
          <p:cNvSpPr>
            <a:spLocks noChangeAspect="1" noChangeArrowheads="1"/>
          </p:cNvSpPr>
          <p:nvPr/>
        </p:nvSpPr>
        <p:spPr bwMode="auto">
          <a:xfrm rot="-1118274">
            <a:off x="6018625" y="3639939"/>
            <a:ext cx="52941" cy="4607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56" name="Oval 219"/>
          <p:cNvSpPr>
            <a:spLocks noChangeAspect="1" noChangeArrowheads="1"/>
          </p:cNvSpPr>
          <p:nvPr/>
        </p:nvSpPr>
        <p:spPr bwMode="auto">
          <a:xfrm rot="-1118274">
            <a:off x="7044882" y="4466412"/>
            <a:ext cx="54299" cy="4319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57" name="Oval 220"/>
          <p:cNvSpPr>
            <a:spLocks noChangeAspect="1" noChangeArrowheads="1"/>
          </p:cNvSpPr>
          <p:nvPr/>
        </p:nvSpPr>
        <p:spPr bwMode="auto">
          <a:xfrm rot="-1118274">
            <a:off x="4600055" y="3690334"/>
            <a:ext cx="52942" cy="4319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58" name="Oval 221"/>
          <p:cNvSpPr>
            <a:spLocks noChangeAspect="1" noChangeArrowheads="1"/>
          </p:cNvSpPr>
          <p:nvPr/>
        </p:nvSpPr>
        <p:spPr bwMode="auto">
          <a:xfrm rot="5895381">
            <a:off x="5267381" y="3162630"/>
            <a:ext cx="43195" cy="47512"/>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59" name="Oval 222"/>
          <p:cNvSpPr>
            <a:spLocks noChangeAspect="1" noChangeArrowheads="1"/>
          </p:cNvSpPr>
          <p:nvPr/>
        </p:nvSpPr>
        <p:spPr bwMode="auto">
          <a:xfrm rot="5895381">
            <a:off x="5506770" y="5144748"/>
            <a:ext cx="50395" cy="52941"/>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60" name="Oval 223"/>
          <p:cNvSpPr>
            <a:spLocks noChangeAspect="1" noChangeArrowheads="1"/>
          </p:cNvSpPr>
          <p:nvPr/>
        </p:nvSpPr>
        <p:spPr bwMode="auto">
          <a:xfrm rot="5895381">
            <a:off x="4599500" y="4107335"/>
            <a:ext cx="43195" cy="52942"/>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61" name="Oval 224"/>
          <p:cNvSpPr>
            <a:spLocks noChangeAspect="1" noChangeArrowheads="1"/>
          </p:cNvSpPr>
          <p:nvPr/>
        </p:nvSpPr>
        <p:spPr bwMode="auto">
          <a:xfrm rot="5895381">
            <a:off x="5690915" y="2560773"/>
            <a:ext cx="43195" cy="47512"/>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62" name="Oval 225"/>
          <p:cNvSpPr>
            <a:spLocks noChangeAspect="1" noChangeArrowheads="1"/>
          </p:cNvSpPr>
          <p:nvPr/>
        </p:nvSpPr>
        <p:spPr bwMode="auto">
          <a:xfrm rot="5895381">
            <a:off x="6544482" y="4147694"/>
            <a:ext cx="53274" cy="54299"/>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63" name="Oval 226"/>
          <p:cNvSpPr>
            <a:spLocks noChangeAspect="1" noChangeArrowheads="1"/>
          </p:cNvSpPr>
          <p:nvPr/>
        </p:nvSpPr>
        <p:spPr bwMode="auto">
          <a:xfrm rot="5895381">
            <a:off x="5714671" y="4089215"/>
            <a:ext cx="43195" cy="48869"/>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64" name="Oval 227"/>
          <p:cNvSpPr>
            <a:spLocks noChangeAspect="1" noChangeArrowheads="1"/>
          </p:cNvSpPr>
          <p:nvPr/>
        </p:nvSpPr>
        <p:spPr bwMode="auto">
          <a:xfrm rot="5895381">
            <a:off x="6824413" y="3441962"/>
            <a:ext cx="43195" cy="47511"/>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65" name="Oval 228"/>
          <p:cNvSpPr>
            <a:spLocks noChangeAspect="1" noChangeArrowheads="1"/>
          </p:cNvSpPr>
          <p:nvPr/>
        </p:nvSpPr>
        <p:spPr bwMode="auto">
          <a:xfrm rot="5895381">
            <a:off x="4575065" y="2517742"/>
            <a:ext cx="43195" cy="52942"/>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66" name="Oval 229"/>
          <p:cNvSpPr>
            <a:spLocks noChangeAspect="1" noChangeArrowheads="1"/>
          </p:cNvSpPr>
          <p:nvPr/>
        </p:nvSpPr>
        <p:spPr bwMode="auto">
          <a:xfrm rot="5895381">
            <a:off x="6505405" y="3358449"/>
            <a:ext cx="43195" cy="47512"/>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67" name="Oval 230"/>
          <p:cNvSpPr>
            <a:spLocks noChangeAspect="1" noChangeArrowheads="1"/>
          </p:cNvSpPr>
          <p:nvPr/>
        </p:nvSpPr>
        <p:spPr bwMode="auto">
          <a:xfrm rot="5895381">
            <a:off x="6378191" y="4669432"/>
            <a:ext cx="53274" cy="47512"/>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68" name="Oval 231"/>
          <p:cNvSpPr>
            <a:spLocks noChangeAspect="1" noChangeArrowheads="1"/>
          </p:cNvSpPr>
          <p:nvPr/>
        </p:nvSpPr>
        <p:spPr bwMode="auto">
          <a:xfrm rot="4777107">
            <a:off x="4939938" y="3594792"/>
            <a:ext cx="53274" cy="54299"/>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69" name="Oval 232"/>
          <p:cNvSpPr>
            <a:spLocks noChangeAspect="1" noChangeArrowheads="1"/>
          </p:cNvSpPr>
          <p:nvPr/>
        </p:nvSpPr>
        <p:spPr bwMode="auto">
          <a:xfrm rot="4777107">
            <a:off x="5964448" y="5154703"/>
            <a:ext cx="43195" cy="48869"/>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70" name="Oval 233"/>
          <p:cNvSpPr>
            <a:spLocks noChangeAspect="1" noChangeArrowheads="1"/>
          </p:cNvSpPr>
          <p:nvPr/>
        </p:nvSpPr>
        <p:spPr bwMode="auto">
          <a:xfrm rot="4777107">
            <a:off x="5693630" y="4809817"/>
            <a:ext cx="43195" cy="47512"/>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71" name="Oval 234"/>
          <p:cNvSpPr>
            <a:spLocks noChangeAspect="1" noChangeArrowheads="1"/>
          </p:cNvSpPr>
          <p:nvPr/>
        </p:nvSpPr>
        <p:spPr bwMode="auto">
          <a:xfrm rot="4777107">
            <a:off x="4334501" y="3777487"/>
            <a:ext cx="53275" cy="48869"/>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72" name="Oval 235"/>
          <p:cNvSpPr>
            <a:spLocks noChangeAspect="1" noChangeArrowheads="1"/>
          </p:cNvSpPr>
          <p:nvPr/>
        </p:nvSpPr>
        <p:spPr bwMode="auto">
          <a:xfrm rot="4777107">
            <a:off x="5130871" y="2907099"/>
            <a:ext cx="46075" cy="48869"/>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73" name="Oval 236"/>
          <p:cNvSpPr>
            <a:spLocks noChangeAspect="1" noChangeArrowheads="1"/>
          </p:cNvSpPr>
          <p:nvPr/>
        </p:nvSpPr>
        <p:spPr bwMode="auto">
          <a:xfrm rot="4777107">
            <a:off x="5701692" y="4347791"/>
            <a:ext cx="46075" cy="52941"/>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74" name="Oval 237"/>
          <p:cNvSpPr>
            <a:spLocks noChangeAspect="1" noChangeArrowheads="1"/>
          </p:cNvSpPr>
          <p:nvPr/>
        </p:nvSpPr>
        <p:spPr bwMode="auto">
          <a:xfrm rot="4777107">
            <a:off x="4056897" y="3185112"/>
            <a:ext cx="53275" cy="52942"/>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18475" name="Oval 238"/>
          <p:cNvSpPr>
            <a:spLocks noChangeAspect="1" noChangeArrowheads="1"/>
          </p:cNvSpPr>
          <p:nvPr/>
        </p:nvSpPr>
        <p:spPr bwMode="auto">
          <a:xfrm rot="4777107">
            <a:off x="5330297" y="4969086"/>
            <a:ext cx="50395" cy="52941"/>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76" name="Oval 239"/>
          <p:cNvSpPr>
            <a:spLocks noChangeAspect="1" noChangeArrowheads="1"/>
          </p:cNvSpPr>
          <p:nvPr/>
        </p:nvSpPr>
        <p:spPr bwMode="auto">
          <a:xfrm rot="4777107">
            <a:off x="6544010" y="4702755"/>
            <a:ext cx="46075" cy="54299"/>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18477" name="Text Box 240"/>
          <p:cNvSpPr txBox="1">
            <a:spLocks noChangeArrowheads="1"/>
          </p:cNvSpPr>
          <p:nvPr/>
        </p:nvSpPr>
        <p:spPr bwMode="auto">
          <a:xfrm>
            <a:off x="7382893" y="3291495"/>
            <a:ext cx="2166542"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sp>
        <p:nvSpPr>
          <p:cNvPr id="18478" name="Text Box 241"/>
          <p:cNvSpPr txBox="1">
            <a:spLocks noChangeArrowheads="1"/>
          </p:cNvSpPr>
          <p:nvPr/>
        </p:nvSpPr>
        <p:spPr bwMode="auto">
          <a:xfrm>
            <a:off x="7518641" y="3429720"/>
            <a:ext cx="2161112" cy="1188926"/>
          </a:xfrm>
          <a:prstGeom prst="rect">
            <a:avLst/>
          </a:prstGeom>
          <a:solidFill>
            <a:srgbClr val="CCFFFF"/>
          </a:solidFill>
          <a:ln w="12700">
            <a:noFill/>
            <a:miter lim="800000"/>
            <a:headEnd/>
            <a:tailEnd/>
          </a:ln>
        </p:spPr>
        <p:txBody>
          <a:bodyPr lIns="80147" tIns="40074" rIns="80147" bIns="40074">
            <a:spAutoFit/>
          </a:bodyPr>
          <a:lstStyle/>
          <a:p>
            <a:pPr>
              <a:spcBef>
                <a:spcPct val="50000"/>
              </a:spcBef>
              <a:buClr>
                <a:schemeClr val="tx1"/>
              </a:buClr>
            </a:pPr>
            <a:r>
              <a:rPr lang="en-US" dirty="0">
                <a:solidFill>
                  <a:srgbClr val="FF0000"/>
                </a:solidFill>
                <a:latin typeface="Tahoma" pitchFamily="34" charset="0"/>
              </a:rPr>
              <a:t>Q: How would you classify this data set with the </a:t>
            </a:r>
            <a:r>
              <a:rPr lang="en-US" dirty="0" err="1">
                <a:solidFill>
                  <a:srgbClr val="FF0000"/>
                </a:solidFill>
                <a:latin typeface="Tahoma" pitchFamily="34" charset="0"/>
              </a:rPr>
              <a:t>perceptron</a:t>
            </a:r>
            <a:r>
              <a:rPr lang="en-US" dirty="0">
                <a:solidFill>
                  <a:srgbClr val="FF0000"/>
                </a:solidFill>
                <a:latin typeface="Tahoma" pitchFamily="34" charset="0"/>
              </a:rPr>
              <a:t>?</a:t>
            </a:r>
          </a:p>
        </p:txBody>
      </p:sp>
      <p:sp>
        <p:nvSpPr>
          <p:cNvPr id="18480" name="Line 48"/>
          <p:cNvSpPr>
            <a:spLocks noChangeShapeType="1"/>
          </p:cNvSpPr>
          <p:nvPr/>
        </p:nvSpPr>
        <p:spPr bwMode="auto">
          <a:xfrm flipV="1">
            <a:off x="4076066" y="2116578"/>
            <a:ext cx="1694138" cy="3040961"/>
          </a:xfrm>
          <a:prstGeom prst="line">
            <a:avLst/>
          </a:prstGeom>
          <a:noFill/>
          <a:ln w="9525">
            <a:solidFill>
              <a:schemeClr val="tx1"/>
            </a:solidFill>
            <a:round/>
            <a:headEnd/>
            <a:tailEnd/>
          </a:ln>
          <a:effectLst/>
        </p:spPr>
        <p:txBody>
          <a:bodyPr lIns="80147" tIns="40074" rIns="80147" bIns="40074"/>
          <a:lstStyle/>
          <a:p>
            <a:endParaRPr lang="en-GB"/>
          </a:p>
        </p:txBody>
      </p:sp>
      <p:sp>
        <p:nvSpPr>
          <p:cNvPr id="18481" name="Line 49"/>
          <p:cNvSpPr>
            <a:spLocks noChangeShapeType="1"/>
          </p:cNvSpPr>
          <p:nvPr/>
        </p:nvSpPr>
        <p:spPr bwMode="auto">
          <a:xfrm flipV="1">
            <a:off x="4271545" y="2531255"/>
            <a:ext cx="2541207" cy="2488059"/>
          </a:xfrm>
          <a:prstGeom prst="line">
            <a:avLst/>
          </a:prstGeom>
          <a:noFill/>
          <a:ln w="9525">
            <a:solidFill>
              <a:schemeClr val="tx1"/>
            </a:solidFill>
            <a:round/>
            <a:headEnd/>
            <a:tailEnd/>
          </a:ln>
          <a:effectLst/>
        </p:spPr>
        <p:txBody>
          <a:bodyPr lIns="80147" tIns="40074" rIns="80147" bIns="40074"/>
          <a:lstStyle/>
          <a:p>
            <a:endParaRPr lang="en-GB"/>
          </a:p>
        </p:txBody>
      </p:sp>
      <p:sp>
        <p:nvSpPr>
          <p:cNvPr id="18482" name="Line 50"/>
          <p:cNvSpPr>
            <a:spLocks noChangeShapeType="1"/>
          </p:cNvSpPr>
          <p:nvPr/>
        </p:nvSpPr>
        <p:spPr bwMode="auto">
          <a:xfrm flipH="1">
            <a:off x="3945749" y="2185691"/>
            <a:ext cx="2345729" cy="2833622"/>
          </a:xfrm>
          <a:prstGeom prst="line">
            <a:avLst/>
          </a:prstGeom>
          <a:noFill/>
          <a:ln w="9525">
            <a:solidFill>
              <a:schemeClr val="tx1"/>
            </a:solidFill>
            <a:round/>
            <a:headEnd/>
            <a:tailEnd/>
          </a:ln>
          <a:effectLst/>
        </p:spPr>
        <p:txBody>
          <a:bodyPr lIns="80147" tIns="40074" rIns="80147" bIns="40074"/>
          <a:lstStyle/>
          <a:p>
            <a:endParaRPr lang="en-GB"/>
          </a:p>
        </p:txBody>
      </p:sp>
    </p:spTree>
    <p:extLst>
      <p:ext uri="{BB962C8B-B14F-4D97-AF65-F5344CB8AC3E}">
        <p14:creationId xmlns:p14="http://schemas.microsoft.com/office/powerpoint/2010/main" val="23071964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80"/>
                                        </p:tgtEl>
                                        <p:attrNameLst>
                                          <p:attrName>style.visibility</p:attrName>
                                        </p:attrNameLst>
                                      </p:cBhvr>
                                      <p:to>
                                        <p:strVal val="visible"/>
                                      </p:to>
                                    </p:set>
                                    <p:animEffect transition="in" filter="blinds(horizontal)">
                                      <p:cBhvr>
                                        <p:cTn id="7" dur="500"/>
                                        <p:tgtEl>
                                          <p:spTgt spid="18480"/>
                                        </p:tgtEl>
                                      </p:cBhvr>
                                    </p:animEffect>
                                  </p:childTnLst>
                                  <p:subTnLst>
                                    <p:set>
                                      <p:cBhvr override="childStyle">
                                        <p:cTn dur="1" fill="hold" display="0" masterRel="nextClick" afterEffect="1"/>
                                        <p:tgtEl>
                                          <p:spTgt spid="1848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482"/>
                                        </p:tgtEl>
                                        <p:attrNameLst>
                                          <p:attrName>style.visibility</p:attrName>
                                        </p:attrNameLst>
                                      </p:cBhvr>
                                      <p:to>
                                        <p:strVal val="visible"/>
                                      </p:to>
                                    </p:set>
                                    <p:animEffect transition="in" filter="blinds(horizontal)">
                                      <p:cBhvr>
                                        <p:cTn id="12" dur="500"/>
                                        <p:tgtEl>
                                          <p:spTgt spid="18482"/>
                                        </p:tgtEl>
                                      </p:cBhvr>
                                    </p:animEffect>
                                  </p:childTnLst>
                                  <p:subTnLst>
                                    <p:set>
                                      <p:cBhvr override="childStyle">
                                        <p:cTn dur="1" fill="hold" display="0" masterRel="nextClick" afterEffect="1"/>
                                        <p:tgtEl>
                                          <p:spTgt spid="1848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481"/>
                                        </p:tgtEl>
                                        <p:attrNameLst>
                                          <p:attrName>style.visibility</p:attrName>
                                        </p:attrNameLst>
                                      </p:cBhvr>
                                      <p:to>
                                        <p:strVal val="visible"/>
                                      </p:to>
                                    </p:set>
                                    <p:animEffect transition="in" filter="blinds(horizontal)">
                                      <p:cBhvr>
                                        <p:cTn id="17" dur="500"/>
                                        <p:tgtEl>
                                          <p:spTgt spid="18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80" grpId="0" animBg="1"/>
      <p:bldP spid="18481" grpId="0" animBg="1"/>
      <p:bldP spid="1848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2053" name="Rectangle 2"/>
          <p:cNvSpPr>
            <a:spLocks noGrp="1" noChangeArrowheads="1"/>
          </p:cNvSpPr>
          <p:nvPr>
            <p:ph type="title"/>
          </p:nvPr>
        </p:nvSpPr>
        <p:spPr>
          <a:xfrm>
            <a:off x="1860656" y="0"/>
            <a:ext cx="8807344" cy="1143240"/>
          </a:xfrm>
        </p:spPr>
        <p:txBody>
          <a:bodyPr/>
          <a:lstStyle/>
          <a:p>
            <a:pPr eaLnBrk="1" hangingPunct="1"/>
            <a:r>
              <a:rPr lang="en-US" b="0"/>
              <a:t>  Motivation and Concept</a:t>
            </a:r>
            <a:r>
              <a:rPr lang="en-US"/>
              <a:t>	</a:t>
            </a:r>
          </a:p>
        </p:txBody>
      </p:sp>
      <p:sp>
        <p:nvSpPr>
          <p:cNvPr id="2054" name="Rectangle 3"/>
          <p:cNvSpPr>
            <a:spLocks noGrp="1" noChangeArrowheads="1"/>
          </p:cNvSpPr>
          <p:nvPr>
            <p:ph type="body" idx="1"/>
          </p:nvPr>
        </p:nvSpPr>
        <p:spPr>
          <a:xfrm>
            <a:off x="1860657" y="1218113"/>
            <a:ext cx="8545351" cy="5183455"/>
          </a:xfrm>
        </p:spPr>
        <p:txBody>
          <a:bodyPr/>
          <a:lstStyle/>
          <a:p>
            <a:pPr marL="467525" indent="-467525">
              <a:lnSpc>
                <a:spcPct val="110000"/>
              </a:lnSpc>
            </a:pPr>
            <a:r>
              <a:rPr lang="en-US" dirty="0" err="1"/>
              <a:t>Perceptron</a:t>
            </a:r>
            <a:r>
              <a:rPr lang="en-US" dirty="0"/>
              <a:t> learning</a:t>
            </a:r>
          </a:p>
          <a:p>
            <a:pPr marL="858521" lvl="1" indent="-400736">
              <a:lnSpc>
                <a:spcPct val="110000"/>
              </a:lnSpc>
              <a:buNone/>
            </a:pPr>
            <a:endParaRPr lang="en-US" dirty="0"/>
          </a:p>
        </p:txBody>
      </p:sp>
      <p:grpSp>
        <p:nvGrpSpPr>
          <p:cNvPr id="2" name="Group 214"/>
          <p:cNvGrpSpPr>
            <a:grpSpLocks/>
          </p:cNvGrpSpPr>
          <p:nvPr/>
        </p:nvGrpSpPr>
        <p:grpSpPr bwMode="auto">
          <a:xfrm>
            <a:off x="2512248" y="2393030"/>
            <a:ext cx="4495981" cy="3455637"/>
            <a:chOff x="728" y="1662"/>
            <a:chExt cx="3312" cy="2400"/>
          </a:xfrm>
        </p:grpSpPr>
        <p:sp>
          <p:nvSpPr>
            <p:cNvPr id="2058" name="Text Box 89"/>
            <p:cNvSpPr txBox="1">
              <a:spLocks noChangeArrowheads="1"/>
            </p:cNvSpPr>
            <p:nvPr/>
          </p:nvSpPr>
          <p:spPr bwMode="auto">
            <a:xfrm>
              <a:off x="728" y="1662"/>
              <a:ext cx="1200" cy="545"/>
            </a:xfrm>
            <a:prstGeom prst="rect">
              <a:avLst/>
            </a:prstGeom>
            <a:noFill/>
            <a:ln w="12700">
              <a:noFill/>
              <a:miter lim="800000"/>
              <a:headEnd/>
              <a:tailEnd/>
            </a:ln>
          </p:spPr>
          <p:txBody>
            <a:bodyPr>
              <a:spAutoFit/>
            </a:bodyPr>
            <a:lstStyle/>
            <a:p>
              <a:pPr algn="ctr">
                <a:spcBef>
                  <a:spcPct val="50000"/>
                </a:spcBef>
                <a:buClr>
                  <a:schemeClr val="tx1"/>
                </a:buClr>
              </a:pPr>
              <a:r>
                <a:rPr lang="en-US" dirty="0">
                  <a:solidFill>
                    <a:srgbClr val="000000"/>
                  </a:solidFill>
                  <a:latin typeface="Tahoma" pitchFamily="34" charset="0"/>
                </a:rPr>
                <a:t>denotes +1</a:t>
              </a:r>
            </a:p>
            <a:p>
              <a:pPr algn="ctr">
                <a:spcBef>
                  <a:spcPct val="50000"/>
                </a:spcBef>
                <a:buClr>
                  <a:schemeClr val="tx1"/>
                </a:buClr>
              </a:pPr>
              <a:r>
                <a:rPr lang="en-US" dirty="0">
                  <a:solidFill>
                    <a:srgbClr val="000000"/>
                  </a:solidFill>
                  <a:latin typeface="Tahoma" pitchFamily="34" charset="0"/>
                </a:rPr>
                <a:t>denotes -1</a:t>
              </a:r>
            </a:p>
          </p:txBody>
        </p:sp>
        <p:sp>
          <p:nvSpPr>
            <p:cNvPr id="2059" name="Oval 90"/>
            <p:cNvSpPr>
              <a:spLocks noChangeAspect="1" noChangeArrowheads="1"/>
            </p:cNvSpPr>
            <p:nvPr/>
          </p:nvSpPr>
          <p:spPr bwMode="auto">
            <a:xfrm rot="4777107">
              <a:off x="776" y="1758"/>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60" name="Oval 91"/>
            <p:cNvSpPr>
              <a:spLocks noChangeAspect="1" noChangeArrowheads="1"/>
            </p:cNvSpPr>
            <p:nvPr/>
          </p:nvSpPr>
          <p:spPr bwMode="auto">
            <a:xfrm rot="5895381">
              <a:off x="777" y="2045"/>
              <a:ext cx="32"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61" name="Line 92"/>
            <p:cNvSpPr>
              <a:spLocks noChangeShapeType="1"/>
            </p:cNvSpPr>
            <p:nvPr/>
          </p:nvSpPr>
          <p:spPr bwMode="auto">
            <a:xfrm>
              <a:off x="1832" y="1854"/>
              <a:ext cx="0" cy="2208"/>
            </a:xfrm>
            <a:prstGeom prst="line">
              <a:avLst/>
            </a:prstGeom>
            <a:noFill/>
            <a:ln w="38100">
              <a:solidFill>
                <a:srgbClr val="FF0000"/>
              </a:solidFill>
              <a:round/>
              <a:headEnd/>
              <a:tailEnd/>
            </a:ln>
          </p:spPr>
          <p:txBody>
            <a:bodyPr wrap="none" anchor="ctr">
              <a:spAutoFit/>
            </a:bodyPr>
            <a:lstStyle/>
            <a:p>
              <a:endParaRPr lang="en-GB"/>
            </a:p>
          </p:txBody>
        </p:sp>
        <p:sp>
          <p:nvSpPr>
            <p:cNvPr id="2062" name="Line 93"/>
            <p:cNvSpPr>
              <a:spLocks noChangeShapeType="1"/>
            </p:cNvSpPr>
            <p:nvPr/>
          </p:nvSpPr>
          <p:spPr bwMode="auto">
            <a:xfrm flipV="1">
              <a:off x="1736" y="3966"/>
              <a:ext cx="2304" cy="0"/>
            </a:xfrm>
            <a:prstGeom prst="line">
              <a:avLst/>
            </a:prstGeom>
            <a:noFill/>
            <a:ln w="38100">
              <a:solidFill>
                <a:srgbClr val="FF0000"/>
              </a:solidFill>
              <a:round/>
              <a:headEnd/>
              <a:tailEnd/>
            </a:ln>
          </p:spPr>
          <p:txBody>
            <a:bodyPr anchor="ctr">
              <a:spAutoFit/>
            </a:bodyPr>
            <a:lstStyle/>
            <a:p>
              <a:endParaRPr lang="en-GB"/>
            </a:p>
          </p:txBody>
        </p:sp>
        <p:sp>
          <p:nvSpPr>
            <p:cNvPr id="2063" name="Oval 94"/>
            <p:cNvSpPr>
              <a:spLocks noChangeAspect="1" noChangeArrowheads="1"/>
            </p:cNvSpPr>
            <p:nvPr/>
          </p:nvSpPr>
          <p:spPr bwMode="auto">
            <a:xfrm>
              <a:off x="2542" y="3632"/>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64" name="Oval 95"/>
            <p:cNvSpPr>
              <a:spLocks noChangeAspect="1" noChangeArrowheads="1"/>
            </p:cNvSpPr>
            <p:nvPr/>
          </p:nvSpPr>
          <p:spPr bwMode="auto">
            <a:xfrm>
              <a:off x="1766" y="2921"/>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65" name="Oval 96"/>
            <p:cNvSpPr>
              <a:spLocks noChangeAspect="1" noChangeArrowheads="1"/>
            </p:cNvSpPr>
            <p:nvPr/>
          </p:nvSpPr>
          <p:spPr bwMode="auto">
            <a:xfrm>
              <a:off x="2934" y="2235"/>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66" name="Oval 97"/>
            <p:cNvSpPr>
              <a:spLocks noChangeAspect="1" noChangeArrowheads="1"/>
            </p:cNvSpPr>
            <p:nvPr/>
          </p:nvSpPr>
          <p:spPr bwMode="auto">
            <a:xfrm>
              <a:off x="2974" y="2752"/>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67" name="Oval 98"/>
            <p:cNvSpPr>
              <a:spLocks noChangeAspect="1" noChangeArrowheads="1"/>
            </p:cNvSpPr>
            <p:nvPr/>
          </p:nvSpPr>
          <p:spPr bwMode="auto">
            <a:xfrm>
              <a:off x="2348" y="2140"/>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68" name="Oval 99"/>
            <p:cNvSpPr>
              <a:spLocks noChangeAspect="1" noChangeArrowheads="1"/>
            </p:cNvSpPr>
            <p:nvPr/>
          </p:nvSpPr>
          <p:spPr bwMode="auto">
            <a:xfrm>
              <a:off x="2648" y="2814"/>
              <a:ext cx="34"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69" name="Oval 100"/>
            <p:cNvSpPr>
              <a:spLocks noChangeAspect="1" noChangeArrowheads="1"/>
            </p:cNvSpPr>
            <p:nvPr/>
          </p:nvSpPr>
          <p:spPr bwMode="auto">
            <a:xfrm>
              <a:off x="2120" y="2430"/>
              <a:ext cx="38" cy="37"/>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70" name="Oval 101"/>
            <p:cNvSpPr>
              <a:spLocks noChangeAspect="1" noChangeArrowheads="1"/>
            </p:cNvSpPr>
            <p:nvPr/>
          </p:nvSpPr>
          <p:spPr bwMode="auto">
            <a:xfrm>
              <a:off x="3416" y="3054"/>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71" name="Oval 102"/>
            <p:cNvSpPr>
              <a:spLocks noChangeAspect="1" noChangeArrowheads="1"/>
            </p:cNvSpPr>
            <p:nvPr/>
          </p:nvSpPr>
          <p:spPr bwMode="auto">
            <a:xfrm rot="-1118274">
              <a:off x="2649" y="3261"/>
              <a:ext cx="34"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72" name="Oval 103"/>
            <p:cNvSpPr>
              <a:spLocks noChangeAspect="1" noChangeArrowheads="1"/>
            </p:cNvSpPr>
            <p:nvPr/>
          </p:nvSpPr>
          <p:spPr bwMode="auto">
            <a:xfrm rot="-1118274">
              <a:off x="3982" y="2496"/>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73" name="Oval 104"/>
            <p:cNvSpPr>
              <a:spLocks noChangeAspect="1" noChangeArrowheads="1"/>
            </p:cNvSpPr>
            <p:nvPr/>
          </p:nvSpPr>
          <p:spPr bwMode="auto">
            <a:xfrm rot="-1118274">
              <a:off x="3536" y="3325"/>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74" name="Oval 105"/>
            <p:cNvSpPr>
              <a:spLocks noChangeAspect="1" noChangeArrowheads="1"/>
            </p:cNvSpPr>
            <p:nvPr/>
          </p:nvSpPr>
          <p:spPr bwMode="auto">
            <a:xfrm rot="-1118274">
              <a:off x="2168" y="2142"/>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75" name="Oval 106"/>
            <p:cNvSpPr>
              <a:spLocks noChangeAspect="1" noChangeArrowheads="1"/>
            </p:cNvSpPr>
            <p:nvPr/>
          </p:nvSpPr>
          <p:spPr bwMode="auto">
            <a:xfrm rot="-1118274">
              <a:off x="3168" y="2720"/>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76" name="Oval 107"/>
            <p:cNvSpPr>
              <a:spLocks noChangeAspect="1" noChangeArrowheads="1"/>
            </p:cNvSpPr>
            <p:nvPr/>
          </p:nvSpPr>
          <p:spPr bwMode="auto">
            <a:xfrm rot="-1118274">
              <a:off x="3896" y="3294"/>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77" name="Oval 108"/>
            <p:cNvSpPr>
              <a:spLocks noChangeAspect="1" noChangeArrowheads="1"/>
            </p:cNvSpPr>
            <p:nvPr/>
          </p:nvSpPr>
          <p:spPr bwMode="auto">
            <a:xfrm rot="-1118274">
              <a:off x="2162" y="2755"/>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78" name="Oval 109"/>
            <p:cNvSpPr>
              <a:spLocks noChangeAspect="1" noChangeArrowheads="1"/>
            </p:cNvSpPr>
            <p:nvPr/>
          </p:nvSpPr>
          <p:spPr bwMode="auto">
            <a:xfrm rot="5895381">
              <a:off x="2636" y="2388"/>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79" name="Oval 110"/>
            <p:cNvSpPr>
              <a:spLocks noChangeAspect="1" noChangeArrowheads="1"/>
            </p:cNvSpPr>
            <p:nvPr/>
          </p:nvSpPr>
          <p:spPr bwMode="auto">
            <a:xfrm rot="5895381">
              <a:off x="2805" y="3765"/>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80" name="Oval 111"/>
            <p:cNvSpPr>
              <a:spLocks noChangeAspect="1" noChangeArrowheads="1"/>
            </p:cNvSpPr>
            <p:nvPr/>
          </p:nvSpPr>
          <p:spPr bwMode="auto">
            <a:xfrm rot="5895381">
              <a:off x="2162" y="3044"/>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81" name="Oval 112"/>
            <p:cNvSpPr>
              <a:spLocks noChangeAspect="1" noChangeArrowheads="1"/>
            </p:cNvSpPr>
            <p:nvPr/>
          </p:nvSpPr>
          <p:spPr bwMode="auto">
            <a:xfrm rot="5895381">
              <a:off x="2936" y="1970"/>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82" name="Oval 113"/>
            <p:cNvSpPr>
              <a:spLocks noChangeAspect="1" noChangeArrowheads="1"/>
            </p:cNvSpPr>
            <p:nvPr/>
          </p:nvSpPr>
          <p:spPr bwMode="auto">
            <a:xfrm rot="5895381">
              <a:off x="3541" y="3073"/>
              <a:ext cx="37"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83" name="Oval 114"/>
            <p:cNvSpPr>
              <a:spLocks noChangeAspect="1" noChangeArrowheads="1"/>
            </p:cNvSpPr>
            <p:nvPr/>
          </p:nvSpPr>
          <p:spPr bwMode="auto">
            <a:xfrm rot="5895381">
              <a:off x="2953" y="303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84" name="Oval 115"/>
            <p:cNvSpPr>
              <a:spLocks noChangeAspect="1" noChangeArrowheads="1"/>
            </p:cNvSpPr>
            <p:nvPr/>
          </p:nvSpPr>
          <p:spPr bwMode="auto">
            <a:xfrm rot="5895381">
              <a:off x="3740" y="258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85" name="Oval 116"/>
            <p:cNvSpPr>
              <a:spLocks noChangeAspect="1" noChangeArrowheads="1"/>
            </p:cNvSpPr>
            <p:nvPr/>
          </p:nvSpPr>
          <p:spPr bwMode="auto">
            <a:xfrm rot="5895381">
              <a:off x="2145" y="1940"/>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86" name="Oval 117"/>
            <p:cNvSpPr>
              <a:spLocks noChangeAspect="1" noChangeArrowheads="1"/>
            </p:cNvSpPr>
            <p:nvPr/>
          </p:nvSpPr>
          <p:spPr bwMode="auto">
            <a:xfrm rot="5895381">
              <a:off x="3514" y="2524"/>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87" name="Oval 118"/>
            <p:cNvSpPr>
              <a:spLocks noChangeAspect="1" noChangeArrowheads="1"/>
            </p:cNvSpPr>
            <p:nvPr/>
          </p:nvSpPr>
          <p:spPr bwMode="auto">
            <a:xfrm rot="5895381">
              <a:off x="3423" y="3435"/>
              <a:ext cx="37"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88" name="Oval 119"/>
            <p:cNvSpPr>
              <a:spLocks noChangeAspect="1" noChangeArrowheads="1"/>
            </p:cNvSpPr>
            <p:nvPr/>
          </p:nvSpPr>
          <p:spPr bwMode="auto">
            <a:xfrm rot="4777107">
              <a:off x="2403" y="2689"/>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89" name="Oval 120"/>
            <p:cNvSpPr>
              <a:spLocks noChangeAspect="1" noChangeArrowheads="1"/>
            </p:cNvSpPr>
            <p:nvPr/>
          </p:nvSpPr>
          <p:spPr bwMode="auto">
            <a:xfrm rot="4777107">
              <a:off x="3130" y="377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90" name="Oval 121"/>
            <p:cNvSpPr>
              <a:spLocks noChangeAspect="1" noChangeArrowheads="1"/>
            </p:cNvSpPr>
            <p:nvPr/>
          </p:nvSpPr>
          <p:spPr bwMode="auto">
            <a:xfrm rot="4777107">
              <a:off x="2938" y="353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91" name="Oval 122"/>
            <p:cNvSpPr>
              <a:spLocks noChangeAspect="1" noChangeArrowheads="1"/>
            </p:cNvSpPr>
            <p:nvPr/>
          </p:nvSpPr>
          <p:spPr bwMode="auto">
            <a:xfrm rot="4777107">
              <a:off x="1974" y="2816"/>
              <a:ext cx="37"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92" name="Oval 123"/>
            <p:cNvSpPr>
              <a:spLocks noChangeAspect="1" noChangeArrowheads="1"/>
            </p:cNvSpPr>
            <p:nvPr/>
          </p:nvSpPr>
          <p:spPr bwMode="auto">
            <a:xfrm rot="4777107">
              <a:off x="2539" y="2211"/>
              <a:ext cx="32"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93" name="Oval 124"/>
            <p:cNvSpPr>
              <a:spLocks noChangeAspect="1" noChangeArrowheads="1"/>
            </p:cNvSpPr>
            <p:nvPr/>
          </p:nvSpPr>
          <p:spPr bwMode="auto">
            <a:xfrm rot="4777107">
              <a:off x="2944" y="3211"/>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94" name="Oval 125"/>
            <p:cNvSpPr>
              <a:spLocks noChangeAspect="1" noChangeArrowheads="1"/>
            </p:cNvSpPr>
            <p:nvPr/>
          </p:nvSpPr>
          <p:spPr bwMode="auto">
            <a:xfrm rot="4777107">
              <a:off x="1777" y="2404"/>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95" name="Oval 126"/>
            <p:cNvSpPr>
              <a:spLocks noChangeAspect="1" noChangeArrowheads="1"/>
            </p:cNvSpPr>
            <p:nvPr/>
          </p:nvSpPr>
          <p:spPr bwMode="auto">
            <a:xfrm rot="4777107">
              <a:off x="2680" y="3643"/>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96" name="Oval 127"/>
            <p:cNvSpPr>
              <a:spLocks noChangeAspect="1" noChangeArrowheads="1"/>
            </p:cNvSpPr>
            <p:nvPr/>
          </p:nvSpPr>
          <p:spPr bwMode="auto">
            <a:xfrm rot="4777107">
              <a:off x="3541" y="3458"/>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2097" name="Line 129"/>
            <p:cNvSpPr>
              <a:spLocks noChangeShapeType="1"/>
            </p:cNvSpPr>
            <p:nvPr/>
          </p:nvSpPr>
          <p:spPr bwMode="auto">
            <a:xfrm flipV="1">
              <a:off x="1832" y="1854"/>
              <a:ext cx="1968" cy="1920"/>
            </a:xfrm>
            <a:prstGeom prst="line">
              <a:avLst/>
            </a:prstGeom>
            <a:noFill/>
            <a:ln w="12700">
              <a:solidFill>
                <a:srgbClr val="000000"/>
              </a:solidFill>
              <a:round/>
              <a:headEnd/>
              <a:tailEnd/>
            </a:ln>
          </p:spPr>
          <p:txBody>
            <a:bodyPr anchor="ctr">
              <a:spAutoFit/>
            </a:bodyPr>
            <a:lstStyle/>
            <a:p>
              <a:endParaRPr lang="en-GB"/>
            </a:p>
          </p:txBody>
        </p:sp>
      </p:grpSp>
      <p:sp>
        <p:nvSpPr>
          <p:cNvPr id="2056" name="Text Box 130"/>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sp>
        <p:nvSpPr>
          <p:cNvPr id="2057" name="Text Box 131"/>
          <p:cNvSpPr txBox="1">
            <a:spLocks noChangeArrowheads="1"/>
          </p:cNvSpPr>
          <p:nvPr/>
        </p:nvSpPr>
        <p:spPr bwMode="auto">
          <a:xfrm>
            <a:off x="7399183" y="3291496"/>
            <a:ext cx="2280570" cy="1912201"/>
          </a:xfrm>
          <a:prstGeom prst="rect">
            <a:avLst/>
          </a:prstGeom>
          <a:solidFill>
            <a:srgbClr val="CCFFFF"/>
          </a:solidFill>
          <a:ln w="12700">
            <a:noFill/>
            <a:miter lim="800000"/>
            <a:headEnd/>
            <a:tailEnd/>
          </a:ln>
        </p:spPr>
        <p:txBody>
          <a:bodyPr lIns="80147" tIns="40074" rIns="80147" bIns="40074">
            <a:spAutoFit/>
          </a:bodyPr>
          <a:lstStyle/>
          <a:p>
            <a:pPr>
              <a:spcBef>
                <a:spcPct val="50000"/>
              </a:spcBef>
              <a:buClr>
                <a:schemeClr val="tx1"/>
              </a:buClr>
            </a:pPr>
            <a:r>
              <a:rPr lang="en-US" dirty="0">
                <a:solidFill>
                  <a:srgbClr val="000000"/>
                </a:solidFill>
                <a:latin typeface="Tahoma" pitchFamily="34" charset="0"/>
              </a:rPr>
              <a:t>Q: How would you classify this data set?</a:t>
            </a:r>
          </a:p>
          <a:p>
            <a:pPr>
              <a:spcBef>
                <a:spcPct val="50000"/>
              </a:spcBef>
              <a:buClr>
                <a:schemeClr val="tx1"/>
              </a:buClr>
            </a:pPr>
            <a:r>
              <a:rPr lang="en-US" dirty="0">
                <a:solidFill>
                  <a:srgbClr val="FF0000"/>
                </a:solidFill>
                <a:latin typeface="Tahoma" pitchFamily="34" charset="0"/>
              </a:rPr>
              <a:t>A: using </a:t>
            </a:r>
            <a:r>
              <a:rPr lang="en-US" dirty="0" err="1">
                <a:solidFill>
                  <a:srgbClr val="FF0000"/>
                </a:solidFill>
                <a:latin typeface="Tahoma" pitchFamily="34" charset="0"/>
              </a:rPr>
              <a:t>perceptron</a:t>
            </a:r>
            <a:r>
              <a:rPr lang="en-US" dirty="0">
                <a:solidFill>
                  <a:srgbClr val="FF0000"/>
                </a:solidFill>
                <a:latin typeface="Tahoma" pitchFamily="34" charset="0"/>
              </a:rPr>
              <a:t> learning rule to learn weights </a:t>
            </a:r>
            <a:r>
              <a:rPr lang="en-US" b="1" dirty="0">
                <a:solidFill>
                  <a:srgbClr val="FF0000"/>
                </a:solidFill>
                <a:latin typeface="Tahoma" pitchFamily="34" charset="0"/>
              </a:rPr>
              <a:t>w</a:t>
            </a:r>
            <a:r>
              <a:rPr lang="en-US" dirty="0">
                <a:solidFill>
                  <a:srgbClr val="FF0000"/>
                </a:solidFill>
                <a:latin typeface="Tahoma" pitchFamily="34" charset="0"/>
              </a:rPr>
              <a:t>, b</a:t>
            </a:r>
          </a:p>
        </p:txBody>
      </p:sp>
      <p:graphicFrame>
        <p:nvGraphicFramePr>
          <p:cNvPr id="2050" name="Object 133"/>
          <p:cNvGraphicFramePr>
            <a:graphicFrameLocks noChangeAspect="1"/>
          </p:cNvGraphicFramePr>
          <p:nvPr/>
        </p:nvGraphicFramePr>
        <p:xfrm>
          <a:off x="6682433" y="2323917"/>
          <a:ext cx="1022185" cy="361402"/>
        </p:xfrm>
        <a:graphic>
          <a:graphicData uri="http://schemas.openxmlformats.org/presentationml/2006/ole">
            <mc:AlternateContent xmlns:mc="http://schemas.openxmlformats.org/markup-compatibility/2006">
              <mc:Choice xmlns:v="urn:schemas-microsoft-com:vml" Requires="v">
                <p:oleObj name="Equation" r:id="rId3" imgW="622080" imgH="177480" progId="Equation.3">
                  <p:embed/>
                </p:oleObj>
              </mc:Choice>
              <mc:Fallback>
                <p:oleObj name="Equation" r:id="rId3" imgW="622080" imgH="177480" progId="Equation.3">
                  <p:embed/>
                  <p:pic>
                    <p:nvPicPr>
                      <p:cNvPr id="2050" name="Object 1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433" y="2323917"/>
                        <a:ext cx="1022185" cy="361402"/>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17846315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1828800" y="482600"/>
            <a:ext cx="9956800" cy="990600"/>
          </a:xfrm>
        </p:spPr>
        <p:txBody>
          <a:bodyPr>
            <a:normAutofit fontScale="90000"/>
          </a:bodyPr>
          <a:lstStyle/>
          <a:p>
            <a:r>
              <a:rPr lang="en-US" sz="4800" dirty="0"/>
              <a:t>Classification Methods:</a:t>
            </a:r>
            <a:br>
              <a:rPr lang="en-US" sz="4800" dirty="0"/>
            </a:br>
            <a:r>
              <a:rPr lang="en-US" sz="4800" dirty="0"/>
              <a:t>Supervised Machine Learning</a:t>
            </a:r>
          </a:p>
        </p:txBody>
      </p:sp>
      <p:sp>
        <p:nvSpPr>
          <p:cNvPr id="29699" name="Rectangle 5"/>
          <p:cNvSpPr>
            <a:spLocks noGrp="1" noChangeArrowheads="1"/>
          </p:cNvSpPr>
          <p:nvPr>
            <p:ph sz="quarter" idx="1"/>
          </p:nvPr>
        </p:nvSpPr>
        <p:spPr/>
        <p:txBody>
          <a:bodyPr/>
          <a:lstStyle/>
          <a:p>
            <a:r>
              <a:rPr lang="en-US" sz="3733" dirty="0">
                <a:latin typeface="Calibri" charset="0"/>
              </a:rPr>
              <a:t>Any kind of classifier</a:t>
            </a:r>
          </a:p>
          <a:p>
            <a:pPr lvl="1"/>
            <a:r>
              <a:rPr lang="en-US" sz="3200" dirty="0">
                <a:solidFill>
                  <a:srgbClr val="C00000"/>
                </a:solidFill>
                <a:latin typeface="Calibri" charset="0"/>
              </a:rPr>
              <a:t>Na</a:t>
            </a:r>
            <a:r>
              <a:rPr lang="fr-FR" sz="3200" dirty="0" err="1">
                <a:solidFill>
                  <a:srgbClr val="C00000"/>
                </a:solidFill>
                <a:latin typeface="Calibri" charset="0"/>
              </a:rPr>
              <a:t>ï</a:t>
            </a:r>
            <a:r>
              <a:rPr lang="en-US" sz="3200" dirty="0" err="1">
                <a:solidFill>
                  <a:srgbClr val="C00000"/>
                </a:solidFill>
                <a:latin typeface="Calibri" charset="0"/>
              </a:rPr>
              <a:t>ve</a:t>
            </a:r>
            <a:r>
              <a:rPr lang="en-US" sz="3200" dirty="0">
                <a:solidFill>
                  <a:srgbClr val="C00000"/>
                </a:solidFill>
                <a:latin typeface="Calibri" charset="0"/>
              </a:rPr>
              <a:t> Bayes</a:t>
            </a:r>
          </a:p>
          <a:p>
            <a:pPr lvl="1"/>
            <a:r>
              <a:rPr lang="en-US" sz="3200" dirty="0">
                <a:latin typeface="Calibri" charset="0"/>
              </a:rPr>
              <a:t>Logistic regression</a:t>
            </a:r>
          </a:p>
          <a:p>
            <a:pPr lvl="1"/>
            <a:r>
              <a:rPr lang="en-US" sz="3200" dirty="0">
                <a:latin typeface="Calibri" charset="0"/>
              </a:rPr>
              <a:t>Support-vector machines</a:t>
            </a:r>
          </a:p>
          <a:p>
            <a:pPr lvl="1"/>
            <a:r>
              <a:rPr lang="en-US" sz="3200" dirty="0">
                <a:latin typeface="Calibri" charset="0"/>
              </a:rPr>
              <a:t>k-Nearest Neighbors</a:t>
            </a:r>
          </a:p>
          <a:p>
            <a:pPr lvl="1"/>
            <a:endParaRPr lang="en-US" sz="3200" dirty="0">
              <a:latin typeface="Calibri" charset="0"/>
            </a:endParaRPr>
          </a:p>
          <a:p>
            <a:pPr lvl="1"/>
            <a:r>
              <a:rPr lang="en-US" sz="3200" dirty="0">
                <a:latin typeface="Calibri" charset="0"/>
              </a:rPr>
              <a:t>…</a:t>
            </a:r>
            <a:endParaRPr lang="en-US" sz="1333" dirty="0">
              <a:latin typeface="Calibri" charset="0"/>
            </a:endParaRPr>
          </a:p>
        </p:txBody>
      </p:sp>
      <p:sp>
        <p:nvSpPr>
          <p:cNvPr id="2" name="Footer Placeholder 1">
            <a:extLst>
              <a:ext uri="{FF2B5EF4-FFF2-40B4-BE49-F238E27FC236}">
                <a16:creationId xmlns:a16="http://schemas.microsoft.com/office/drawing/2014/main" id="{16B69AD7-27F2-FA42-9B9E-6316A8838FE4}"/>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DB5A222D-0E9C-3D4A-922E-A6D21243A40A}"/>
              </a:ext>
            </a:extLst>
          </p:cNvPr>
          <p:cNvSpPr>
            <a:spLocks noGrp="1"/>
          </p:cNvSpPr>
          <p:nvPr>
            <p:ph type="sldNum" sz="quarter" idx="12"/>
          </p:nvPr>
        </p:nvSpPr>
        <p:spPr/>
        <p:txBody>
          <a:bodyPr/>
          <a:lstStyle/>
          <a:p>
            <a:fld id="{F60C5306-BD03-444F-81BE-8A5A1865DBD2}" type="slidenum">
              <a:rPr lang="en-US" smtClean="0"/>
              <a:t>4</a:t>
            </a:fld>
            <a:endParaRPr lang="en-US"/>
          </a:p>
        </p:txBody>
      </p:sp>
    </p:spTree>
    <p:extLst>
      <p:ext uri="{BB962C8B-B14F-4D97-AF65-F5344CB8AC3E}">
        <p14:creationId xmlns:p14="http://schemas.microsoft.com/office/powerpoint/2010/main" val="320474296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3077" name="Rectangle 2"/>
          <p:cNvSpPr>
            <a:spLocks noGrp="1" noChangeArrowheads="1"/>
          </p:cNvSpPr>
          <p:nvPr>
            <p:ph type="title"/>
          </p:nvPr>
        </p:nvSpPr>
        <p:spPr>
          <a:xfrm>
            <a:off x="1860656" y="0"/>
            <a:ext cx="8807344" cy="1143240"/>
          </a:xfrm>
        </p:spPr>
        <p:txBody>
          <a:bodyPr/>
          <a:lstStyle/>
          <a:p>
            <a:pPr eaLnBrk="1" hangingPunct="1"/>
            <a:r>
              <a:rPr lang="en-US" b="0"/>
              <a:t>  Motivation and Concept</a:t>
            </a:r>
            <a:r>
              <a:rPr lang="en-US"/>
              <a:t>	</a:t>
            </a:r>
          </a:p>
        </p:txBody>
      </p:sp>
      <p:sp>
        <p:nvSpPr>
          <p:cNvPr id="3078" name="Rectangle 3"/>
          <p:cNvSpPr>
            <a:spLocks noGrp="1" noChangeArrowheads="1"/>
          </p:cNvSpPr>
          <p:nvPr>
            <p:ph type="body" idx="1"/>
          </p:nvPr>
        </p:nvSpPr>
        <p:spPr>
          <a:xfrm>
            <a:off x="1860657" y="1218113"/>
            <a:ext cx="8545351" cy="5183455"/>
          </a:xfrm>
        </p:spPr>
        <p:txBody>
          <a:bodyPr/>
          <a:lstStyle/>
          <a:p>
            <a:pPr marL="467525" indent="-467525">
              <a:lnSpc>
                <a:spcPct val="110000"/>
              </a:lnSpc>
            </a:pPr>
            <a:r>
              <a:rPr lang="en-US" dirty="0" err="1"/>
              <a:t>Perceptron</a:t>
            </a:r>
            <a:r>
              <a:rPr lang="en-US" dirty="0"/>
              <a:t> learning</a:t>
            </a:r>
          </a:p>
          <a:p>
            <a:pPr marL="858521" lvl="1" indent="-400736">
              <a:lnSpc>
                <a:spcPct val="110000"/>
              </a:lnSpc>
              <a:buNone/>
            </a:pPr>
            <a:endParaRPr lang="en-US" dirty="0"/>
          </a:p>
        </p:txBody>
      </p:sp>
      <p:grpSp>
        <p:nvGrpSpPr>
          <p:cNvPr id="2" name="Group 4"/>
          <p:cNvGrpSpPr>
            <a:grpSpLocks/>
          </p:cNvGrpSpPr>
          <p:nvPr/>
        </p:nvGrpSpPr>
        <p:grpSpPr bwMode="auto">
          <a:xfrm>
            <a:off x="2512248" y="2393030"/>
            <a:ext cx="4495981" cy="3455637"/>
            <a:chOff x="728" y="1662"/>
            <a:chExt cx="3312" cy="2400"/>
          </a:xfrm>
        </p:grpSpPr>
        <p:sp>
          <p:nvSpPr>
            <p:cNvPr id="3082" name="Text Box 5"/>
            <p:cNvSpPr txBox="1">
              <a:spLocks noChangeArrowheads="1"/>
            </p:cNvSpPr>
            <p:nvPr/>
          </p:nvSpPr>
          <p:spPr bwMode="auto">
            <a:xfrm>
              <a:off x="728" y="1662"/>
              <a:ext cx="1200" cy="545"/>
            </a:xfrm>
            <a:prstGeom prst="rect">
              <a:avLst/>
            </a:prstGeom>
            <a:noFill/>
            <a:ln w="12700">
              <a:noFill/>
              <a:miter lim="800000"/>
              <a:headEnd/>
              <a:tailEnd/>
            </a:ln>
          </p:spPr>
          <p:txBody>
            <a:bodyPr>
              <a:spAutoFit/>
            </a:bodyPr>
            <a:lstStyle/>
            <a:p>
              <a:pPr algn="ctr">
                <a:spcBef>
                  <a:spcPct val="50000"/>
                </a:spcBef>
                <a:buClr>
                  <a:schemeClr val="tx1"/>
                </a:buClr>
              </a:pPr>
              <a:r>
                <a:rPr lang="en-US" dirty="0">
                  <a:solidFill>
                    <a:srgbClr val="000000"/>
                  </a:solidFill>
                  <a:latin typeface="Tahoma" pitchFamily="34" charset="0"/>
                </a:rPr>
                <a:t>denotes +1</a:t>
              </a:r>
            </a:p>
            <a:p>
              <a:pPr algn="ctr">
                <a:spcBef>
                  <a:spcPct val="50000"/>
                </a:spcBef>
                <a:buClr>
                  <a:schemeClr val="tx1"/>
                </a:buClr>
              </a:pPr>
              <a:r>
                <a:rPr lang="en-US" dirty="0">
                  <a:solidFill>
                    <a:srgbClr val="000000"/>
                  </a:solidFill>
                  <a:latin typeface="Tahoma" pitchFamily="34" charset="0"/>
                </a:rPr>
                <a:t>denotes -1</a:t>
              </a:r>
            </a:p>
          </p:txBody>
        </p:sp>
        <p:sp>
          <p:nvSpPr>
            <p:cNvPr id="3083" name="Oval 6"/>
            <p:cNvSpPr>
              <a:spLocks noChangeAspect="1" noChangeArrowheads="1"/>
            </p:cNvSpPr>
            <p:nvPr/>
          </p:nvSpPr>
          <p:spPr bwMode="auto">
            <a:xfrm rot="4777107">
              <a:off x="776" y="1758"/>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3084" name="Oval 7"/>
            <p:cNvSpPr>
              <a:spLocks noChangeAspect="1" noChangeArrowheads="1"/>
            </p:cNvSpPr>
            <p:nvPr/>
          </p:nvSpPr>
          <p:spPr bwMode="auto">
            <a:xfrm rot="5895381">
              <a:off x="777" y="2045"/>
              <a:ext cx="32"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3085" name="Line 8"/>
            <p:cNvSpPr>
              <a:spLocks noChangeShapeType="1"/>
            </p:cNvSpPr>
            <p:nvPr/>
          </p:nvSpPr>
          <p:spPr bwMode="auto">
            <a:xfrm>
              <a:off x="1832" y="1854"/>
              <a:ext cx="0" cy="2208"/>
            </a:xfrm>
            <a:prstGeom prst="line">
              <a:avLst/>
            </a:prstGeom>
            <a:noFill/>
            <a:ln w="38100">
              <a:solidFill>
                <a:srgbClr val="FF0000"/>
              </a:solidFill>
              <a:round/>
              <a:headEnd/>
              <a:tailEnd/>
            </a:ln>
          </p:spPr>
          <p:txBody>
            <a:bodyPr wrap="none" anchor="ctr">
              <a:spAutoFit/>
            </a:bodyPr>
            <a:lstStyle/>
            <a:p>
              <a:endParaRPr lang="en-GB"/>
            </a:p>
          </p:txBody>
        </p:sp>
        <p:sp>
          <p:nvSpPr>
            <p:cNvPr id="3086" name="Line 9"/>
            <p:cNvSpPr>
              <a:spLocks noChangeShapeType="1"/>
            </p:cNvSpPr>
            <p:nvPr/>
          </p:nvSpPr>
          <p:spPr bwMode="auto">
            <a:xfrm flipV="1">
              <a:off x="1736" y="3966"/>
              <a:ext cx="2304" cy="0"/>
            </a:xfrm>
            <a:prstGeom prst="line">
              <a:avLst/>
            </a:prstGeom>
            <a:noFill/>
            <a:ln w="38100">
              <a:solidFill>
                <a:srgbClr val="FF0000"/>
              </a:solidFill>
              <a:round/>
              <a:headEnd/>
              <a:tailEnd/>
            </a:ln>
          </p:spPr>
          <p:txBody>
            <a:bodyPr anchor="ctr">
              <a:spAutoFit/>
            </a:bodyPr>
            <a:lstStyle/>
            <a:p>
              <a:endParaRPr lang="en-GB"/>
            </a:p>
          </p:txBody>
        </p:sp>
        <p:sp>
          <p:nvSpPr>
            <p:cNvPr id="3087" name="Oval 10"/>
            <p:cNvSpPr>
              <a:spLocks noChangeAspect="1" noChangeArrowheads="1"/>
            </p:cNvSpPr>
            <p:nvPr/>
          </p:nvSpPr>
          <p:spPr bwMode="auto">
            <a:xfrm>
              <a:off x="2542" y="3632"/>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3088" name="Oval 11"/>
            <p:cNvSpPr>
              <a:spLocks noChangeAspect="1" noChangeArrowheads="1"/>
            </p:cNvSpPr>
            <p:nvPr/>
          </p:nvSpPr>
          <p:spPr bwMode="auto">
            <a:xfrm>
              <a:off x="1766" y="2921"/>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3089" name="Oval 12"/>
            <p:cNvSpPr>
              <a:spLocks noChangeAspect="1" noChangeArrowheads="1"/>
            </p:cNvSpPr>
            <p:nvPr/>
          </p:nvSpPr>
          <p:spPr bwMode="auto">
            <a:xfrm>
              <a:off x="2934" y="2235"/>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3090" name="Oval 13"/>
            <p:cNvSpPr>
              <a:spLocks noChangeAspect="1" noChangeArrowheads="1"/>
            </p:cNvSpPr>
            <p:nvPr/>
          </p:nvSpPr>
          <p:spPr bwMode="auto">
            <a:xfrm>
              <a:off x="2974" y="2752"/>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3091" name="Oval 14"/>
            <p:cNvSpPr>
              <a:spLocks noChangeAspect="1" noChangeArrowheads="1"/>
            </p:cNvSpPr>
            <p:nvPr/>
          </p:nvSpPr>
          <p:spPr bwMode="auto">
            <a:xfrm>
              <a:off x="2348" y="2140"/>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3092" name="Oval 15"/>
            <p:cNvSpPr>
              <a:spLocks noChangeAspect="1" noChangeArrowheads="1"/>
            </p:cNvSpPr>
            <p:nvPr/>
          </p:nvSpPr>
          <p:spPr bwMode="auto">
            <a:xfrm>
              <a:off x="2648" y="2814"/>
              <a:ext cx="34"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3093" name="Oval 16"/>
            <p:cNvSpPr>
              <a:spLocks noChangeAspect="1" noChangeArrowheads="1"/>
            </p:cNvSpPr>
            <p:nvPr/>
          </p:nvSpPr>
          <p:spPr bwMode="auto">
            <a:xfrm>
              <a:off x="2120" y="2430"/>
              <a:ext cx="38" cy="37"/>
            </a:xfrm>
            <a:prstGeom prst="ellipse">
              <a:avLst/>
            </a:prstGeom>
            <a:solidFill>
              <a:srgbClr val="333399"/>
            </a:solidFill>
            <a:ln w="9525">
              <a:solidFill>
                <a:srgbClr val="000000"/>
              </a:solidFill>
              <a:round/>
              <a:headEnd/>
              <a:tailEnd/>
            </a:ln>
          </p:spPr>
          <p:txBody>
            <a:bodyPr wrap="none" anchor="ctr"/>
            <a:lstStyle/>
            <a:p>
              <a:endParaRPr lang="en-GB"/>
            </a:p>
          </p:txBody>
        </p:sp>
        <p:sp>
          <p:nvSpPr>
            <p:cNvPr id="3094" name="Oval 17"/>
            <p:cNvSpPr>
              <a:spLocks noChangeAspect="1" noChangeArrowheads="1"/>
            </p:cNvSpPr>
            <p:nvPr/>
          </p:nvSpPr>
          <p:spPr bwMode="auto">
            <a:xfrm>
              <a:off x="3416" y="3054"/>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3095" name="Oval 18"/>
            <p:cNvSpPr>
              <a:spLocks noChangeAspect="1" noChangeArrowheads="1"/>
            </p:cNvSpPr>
            <p:nvPr/>
          </p:nvSpPr>
          <p:spPr bwMode="auto">
            <a:xfrm rot="-1118274">
              <a:off x="2649" y="3261"/>
              <a:ext cx="34"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3096" name="Oval 19"/>
            <p:cNvSpPr>
              <a:spLocks noChangeAspect="1" noChangeArrowheads="1"/>
            </p:cNvSpPr>
            <p:nvPr/>
          </p:nvSpPr>
          <p:spPr bwMode="auto">
            <a:xfrm rot="-1118274">
              <a:off x="3982" y="2496"/>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3097" name="Oval 20"/>
            <p:cNvSpPr>
              <a:spLocks noChangeAspect="1" noChangeArrowheads="1"/>
            </p:cNvSpPr>
            <p:nvPr/>
          </p:nvSpPr>
          <p:spPr bwMode="auto">
            <a:xfrm rot="-1118274">
              <a:off x="3536" y="3325"/>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3098" name="Oval 21"/>
            <p:cNvSpPr>
              <a:spLocks noChangeAspect="1" noChangeArrowheads="1"/>
            </p:cNvSpPr>
            <p:nvPr/>
          </p:nvSpPr>
          <p:spPr bwMode="auto">
            <a:xfrm rot="-1118274">
              <a:off x="2168" y="2142"/>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3099" name="Oval 22"/>
            <p:cNvSpPr>
              <a:spLocks noChangeAspect="1" noChangeArrowheads="1"/>
            </p:cNvSpPr>
            <p:nvPr/>
          </p:nvSpPr>
          <p:spPr bwMode="auto">
            <a:xfrm rot="-1118274">
              <a:off x="3168" y="2720"/>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00" name="Oval 23"/>
            <p:cNvSpPr>
              <a:spLocks noChangeAspect="1" noChangeArrowheads="1"/>
            </p:cNvSpPr>
            <p:nvPr/>
          </p:nvSpPr>
          <p:spPr bwMode="auto">
            <a:xfrm rot="-1118274">
              <a:off x="3896" y="3294"/>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01" name="Oval 24"/>
            <p:cNvSpPr>
              <a:spLocks noChangeAspect="1" noChangeArrowheads="1"/>
            </p:cNvSpPr>
            <p:nvPr/>
          </p:nvSpPr>
          <p:spPr bwMode="auto">
            <a:xfrm rot="-1118274">
              <a:off x="2162" y="2755"/>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3102" name="Oval 25"/>
            <p:cNvSpPr>
              <a:spLocks noChangeAspect="1" noChangeArrowheads="1"/>
            </p:cNvSpPr>
            <p:nvPr/>
          </p:nvSpPr>
          <p:spPr bwMode="auto">
            <a:xfrm rot="5895381">
              <a:off x="2636" y="2388"/>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3103" name="Oval 26"/>
            <p:cNvSpPr>
              <a:spLocks noChangeAspect="1" noChangeArrowheads="1"/>
            </p:cNvSpPr>
            <p:nvPr/>
          </p:nvSpPr>
          <p:spPr bwMode="auto">
            <a:xfrm rot="5895381">
              <a:off x="2805" y="3765"/>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04" name="Oval 27"/>
            <p:cNvSpPr>
              <a:spLocks noChangeAspect="1" noChangeArrowheads="1"/>
            </p:cNvSpPr>
            <p:nvPr/>
          </p:nvSpPr>
          <p:spPr bwMode="auto">
            <a:xfrm rot="5895381">
              <a:off x="2162" y="3044"/>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3105" name="Oval 28"/>
            <p:cNvSpPr>
              <a:spLocks noChangeAspect="1" noChangeArrowheads="1"/>
            </p:cNvSpPr>
            <p:nvPr/>
          </p:nvSpPr>
          <p:spPr bwMode="auto">
            <a:xfrm rot="5895381">
              <a:off x="2936" y="1970"/>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3106" name="Oval 29"/>
            <p:cNvSpPr>
              <a:spLocks noChangeAspect="1" noChangeArrowheads="1"/>
            </p:cNvSpPr>
            <p:nvPr/>
          </p:nvSpPr>
          <p:spPr bwMode="auto">
            <a:xfrm rot="5895381">
              <a:off x="3541" y="3073"/>
              <a:ext cx="37"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07" name="Oval 30"/>
            <p:cNvSpPr>
              <a:spLocks noChangeAspect="1" noChangeArrowheads="1"/>
            </p:cNvSpPr>
            <p:nvPr/>
          </p:nvSpPr>
          <p:spPr bwMode="auto">
            <a:xfrm rot="5895381">
              <a:off x="2953" y="303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08" name="Oval 31"/>
            <p:cNvSpPr>
              <a:spLocks noChangeAspect="1" noChangeArrowheads="1"/>
            </p:cNvSpPr>
            <p:nvPr/>
          </p:nvSpPr>
          <p:spPr bwMode="auto">
            <a:xfrm rot="5895381">
              <a:off x="3740" y="258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09" name="Oval 32"/>
            <p:cNvSpPr>
              <a:spLocks noChangeAspect="1" noChangeArrowheads="1"/>
            </p:cNvSpPr>
            <p:nvPr/>
          </p:nvSpPr>
          <p:spPr bwMode="auto">
            <a:xfrm rot="5895381">
              <a:off x="2145" y="1940"/>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3110" name="Oval 33"/>
            <p:cNvSpPr>
              <a:spLocks noChangeAspect="1" noChangeArrowheads="1"/>
            </p:cNvSpPr>
            <p:nvPr/>
          </p:nvSpPr>
          <p:spPr bwMode="auto">
            <a:xfrm rot="5895381">
              <a:off x="3514" y="2524"/>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11" name="Oval 34"/>
            <p:cNvSpPr>
              <a:spLocks noChangeAspect="1" noChangeArrowheads="1"/>
            </p:cNvSpPr>
            <p:nvPr/>
          </p:nvSpPr>
          <p:spPr bwMode="auto">
            <a:xfrm rot="5895381">
              <a:off x="3423" y="3435"/>
              <a:ext cx="37"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12" name="Oval 35"/>
            <p:cNvSpPr>
              <a:spLocks noChangeAspect="1" noChangeArrowheads="1"/>
            </p:cNvSpPr>
            <p:nvPr/>
          </p:nvSpPr>
          <p:spPr bwMode="auto">
            <a:xfrm rot="4777107">
              <a:off x="2403" y="2689"/>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3113" name="Oval 36"/>
            <p:cNvSpPr>
              <a:spLocks noChangeAspect="1" noChangeArrowheads="1"/>
            </p:cNvSpPr>
            <p:nvPr/>
          </p:nvSpPr>
          <p:spPr bwMode="auto">
            <a:xfrm rot="4777107">
              <a:off x="3130" y="377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14" name="Oval 37"/>
            <p:cNvSpPr>
              <a:spLocks noChangeAspect="1" noChangeArrowheads="1"/>
            </p:cNvSpPr>
            <p:nvPr/>
          </p:nvSpPr>
          <p:spPr bwMode="auto">
            <a:xfrm rot="4777107">
              <a:off x="2938" y="353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15" name="Oval 38"/>
            <p:cNvSpPr>
              <a:spLocks noChangeAspect="1" noChangeArrowheads="1"/>
            </p:cNvSpPr>
            <p:nvPr/>
          </p:nvSpPr>
          <p:spPr bwMode="auto">
            <a:xfrm rot="4777107">
              <a:off x="1974" y="2816"/>
              <a:ext cx="37"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3116" name="Oval 39"/>
            <p:cNvSpPr>
              <a:spLocks noChangeAspect="1" noChangeArrowheads="1"/>
            </p:cNvSpPr>
            <p:nvPr/>
          </p:nvSpPr>
          <p:spPr bwMode="auto">
            <a:xfrm rot="4777107">
              <a:off x="2539" y="2211"/>
              <a:ext cx="32"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3117" name="Oval 40"/>
            <p:cNvSpPr>
              <a:spLocks noChangeAspect="1" noChangeArrowheads="1"/>
            </p:cNvSpPr>
            <p:nvPr/>
          </p:nvSpPr>
          <p:spPr bwMode="auto">
            <a:xfrm rot="4777107">
              <a:off x="2944" y="3211"/>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18" name="Oval 41"/>
            <p:cNvSpPr>
              <a:spLocks noChangeAspect="1" noChangeArrowheads="1"/>
            </p:cNvSpPr>
            <p:nvPr/>
          </p:nvSpPr>
          <p:spPr bwMode="auto">
            <a:xfrm rot="4777107">
              <a:off x="1777" y="2404"/>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3119" name="Oval 42"/>
            <p:cNvSpPr>
              <a:spLocks noChangeAspect="1" noChangeArrowheads="1"/>
            </p:cNvSpPr>
            <p:nvPr/>
          </p:nvSpPr>
          <p:spPr bwMode="auto">
            <a:xfrm rot="4777107">
              <a:off x="2680" y="3643"/>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20" name="Oval 43"/>
            <p:cNvSpPr>
              <a:spLocks noChangeAspect="1" noChangeArrowheads="1"/>
            </p:cNvSpPr>
            <p:nvPr/>
          </p:nvSpPr>
          <p:spPr bwMode="auto">
            <a:xfrm rot="4777107">
              <a:off x="3541" y="3458"/>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21" name="Line 44"/>
            <p:cNvSpPr>
              <a:spLocks noChangeShapeType="1"/>
            </p:cNvSpPr>
            <p:nvPr/>
          </p:nvSpPr>
          <p:spPr bwMode="auto">
            <a:xfrm flipV="1">
              <a:off x="1832" y="1854"/>
              <a:ext cx="1968" cy="1920"/>
            </a:xfrm>
            <a:prstGeom prst="line">
              <a:avLst/>
            </a:prstGeom>
            <a:noFill/>
            <a:ln w="12700">
              <a:solidFill>
                <a:srgbClr val="000000"/>
              </a:solidFill>
              <a:round/>
              <a:headEnd/>
              <a:tailEnd/>
            </a:ln>
          </p:spPr>
          <p:txBody>
            <a:bodyPr anchor="ctr">
              <a:spAutoFit/>
            </a:bodyPr>
            <a:lstStyle/>
            <a:p>
              <a:endParaRPr lang="en-GB"/>
            </a:p>
          </p:txBody>
        </p:sp>
      </p:grpSp>
      <p:sp>
        <p:nvSpPr>
          <p:cNvPr id="3080" name="Text Box 45"/>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sp>
        <p:nvSpPr>
          <p:cNvPr id="3081" name="Text Box 46"/>
          <p:cNvSpPr txBox="1">
            <a:spLocks noChangeArrowheads="1"/>
          </p:cNvSpPr>
          <p:nvPr/>
        </p:nvSpPr>
        <p:spPr bwMode="auto">
          <a:xfrm>
            <a:off x="7594660" y="2876819"/>
            <a:ext cx="2280570" cy="3127919"/>
          </a:xfrm>
          <a:prstGeom prst="rect">
            <a:avLst/>
          </a:prstGeom>
          <a:solidFill>
            <a:srgbClr val="CCFFFF"/>
          </a:solidFill>
          <a:ln w="12700">
            <a:noFill/>
            <a:miter lim="800000"/>
            <a:headEnd/>
            <a:tailEnd/>
          </a:ln>
        </p:spPr>
        <p:txBody>
          <a:bodyPr lIns="80147" tIns="40074" rIns="80147" bIns="40074">
            <a:spAutoFit/>
          </a:bodyPr>
          <a:lstStyle/>
          <a:p>
            <a:pPr>
              <a:spcBef>
                <a:spcPct val="50000"/>
              </a:spcBef>
              <a:buClr>
                <a:schemeClr val="tx1"/>
              </a:buClr>
            </a:pPr>
            <a:r>
              <a:rPr lang="en-US" dirty="0">
                <a:solidFill>
                  <a:srgbClr val="000000"/>
                </a:solidFill>
                <a:latin typeface="Tahoma" pitchFamily="34" charset="0"/>
              </a:rPr>
              <a:t>Q: How would you classify this data set?</a:t>
            </a:r>
          </a:p>
          <a:p>
            <a:pPr>
              <a:spcBef>
                <a:spcPct val="50000"/>
              </a:spcBef>
              <a:buClr>
                <a:schemeClr val="tx1"/>
              </a:buClr>
            </a:pPr>
            <a:r>
              <a:rPr lang="en-US" dirty="0">
                <a:solidFill>
                  <a:srgbClr val="000000"/>
                </a:solidFill>
                <a:latin typeface="Tahoma" pitchFamily="34" charset="0"/>
              </a:rPr>
              <a:t>A: Using </a:t>
            </a:r>
            <a:r>
              <a:rPr lang="en-US" dirty="0" err="1">
                <a:solidFill>
                  <a:srgbClr val="000000"/>
                </a:solidFill>
                <a:latin typeface="Tahoma" pitchFamily="34" charset="0"/>
              </a:rPr>
              <a:t>perceptron</a:t>
            </a:r>
            <a:r>
              <a:rPr lang="en-US" dirty="0">
                <a:solidFill>
                  <a:srgbClr val="000000"/>
                </a:solidFill>
                <a:latin typeface="Tahoma" pitchFamily="34" charset="0"/>
              </a:rPr>
              <a:t> learning rule to learn weights </a:t>
            </a:r>
            <a:r>
              <a:rPr lang="en-US" b="1" dirty="0">
                <a:solidFill>
                  <a:srgbClr val="000000"/>
                </a:solidFill>
                <a:latin typeface="Tahoma" pitchFamily="34" charset="0"/>
              </a:rPr>
              <a:t>w</a:t>
            </a:r>
            <a:r>
              <a:rPr lang="en-US" dirty="0">
                <a:solidFill>
                  <a:srgbClr val="000000"/>
                </a:solidFill>
                <a:latin typeface="Tahoma" pitchFamily="34" charset="0"/>
              </a:rPr>
              <a:t>, </a:t>
            </a:r>
            <a:r>
              <a:rPr lang="en-US" i="1" dirty="0">
                <a:solidFill>
                  <a:srgbClr val="000000"/>
                </a:solidFill>
                <a:latin typeface="Tahoma" pitchFamily="34" charset="0"/>
              </a:rPr>
              <a:t>b</a:t>
            </a:r>
          </a:p>
          <a:p>
            <a:pPr>
              <a:spcBef>
                <a:spcPct val="50000"/>
              </a:spcBef>
              <a:buClr>
                <a:schemeClr val="tx1"/>
              </a:buClr>
            </a:pPr>
            <a:r>
              <a:rPr lang="en-US" dirty="0">
                <a:solidFill>
                  <a:srgbClr val="FF0000"/>
                </a:solidFill>
                <a:latin typeface="Tahoma" pitchFamily="34" charset="0"/>
              </a:rPr>
              <a:t>Q: With different initial values of </a:t>
            </a:r>
            <a:r>
              <a:rPr lang="en-US" b="1" dirty="0">
                <a:solidFill>
                  <a:srgbClr val="FF0000"/>
                </a:solidFill>
                <a:latin typeface="Tahoma" pitchFamily="34" charset="0"/>
              </a:rPr>
              <a:t>w</a:t>
            </a:r>
            <a:r>
              <a:rPr lang="en-US" dirty="0">
                <a:solidFill>
                  <a:srgbClr val="FF0000"/>
                </a:solidFill>
                <a:latin typeface="Tahoma" pitchFamily="34" charset="0"/>
              </a:rPr>
              <a:t>, </a:t>
            </a:r>
            <a:r>
              <a:rPr lang="en-US" i="1" dirty="0">
                <a:solidFill>
                  <a:srgbClr val="FF0000"/>
                </a:solidFill>
                <a:latin typeface="Tahoma" pitchFamily="34" charset="0"/>
              </a:rPr>
              <a:t>b</a:t>
            </a:r>
            <a:r>
              <a:rPr lang="en-US" dirty="0">
                <a:solidFill>
                  <a:srgbClr val="FF0000"/>
                </a:solidFill>
                <a:latin typeface="Tahoma" pitchFamily="34" charset="0"/>
              </a:rPr>
              <a:t> and example orders what happens?</a:t>
            </a:r>
          </a:p>
        </p:txBody>
      </p:sp>
      <p:graphicFrame>
        <p:nvGraphicFramePr>
          <p:cNvPr id="3074" name="Object 47"/>
          <p:cNvGraphicFramePr>
            <a:graphicFrameLocks noChangeAspect="1"/>
          </p:cNvGraphicFramePr>
          <p:nvPr/>
        </p:nvGraphicFramePr>
        <p:xfrm>
          <a:off x="6682433" y="2254804"/>
          <a:ext cx="1022185" cy="361402"/>
        </p:xfrm>
        <a:graphic>
          <a:graphicData uri="http://schemas.openxmlformats.org/presentationml/2006/ole">
            <mc:AlternateContent xmlns:mc="http://schemas.openxmlformats.org/markup-compatibility/2006">
              <mc:Choice xmlns:v="urn:schemas-microsoft-com:vml" Requires="v">
                <p:oleObj name="Equation" r:id="rId3" imgW="622080" imgH="177480" progId="Equation.3">
                  <p:embed/>
                </p:oleObj>
              </mc:Choice>
              <mc:Fallback>
                <p:oleObj name="Equation" r:id="rId3" imgW="622080" imgH="177480" progId="Equation.3">
                  <p:embed/>
                  <p:pic>
                    <p:nvPicPr>
                      <p:cNvPr id="3074"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433" y="2254804"/>
                        <a:ext cx="1022185" cy="361402"/>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198782218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4101" name="Rectangle 2"/>
          <p:cNvSpPr>
            <a:spLocks noGrp="1" noChangeArrowheads="1"/>
          </p:cNvSpPr>
          <p:nvPr>
            <p:ph type="title"/>
          </p:nvPr>
        </p:nvSpPr>
        <p:spPr>
          <a:xfrm>
            <a:off x="1860656" y="0"/>
            <a:ext cx="8807344" cy="1143240"/>
          </a:xfrm>
        </p:spPr>
        <p:txBody>
          <a:bodyPr/>
          <a:lstStyle/>
          <a:p>
            <a:pPr eaLnBrk="1" hangingPunct="1"/>
            <a:r>
              <a:rPr lang="en-US" b="0"/>
              <a:t>  Motivation and Concept</a:t>
            </a:r>
            <a:r>
              <a:rPr lang="en-US"/>
              <a:t>	</a:t>
            </a:r>
          </a:p>
        </p:txBody>
      </p:sp>
      <p:sp>
        <p:nvSpPr>
          <p:cNvPr id="4102" name="Rectangle 3"/>
          <p:cNvSpPr>
            <a:spLocks noGrp="1" noChangeArrowheads="1"/>
          </p:cNvSpPr>
          <p:nvPr>
            <p:ph type="body" idx="1"/>
          </p:nvPr>
        </p:nvSpPr>
        <p:spPr>
          <a:xfrm>
            <a:off x="1860657" y="1218113"/>
            <a:ext cx="8545351" cy="5183455"/>
          </a:xfrm>
        </p:spPr>
        <p:txBody>
          <a:bodyPr/>
          <a:lstStyle/>
          <a:p>
            <a:pPr marL="467525" indent="-467525">
              <a:lnSpc>
                <a:spcPct val="110000"/>
              </a:lnSpc>
            </a:pPr>
            <a:r>
              <a:rPr lang="en-US" dirty="0" err="1"/>
              <a:t>Perceptron</a:t>
            </a:r>
            <a:r>
              <a:rPr lang="en-US" dirty="0"/>
              <a:t> learning</a:t>
            </a:r>
          </a:p>
          <a:p>
            <a:pPr marL="858521" lvl="1" indent="-400736">
              <a:lnSpc>
                <a:spcPct val="110000"/>
              </a:lnSpc>
              <a:buNone/>
            </a:pPr>
            <a:endParaRPr lang="en-US" dirty="0"/>
          </a:p>
        </p:txBody>
      </p:sp>
      <p:sp>
        <p:nvSpPr>
          <p:cNvPr id="4103" name="Text Box 45"/>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sp>
        <p:nvSpPr>
          <p:cNvPr id="4104" name="Text Box 46"/>
          <p:cNvSpPr txBox="1">
            <a:spLocks noChangeArrowheads="1"/>
          </p:cNvSpPr>
          <p:nvPr/>
        </p:nvSpPr>
        <p:spPr bwMode="auto">
          <a:xfrm>
            <a:off x="7529501" y="1771015"/>
            <a:ext cx="2280570" cy="3820416"/>
          </a:xfrm>
          <a:prstGeom prst="rect">
            <a:avLst/>
          </a:prstGeom>
          <a:solidFill>
            <a:srgbClr val="CCFFFF"/>
          </a:solidFill>
          <a:ln w="12700">
            <a:noFill/>
            <a:miter lim="800000"/>
            <a:headEnd/>
            <a:tailEnd/>
          </a:ln>
        </p:spPr>
        <p:txBody>
          <a:bodyPr lIns="80147" tIns="40074" rIns="80147" bIns="40074">
            <a:spAutoFit/>
          </a:bodyPr>
          <a:lstStyle/>
          <a:p>
            <a:pPr>
              <a:spcBef>
                <a:spcPct val="50000"/>
              </a:spcBef>
              <a:buClr>
                <a:schemeClr val="tx1"/>
              </a:buClr>
            </a:pPr>
            <a:r>
              <a:rPr lang="en-US" dirty="0">
                <a:solidFill>
                  <a:srgbClr val="000000"/>
                </a:solidFill>
                <a:latin typeface="Tahoma" pitchFamily="34" charset="0"/>
              </a:rPr>
              <a:t>Q: How would you classify this data set?</a:t>
            </a:r>
          </a:p>
          <a:p>
            <a:pPr>
              <a:spcBef>
                <a:spcPct val="50000"/>
              </a:spcBef>
              <a:buClr>
                <a:schemeClr val="tx1"/>
              </a:buClr>
            </a:pPr>
            <a:r>
              <a:rPr lang="en-US" dirty="0">
                <a:solidFill>
                  <a:srgbClr val="000000"/>
                </a:solidFill>
                <a:latin typeface="Tahoma" pitchFamily="34" charset="0"/>
              </a:rPr>
              <a:t>A: Using </a:t>
            </a:r>
            <a:r>
              <a:rPr lang="en-US" dirty="0" err="1">
                <a:solidFill>
                  <a:srgbClr val="000000"/>
                </a:solidFill>
                <a:latin typeface="Tahoma" pitchFamily="34" charset="0"/>
              </a:rPr>
              <a:t>perceptron</a:t>
            </a:r>
            <a:r>
              <a:rPr lang="en-US" dirty="0">
                <a:solidFill>
                  <a:srgbClr val="000000"/>
                </a:solidFill>
                <a:latin typeface="Tahoma" pitchFamily="34" charset="0"/>
              </a:rPr>
              <a:t> learning rule to learn weights </a:t>
            </a:r>
            <a:r>
              <a:rPr lang="en-US" b="1" dirty="0">
                <a:solidFill>
                  <a:srgbClr val="000000"/>
                </a:solidFill>
                <a:latin typeface="Tahoma" pitchFamily="34" charset="0"/>
              </a:rPr>
              <a:t>w</a:t>
            </a:r>
            <a:r>
              <a:rPr lang="en-US" dirty="0">
                <a:solidFill>
                  <a:srgbClr val="000000"/>
                </a:solidFill>
                <a:latin typeface="Tahoma" pitchFamily="34" charset="0"/>
              </a:rPr>
              <a:t>, </a:t>
            </a:r>
            <a:r>
              <a:rPr lang="en-US" i="1" dirty="0">
                <a:solidFill>
                  <a:srgbClr val="000000"/>
                </a:solidFill>
                <a:latin typeface="Tahoma" pitchFamily="34" charset="0"/>
              </a:rPr>
              <a:t>b</a:t>
            </a:r>
          </a:p>
          <a:p>
            <a:pPr>
              <a:spcBef>
                <a:spcPct val="50000"/>
              </a:spcBef>
              <a:buClr>
                <a:schemeClr val="tx1"/>
              </a:buClr>
            </a:pPr>
            <a:r>
              <a:rPr lang="en-US" dirty="0">
                <a:solidFill>
                  <a:srgbClr val="000000"/>
                </a:solidFill>
                <a:latin typeface="Tahoma" pitchFamily="34" charset="0"/>
              </a:rPr>
              <a:t>Q: With different initial values of </a:t>
            </a:r>
            <a:r>
              <a:rPr lang="en-US" b="1" dirty="0">
                <a:solidFill>
                  <a:srgbClr val="000000"/>
                </a:solidFill>
                <a:latin typeface="Tahoma" pitchFamily="34" charset="0"/>
              </a:rPr>
              <a:t>w</a:t>
            </a:r>
            <a:r>
              <a:rPr lang="en-US" dirty="0">
                <a:solidFill>
                  <a:srgbClr val="000000"/>
                </a:solidFill>
                <a:latin typeface="Tahoma" pitchFamily="34" charset="0"/>
              </a:rPr>
              <a:t>, </a:t>
            </a:r>
            <a:r>
              <a:rPr lang="en-US" i="1" dirty="0">
                <a:solidFill>
                  <a:srgbClr val="000000"/>
                </a:solidFill>
                <a:latin typeface="Tahoma" pitchFamily="34" charset="0"/>
              </a:rPr>
              <a:t>b</a:t>
            </a:r>
            <a:r>
              <a:rPr lang="en-US" dirty="0">
                <a:solidFill>
                  <a:srgbClr val="000000"/>
                </a:solidFill>
                <a:latin typeface="Tahoma" pitchFamily="34" charset="0"/>
              </a:rPr>
              <a:t> and example orders what happens?</a:t>
            </a:r>
          </a:p>
          <a:p>
            <a:pPr>
              <a:spcBef>
                <a:spcPct val="50000"/>
              </a:spcBef>
              <a:buClr>
                <a:schemeClr val="tx1"/>
              </a:buClr>
            </a:pPr>
            <a:r>
              <a:rPr lang="en-US" dirty="0">
                <a:solidFill>
                  <a:srgbClr val="FF0000"/>
                </a:solidFill>
                <a:latin typeface="Tahoma" pitchFamily="34" charset="0"/>
              </a:rPr>
              <a:t>A: Leading to many decision boundaries</a:t>
            </a:r>
          </a:p>
        </p:txBody>
      </p:sp>
      <p:graphicFrame>
        <p:nvGraphicFramePr>
          <p:cNvPr id="4098" name="Object 47"/>
          <p:cNvGraphicFramePr>
            <a:graphicFrameLocks noChangeAspect="1"/>
          </p:cNvGraphicFramePr>
          <p:nvPr/>
        </p:nvGraphicFramePr>
        <p:xfrm>
          <a:off x="5770205" y="1701902"/>
          <a:ext cx="1022185" cy="361402"/>
        </p:xfrm>
        <a:graphic>
          <a:graphicData uri="http://schemas.openxmlformats.org/presentationml/2006/ole">
            <mc:AlternateContent xmlns:mc="http://schemas.openxmlformats.org/markup-compatibility/2006">
              <mc:Choice xmlns:v="urn:schemas-microsoft-com:vml" Requires="v">
                <p:oleObj name="Equation" r:id="rId3" imgW="622080" imgH="177480" progId="Equation.3">
                  <p:embed/>
                </p:oleObj>
              </mc:Choice>
              <mc:Fallback>
                <p:oleObj name="Equation" r:id="rId3" imgW="622080" imgH="177480" progId="Equation.3">
                  <p:embed/>
                  <p:pic>
                    <p:nvPicPr>
                      <p:cNvPr id="4098" name="Object 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205" y="1701902"/>
                        <a:ext cx="1022185" cy="361402"/>
                      </a:xfrm>
                      <a:prstGeom prst="rect">
                        <a:avLst/>
                      </a:prstGeom>
                      <a:solidFill>
                        <a:srgbClr val="CCFFFF"/>
                      </a:solidFill>
                    </p:spPr>
                  </p:pic>
                </p:oleObj>
              </mc:Fallback>
            </mc:AlternateContent>
          </a:graphicData>
        </a:graphic>
      </p:graphicFrame>
      <p:grpSp>
        <p:nvGrpSpPr>
          <p:cNvPr id="2" name="Group 197"/>
          <p:cNvGrpSpPr>
            <a:grpSpLocks/>
          </p:cNvGrpSpPr>
          <p:nvPr/>
        </p:nvGrpSpPr>
        <p:grpSpPr bwMode="auto">
          <a:xfrm>
            <a:off x="2121292" y="1909241"/>
            <a:ext cx="5147572" cy="3662975"/>
            <a:chOff x="528" y="1056"/>
            <a:chExt cx="3792" cy="2544"/>
          </a:xfrm>
        </p:grpSpPr>
        <p:sp>
          <p:nvSpPr>
            <p:cNvPr id="4106" name="Text Box 198"/>
            <p:cNvSpPr txBox="1">
              <a:spLocks noChangeArrowheads="1"/>
            </p:cNvSpPr>
            <p:nvPr/>
          </p:nvSpPr>
          <p:spPr bwMode="auto">
            <a:xfrm>
              <a:off x="528" y="1200"/>
              <a:ext cx="1200" cy="545"/>
            </a:xfrm>
            <a:prstGeom prst="rect">
              <a:avLst/>
            </a:prstGeom>
            <a:noFill/>
            <a:ln w="12700">
              <a:noFill/>
              <a:miter lim="800000"/>
              <a:headEnd/>
              <a:tailEnd/>
            </a:ln>
          </p:spPr>
          <p:txBody>
            <a:bodyPr>
              <a:spAutoFit/>
            </a:bodyPr>
            <a:lstStyle/>
            <a:p>
              <a:pPr algn="ctr">
                <a:spcBef>
                  <a:spcPct val="50000"/>
                </a:spcBef>
                <a:buClr>
                  <a:schemeClr val="tx1"/>
                </a:buClr>
              </a:pPr>
              <a:r>
                <a:rPr lang="en-US" dirty="0">
                  <a:solidFill>
                    <a:srgbClr val="000000"/>
                  </a:solidFill>
                  <a:latin typeface="Tahoma" pitchFamily="34" charset="0"/>
                </a:rPr>
                <a:t>denotes +1</a:t>
              </a:r>
            </a:p>
            <a:p>
              <a:pPr algn="ctr">
                <a:spcBef>
                  <a:spcPct val="50000"/>
                </a:spcBef>
                <a:buClr>
                  <a:schemeClr val="tx1"/>
                </a:buClr>
              </a:pPr>
              <a:r>
                <a:rPr lang="en-US" dirty="0">
                  <a:solidFill>
                    <a:srgbClr val="000000"/>
                  </a:solidFill>
                  <a:latin typeface="Tahoma" pitchFamily="34" charset="0"/>
                </a:rPr>
                <a:t>denotes -1</a:t>
              </a:r>
            </a:p>
          </p:txBody>
        </p:sp>
        <p:sp>
          <p:nvSpPr>
            <p:cNvPr id="4107" name="Oval 199"/>
            <p:cNvSpPr>
              <a:spLocks noChangeAspect="1" noChangeArrowheads="1"/>
            </p:cNvSpPr>
            <p:nvPr/>
          </p:nvSpPr>
          <p:spPr bwMode="auto">
            <a:xfrm rot="4777107">
              <a:off x="576" y="1296"/>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08" name="Oval 200"/>
            <p:cNvSpPr>
              <a:spLocks noChangeAspect="1" noChangeArrowheads="1"/>
            </p:cNvSpPr>
            <p:nvPr/>
          </p:nvSpPr>
          <p:spPr bwMode="auto">
            <a:xfrm rot="5895381">
              <a:off x="577" y="1583"/>
              <a:ext cx="32"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09" name="Line 201"/>
            <p:cNvSpPr>
              <a:spLocks noChangeShapeType="1"/>
            </p:cNvSpPr>
            <p:nvPr/>
          </p:nvSpPr>
          <p:spPr bwMode="auto">
            <a:xfrm>
              <a:off x="1632" y="1392"/>
              <a:ext cx="1" cy="2208"/>
            </a:xfrm>
            <a:prstGeom prst="line">
              <a:avLst/>
            </a:prstGeom>
            <a:noFill/>
            <a:ln w="38100">
              <a:solidFill>
                <a:srgbClr val="FF0000"/>
              </a:solidFill>
              <a:round/>
              <a:headEnd/>
              <a:tailEnd/>
            </a:ln>
          </p:spPr>
          <p:txBody>
            <a:bodyPr wrap="none" anchor="ctr">
              <a:spAutoFit/>
            </a:bodyPr>
            <a:lstStyle/>
            <a:p>
              <a:endParaRPr lang="en-GB"/>
            </a:p>
          </p:txBody>
        </p:sp>
        <p:sp>
          <p:nvSpPr>
            <p:cNvPr id="4110" name="Line 202"/>
            <p:cNvSpPr>
              <a:spLocks noChangeShapeType="1"/>
            </p:cNvSpPr>
            <p:nvPr/>
          </p:nvSpPr>
          <p:spPr bwMode="auto">
            <a:xfrm flipV="1">
              <a:off x="1536" y="3504"/>
              <a:ext cx="2304" cy="1"/>
            </a:xfrm>
            <a:prstGeom prst="line">
              <a:avLst/>
            </a:prstGeom>
            <a:noFill/>
            <a:ln w="38100">
              <a:solidFill>
                <a:srgbClr val="FF0000"/>
              </a:solidFill>
              <a:round/>
              <a:headEnd/>
              <a:tailEnd/>
            </a:ln>
          </p:spPr>
          <p:txBody>
            <a:bodyPr anchor="ctr">
              <a:spAutoFit/>
            </a:bodyPr>
            <a:lstStyle/>
            <a:p>
              <a:endParaRPr lang="en-GB"/>
            </a:p>
          </p:txBody>
        </p:sp>
        <p:sp>
          <p:nvSpPr>
            <p:cNvPr id="4111" name="Oval 203"/>
            <p:cNvSpPr>
              <a:spLocks noChangeAspect="1" noChangeArrowheads="1"/>
            </p:cNvSpPr>
            <p:nvPr/>
          </p:nvSpPr>
          <p:spPr bwMode="auto">
            <a:xfrm>
              <a:off x="2342" y="317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12" name="Oval 204"/>
            <p:cNvSpPr>
              <a:spLocks noChangeAspect="1" noChangeArrowheads="1"/>
            </p:cNvSpPr>
            <p:nvPr/>
          </p:nvSpPr>
          <p:spPr bwMode="auto">
            <a:xfrm>
              <a:off x="1566" y="2459"/>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13" name="Oval 205"/>
            <p:cNvSpPr>
              <a:spLocks noChangeAspect="1" noChangeArrowheads="1"/>
            </p:cNvSpPr>
            <p:nvPr/>
          </p:nvSpPr>
          <p:spPr bwMode="auto">
            <a:xfrm>
              <a:off x="2734" y="177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14" name="Oval 206"/>
            <p:cNvSpPr>
              <a:spLocks noChangeAspect="1" noChangeArrowheads="1"/>
            </p:cNvSpPr>
            <p:nvPr/>
          </p:nvSpPr>
          <p:spPr bwMode="auto">
            <a:xfrm>
              <a:off x="2774" y="229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15" name="Oval 207"/>
            <p:cNvSpPr>
              <a:spLocks noChangeAspect="1" noChangeArrowheads="1"/>
            </p:cNvSpPr>
            <p:nvPr/>
          </p:nvSpPr>
          <p:spPr bwMode="auto">
            <a:xfrm>
              <a:off x="2148" y="1678"/>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16" name="Oval 208"/>
            <p:cNvSpPr>
              <a:spLocks noChangeAspect="1" noChangeArrowheads="1"/>
            </p:cNvSpPr>
            <p:nvPr/>
          </p:nvSpPr>
          <p:spPr bwMode="auto">
            <a:xfrm>
              <a:off x="2448" y="2352"/>
              <a:ext cx="34"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17" name="Oval 209"/>
            <p:cNvSpPr>
              <a:spLocks noChangeAspect="1" noChangeArrowheads="1"/>
            </p:cNvSpPr>
            <p:nvPr/>
          </p:nvSpPr>
          <p:spPr bwMode="auto">
            <a:xfrm>
              <a:off x="1920" y="1968"/>
              <a:ext cx="38" cy="37"/>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18" name="Oval 210"/>
            <p:cNvSpPr>
              <a:spLocks noChangeAspect="1" noChangeArrowheads="1"/>
            </p:cNvSpPr>
            <p:nvPr/>
          </p:nvSpPr>
          <p:spPr bwMode="auto">
            <a:xfrm>
              <a:off x="3216" y="2592"/>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19" name="Oval 211"/>
            <p:cNvSpPr>
              <a:spLocks noChangeAspect="1" noChangeArrowheads="1"/>
            </p:cNvSpPr>
            <p:nvPr/>
          </p:nvSpPr>
          <p:spPr bwMode="auto">
            <a:xfrm rot="-1118274">
              <a:off x="2449" y="2799"/>
              <a:ext cx="34"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20" name="Oval 212"/>
            <p:cNvSpPr>
              <a:spLocks noChangeAspect="1" noChangeArrowheads="1"/>
            </p:cNvSpPr>
            <p:nvPr/>
          </p:nvSpPr>
          <p:spPr bwMode="auto">
            <a:xfrm rot="-1118274">
              <a:off x="3782" y="2034"/>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21" name="Oval 213"/>
            <p:cNvSpPr>
              <a:spLocks noChangeAspect="1" noChangeArrowheads="1"/>
            </p:cNvSpPr>
            <p:nvPr/>
          </p:nvSpPr>
          <p:spPr bwMode="auto">
            <a:xfrm rot="-1118274">
              <a:off x="3336" y="2863"/>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22" name="Oval 214"/>
            <p:cNvSpPr>
              <a:spLocks noChangeAspect="1" noChangeArrowheads="1"/>
            </p:cNvSpPr>
            <p:nvPr/>
          </p:nvSpPr>
          <p:spPr bwMode="auto">
            <a:xfrm rot="-1118274">
              <a:off x="1968" y="1680"/>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23" name="Oval 215"/>
            <p:cNvSpPr>
              <a:spLocks noChangeAspect="1" noChangeArrowheads="1"/>
            </p:cNvSpPr>
            <p:nvPr/>
          </p:nvSpPr>
          <p:spPr bwMode="auto">
            <a:xfrm rot="-1118274">
              <a:off x="2968" y="2258"/>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24" name="Oval 216"/>
            <p:cNvSpPr>
              <a:spLocks noChangeAspect="1" noChangeArrowheads="1"/>
            </p:cNvSpPr>
            <p:nvPr/>
          </p:nvSpPr>
          <p:spPr bwMode="auto">
            <a:xfrm rot="-1118274">
              <a:off x="3696" y="2832"/>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25" name="Oval 217"/>
            <p:cNvSpPr>
              <a:spLocks noChangeAspect="1" noChangeArrowheads="1"/>
            </p:cNvSpPr>
            <p:nvPr/>
          </p:nvSpPr>
          <p:spPr bwMode="auto">
            <a:xfrm rot="-1118274">
              <a:off x="1962" y="229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26" name="Oval 218"/>
            <p:cNvSpPr>
              <a:spLocks noChangeAspect="1" noChangeArrowheads="1"/>
            </p:cNvSpPr>
            <p:nvPr/>
          </p:nvSpPr>
          <p:spPr bwMode="auto">
            <a:xfrm rot="5895381">
              <a:off x="2436" y="1926"/>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27" name="Oval 219"/>
            <p:cNvSpPr>
              <a:spLocks noChangeAspect="1" noChangeArrowheads="1"/>
            </p:cNvSpPr>
            <p:nvPr/>
          </p:nvSpPr>
          <p:spPr bwMode="auto">
            <a:xfrm rot="5895381">
              <a:off x="2605" y="3303"/>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28" name="Oval 220"/>
            <p:cNvSpPr>
              <a:spLocks noChangeAspect="1" noChangeArrowheads="1"/>
            </p:cNvSpPr>
            <p:nvPr/>
          </p:nvSpPr>
          <p:spPr bwMode="auto">
            <a:xfrm rot="5895381">
              <a:off x="1962" y="2582"/>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29" name="Oval 221"/>
            <p:cNvSpPr>
              <a:spLocks noChangeAspect="1" noChangeArrowheads="1"/>
            </p:cNvSpPr>
            <p:nvPr/>
          </p:nvSpPr>
          <p:spPr bwMode="auto">
            <a:xfrm rot="5895381">
              <a:off x="2736" y="1508"/>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30" name="Oval 222"/>
            <p:cNvSpPr>
              <a:spLocks noChangeAspect="1" noChangeArrowheads="1"/>
            </p:cNvSpPr>
            <p:nvPr/>
          </p:nvSpPr>
          <p:spPr bwMode="auto">
            <a:xfrm rot="5895381">
              <a:off x="3341" y="2611"/>
              <a:ext cx="37"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31" name="Oval 223"/>
            <p:cNvSpPr>
              <a:spLocks noChangeAspect="1" noChangeArrowheads="1"/>
            </p:cNvSpPr>
            <p:nvPr/>
          </p:nvSpPr>
          <p:spPr bwMode="auto">
            <a:xfrm rot="5895381">
              <a:off x="2753" y="25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32" name="Oval 224"/>
            <p:cNvSpPr>
              <a:spLocks noChangeAspect="1" noChangeArrowheads="1"/>
            </p:cNvSpPr>
            <p:nvPr/>
          </p:nvSpPr>
          <p:spPr bwMode="auto">
            <a:xfrm rot="5895381">
              <a:off x="3540" y="212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33" name="Oval 225"/>
            <p:cNvSpPr>
              <a:spLocks noChangeAspect="1" noChangeArrowheads="1"/>
            </p:cNvSpPr>
            <p:nvPr/>
          </p:nvSpPr>
          <p:spPr bwMode="auto">
            <a:xfrm rot="5895381">
              <a:off x="1945" y="1478"/>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34" name="Oval 226"/>
            <p:cNvSpPr>
              <a:spLocks noChangeAspect="1" noChangeArrowheads="1"/>
            </p:cNvSpPr>
            <p:nvPr/>
          </p:nvSpPr>
          <p:spPr bwMode="auto">
            <a:xfrm rot="5895381">
              <a:off x="3314" y="206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35" name="Oval 227"/>
            <p:cNvSpPr>
              <a:spLocks noChangeAspect="1" noChangeArrowheads="1"/>
            </p:cNvSpPr>
            <p:nvPr/>
          </p:nvSpPr>
          <p:spPr bwMode="auto">
            <a:xfrm rot="5895381">
              <a:off x="3223" y="2973"/>
              <a:ext cx="37"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36" name="Oval 228"/>
            <p:cNvSpPr>
              <a:spLocks noChangeAspect="1" noChangeArrowheads="1"/>
            </p:cNvSpPr>
            <p:nvPr/>
          </p:nvSpPr>
          <p:spPr bwMode="auto">
            <a:xfrm rot="4777107">
              <a:off x="2203" y="2227"/>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37" name="Oval 229"/>
            <p:cNvSpPr>
              <a:spLocks noChangeAspect="1" noChangeArrowheads="1"/>
            </p:cNvSpPr>
            <p:nvPr/>
          </p:nvSpPr>
          <p:spPr bwMode="auto">
            <a:xfrm rot="4777107">
              <a:off x="2930" y="331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38" name="Oval 230"/>
            <p:cNvSpPr>
              <a:spLocks noChangeAspect="1" noChangeArrowheads="1"/>
            </p:cNvSpPr>
            <p:nvPr/>
          </p:nvSpPr>
          <p:spPr bwMode="auto">
            <a:xfrm rot="4777107">
              <a:off x="2738" y="30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39" name="Oval 231"/>
            <p:cNvSpPr>
              <a:spLocks noChangeAspect="1" noChangeArrowheads="1"/>
            </p:cNvSpPr>
            <p:nvPr/>
          </p:nvSpPr>
          <p:spPr bwMode="auto">
            <a:xfrm rot="4777107">
              <a:off x="1774" y="2354"/>
              <a:ext cx="37"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40" name="Oval 232"/>
            <p:cNvSpPr>
              <a:spLocks noChangeAspect="1" noChangeArrowheads="1"/>
            </p:cNvSpPr>
            <p:nvPr/>
          </p:nvSpPr>
          <p:spPr bwMode="auto">
            <a:xfrm rot="4777107">
              <a:off x="2339" y="1749"/>
              <a:ext cx="32"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41" name="Oval 233"/>
            <p:cNvSpPr>
              <a:spLocks noChangeAspect="1" noChangeArrowheads="1"/>
            </p:cNvSpPr>
            <p:nvPr/>
          </p:nvSpPr>
          <p:spPr bwMode="auto">
            <a:xfrm rot="4777107">
              <a:off x="2744" y="2749"/>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42" name="Oval 234"/>
            <p:cNvSpPr>
              <a:spLocks noChangeAspect="1" noChangeArrowheads="1"/>
            </p:cNvSpPr>
            <p:nvPr/>
          </p:nvSpPr>
          <p:spPr bwMode="auto">
            <a:xfrm rot="4777107">
              <a:off x="1577" y="1942"/>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4143" name="Oval 235"/>
            <p:cNvSpPr>
              <a:spLocks noChangeAspect="1" noChangeArrowheads="1"/>
            </p:cNvSpPr>
            <p:nvPr/>
          </p:nvSpPr>
          <p:spPr bwMode="auto">
            <a:xfrm rot="4777107">
              <a:off x="2480" y="3181"/>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44" name="Oval 236"/>
            <p:cNvSpPr>
              <a:spLocks noChangeAspect="1" noChangeArrowheads="1"/>
            </p:cNvSpPr>
            <p:nvPr/>
          </p:nvSpPr>
          <p:spPr bwMode="auto">
            <a:xfrm rot="4777107">
              <a:off x="3341" y="2996"/>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45" name="Line 237"/>
            <p:cNvSpPr>
              <a:spLocks noChangeShapeType="1"/>
            </p:cNvSpPr>
            <p:nvPr/>
          </p:nvSpPr>
          <p:spPr bwMode="auto">
            <a:xfrm flipV="1">
              <a:off x="2160" y="1056"/>
              <a:ext cx="912" cy="2544"/>
            </a:xfrm>
            <a:prstGeom prst="line">
              <a:avLst/>
            </a:prstGeom>
            <a:noFill/>
            <a:ln w="12700">
              <a:solidFill>
                <a:srgbClr val="000000"/>
              </a:solidFill>
              <a:round/>
              <a:headEnd/>
              <a:tailEnd/>
            </a:ln>
          </p:spPr>
          <p:txBody>
            <a:bodyPr anchor="ctr">
              <a:spAutoFit/>
            </a:bodyPr>
            <a:lstStyle/>
            <a:p>
              <a:endParaRPr lang="en-GB"/>
            </a:p>
          </p:txBody>
        </p:sp>
        <p:sp>
          <p:nvSpPr>
            <p:cNvPr id="4146" name="Line 238"/>
            <p:cNvSpPr>
              <a:spLocks noChangeShapeType="1"/>
            </p:cNvSpPr>
            <p:nvPr/>
          </p:nvSpPr>
          <p:spPr bwMode="auto">
            <a:xfrm flipV="1">
              <a:off x="1440" y="1488"/>
              <a:ext cx="2544" cy="1632"/>
            </a:xfrm>
            <a:prstGeom prst="line">
              <a:avLst/>
            </a:prstGeom>
            <a:noFill/>
            <a:ln w="12700">
              <a:solidFill>
                <a:srgbClr val="000000"/>
              </a:solidFill>
              <a:round/>
              <a:headEnd/>
              <a:tailEnd/>
            </a:ln>
          </p:spPr>
          <p:txBody>
            <a:bodyPr anchor="ctr">
              <a:spAutoFit/>
            </a:bodyPr>
            <a:lstStyle/>
            <a:p>
              <a:endParaRPr lang="en-GB"/>
            </a:p>
          </p:txBody>
        </p:sp>
        <p:sp>
          <p:nvSpPr>
            <p:cNvPr id="4147" name="Line 239"/>
            <p:cNvSpPr>
              <a:spLocks noChangeShapeType="1"/>
            </p:cNvSpPr>
            <p:nvPr/>
          </p:nvSpPr>
          <p:spPr bwMode="auto">
            <a:xfrm flipV="1">
              <a:off x="1632" y="1392"/>
              <a:ext cx="1968" cy="1920"/>
            </a:xfrm>
            <a:prstGeom prst="line">
              <a:avLst/>
            </a:prstGeom>
            <a:noFill/>
            <a:ln w="12700">
              <a:solidFill>
                <a:srgbClr val="000000"/>
              </a:solidFill>
              <a:round/>
              <a:headEnd/>
              <a:tailEnd/>
            </a:ln>
          </p:spPr>
          <p:txBody>
            <a:bodyPr anchor="ctr">
              <a:spAutoFit/>
            </a:bodyPr>
            <a:lstStyle/>
            <a:p>
              <a:endParaRPr lang="en-GB"/>
            </a:p>
          </p:txBody>
        </p:sp>
        <p:sp>
          <p:nvSpPr>
            <p:cNvPr id="4148" name="Line 240"/>
            <p:cNvSpPr>
              <a:spLocks noChangeShapeType="1"/>
            </p:cNvSpPr>
            <p:nvPr/>
          </p:nvSpPr>
          <p:spPr bwMode="auto">
            <a:xfrm flipV="1">
              <a:off x="1296" y="1536"/>
              <a:ext cx="3024" cy="1392"/>
            </a:xfrm>
            <a:prstGeom prst="line">
              <a:avLst/>
            </a:prstGeom>
            <a:noFill/>
            <a:ln w="12700">
              <a:solidFill>
                <a:srgbClr val="000000"/>
              </a:solidFill>
              <a:round/>
              <a:headEnd/>
              <a:tailEnd/>
            </a:ln>
          </p:spPr>
          <p:txBody>
            <a:bodyPr anchor="ctr">
              <a:spAutoFit/>
            </a:bodyPr>
            <a:lstStyle/>
            <a:p>
              <a:endParaRPr lang="en-GB"/>
            </a:p>
          </p:txBody>
        </p:sp>
        <p:sp>
          <p:nvSpPr>
            <p:cNvPr id="4149" name="Line 241"/>
            <p:cNvSpPr>
              <a:spLocks noChangeShapeType="1"/>
            </p:cNvSpPr>
            <p:nvPr/>
          </p:nvSpPr>
          <p:spPr bwMode="auto">
            <a:xfrm flipV="1">
              <a:off x="1536" y="1392"/>
              <a:ext cx="2400" cy="1776"/>
            </a:xfrm>
            <a:prstGeom prst="line">
              <a:avLst/>
            </a:prstGeom>
            <a:noFill/>
            <a:ln w="12700">
              <a:solidFill>
                <a:srgbClr val="000000"/>
              </a:solidFill>
              <a:round/>
              <a:headEnd/>
              <a:tailEnd/>
            </a:ln>
          </p:spPr>
          <p:txBody>
            <a:bodyPr anchor="ctr">
              <a:spAutoFit/>
            </a:bodyPr>
            <a:lstStyle/>
            <a:p>
              <a:endParaRPr lang="en-GB"/>
            </a:p>
          </p:txBody>
        </p:sp>
        <p:sp>
          <p:nvSpPr>
            <p:cNvPr id="4150" name="Line 242"/>
            <p:cNvSpPr>
              <a:spLocks noChangeShapeType="1"/>
            </p:cNvSpPr>
            <p:nvPr/>
          </p:nvSpPr>
          <p:spPr bwMode="auto">
            <a:xfrm flipV="1">
              <a:off x="1488" y="1200"/>
              <a:ext cx="2448" cy="2112"/>
            </a:xfrm>
            <a:prstGeom prst="line">
              <a:avLst/>
            </a:prstGeom>
            <a:noFill/>
            <a:ln w="12700">
              <a:solidFill>
                <a:srgbClr val="000000"/>
              </a:solidFill>
              <a:round/>
              <a:headEnd/>
              <a:tailEnd/>
            </a:ln>
          </p:spPr>
          <p:txBody>
            <a:bodyPr anchor="ctr">
              <a:spAutoFit/>
            </a:bodyPr>
            <a:lstStyle/>
            <a:p>
              <a:endParaRPr lang="en-GB"/>
            </a:p>
          </p:txBody>
        </p:sp>
        <p:sp>
          <p:nvSpPr>
            <p:cNvPr id="4151" name="Line 243"/>
            <p:cNvSpPr>
              <a:spLocks noChangeShapeType="1"/>
            </p:cNvSpPr>
            <p:nvPr/>
          </p:nvSpPr>
          <p:spPr bwMode="auto">
            <a:xfrm flipV="1">
              <a:off x="1632" y="1104"/>
              <a:ext cx="2160" cy="2112"/>
            </a:xfrm>
            <a:prstGeom prst="line">
              <a:avLst/>
            </a:prstGeom>
            <a:noFill/>
            <a:ln w="12700">
              <a:solidFill>
                <a:srgbClr val="000000"/>
              </a:solidFill>
              <a:round/>
              <a:headEnd/>
              <a:tailEnd/>
            </a:ln>
          </p:spPr>
          <p:txBody>
            <a:bodyPr anchor="ctr">
              <a:spAutoFit/>
            </a:bodyPr>
            <a:lstStyle/>
            <a:p>
              <a:endParaRPr lang="en-GB"/>
            </a:p>
          </p:txBody>
        </p:sp>
        <p:sp>
          <p:nvSpPr>
            <p:cNvPr id="4152" name="Line 244"/>
            <p:cNvSpPr>
              <a:spLocks noChangeShapeType="1"/>
            </p:cNvSpPr>
            <p:nvPr/>
          </p:nvSpPr>
          <p:spPr bwMode="auto">
            <a:xfrm flipV="1">
              <a:off x="1776" y="1344"/>
              <a:ext cx="1728" cy="2208"/>
            </a:xfrm>
            <a:prstGeom prst="line">
              <a:avLst/>
            </a:prstGeom>
            <a:noFill/>
            <a:ln w="12700">
              <a:solidFill>
                <a:srgbClr val="000000"/>
              </a:solidFill>
              <a:round/>
              <a:headEnd/>
              <a:tailEnd/>
            </a:ln>
          </p:spPr>
          <p:txBody>
            <a:bodyPr anchor="ctr">
              <a:spAutoFit/>
            </a:bodyPr>
            <a:lstStyle/>
            <a:p>
              <a:endParaRPr lang="en-GB"/>
            </a:p>
          </p:txBody>
        </p:sp>
        <p:sp>
          <p:nvSpPr>
            <p:cNvPr id="4153" name="Line 245"/>
            <p:cNvSpPr>
              <a:spLocks noChangeShapeType="1"/>
            </p:cNvSpPr>
            <p:nvPr/>
          </p:nvSpPr>
          <p:spPr bwMode="auto">
            <a:xfrm flipV="1">
              <a:off x="1488" y="1392"/>
              <a:ext cx="2592" cy="1776"/>
            </a:xfrm>
            <a:prstGeom prst="line">
              <a:avLst/>
            </a:prstGeom>
            <a:noFill/>
            <a:ln w="12700">
              <a:solidFill>
                <a:srgbClr val="000000"/>
              </a:solidFill>
              <a:round/>
              <a:headEnd/>
              <a:tailEnd/>
            </a:ln>
          </p:spPr>
          <p:txBody>
            <a:bodyPr anchor="ctr">
              <a:spAutoFit/>
            </a:bodyPr>
            <a:lstStyle/>
            <a:p>
              <a:endParaRPr lang="en-GB"/>
            </a:p>
          </p:txBody>
        </p:sp>
      </p:grpSp>
    </p:spTree>
    <p:extLst>
      <p:ext uri="{BB962C8B-B14F-4D97-AF65-F5344CB8AC3E}">
        <p14:creationId xmlns:p14="http://schemas.microsoft.com/office/powerpoint/2010/main" val="105736643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5125" name="Rectangle 2"/>
          <p:cNvSpPr>
            <a:spLocks noGrp="1" noChangeArrowheads="1"/>
          </p:cNvSpPr>
          <p:nvPr>
            <p:ph type="title"/>
          </p:nvPr>
        </p:nvSpPr>
        <p:spPr>
          <a:xfrm>
            <a:off x="1860656" y="0"/>
            <a:ext cx="8807344" cy="1143240"/>
          </a:xfrm>
        </p:spPr>
        <p:txBody>
          <a:bodyPr/>
          <a:lstStyle/>
          <a:p>
            <a:pPr eaLnBrk="1" hangingPunct="1"/>
            <a:r>
              <a:rPr lang="en-US" b="0"/>
              <a:t>  Motivation and Concept</a:t>
            </a:r>
            <a:r>
              <a:rPr lang="en-US"/>
              <a:t>	</a:t>
            </a:r>
          </a:p>
        </p:txBody>
      </p:sp>
      <p:sp>
        <p:nvSpPr>
          <p:cNvPr id="5126" name="Rectangle 3"/>
          <p:cNvSpPr>
            <a:spLocks noGrp="1" noChangeArrowheads="1"/>
          </p:cNvSpPr>
          <p:nvPr>
            <p:ph type="body" idx="1"/>
          </p:nvPr>
        </p:nvSpPr>
        <p:spPr>
          <a:xfrm>
            <a:off x="1860657" y="1218113"/>
            <a:ext cx="8545351" cy="5183455"/>
          </a:xfrm>
        </p:spPr>
        <p:txBody>
          <a:bodyPr/>
          <a:lstStyle/>
          <a:p>
            <a:pPr marL="467525" indent="-467525">
              <a:lnSpc>
                <a:spcPct val="110000"/>
              </a:lnSpc>
            </a:pPr>
            <a:r>
              <a:rPr lang="en-US" dirty="0" err="1"/>
              <a:t>Perceptron</a:t>
            </a:r>
            <a:r>
              <a:rPr lang="en-US" dirty="0"/>
              <a:t> learning</a:t>
            </a:r>
          </a:p>
          <a:p>
            <a:pPr marL="858521" lvl="1" indent="-400736">
              <a:lnSpc>
                <a:spcPct val="110000"/>
              </a:lnSpc>
              <a:buNone/>
            </a:pPr>
            <a:endParaRPr lang="en-US" dirty="0"/>
          </a:p>
        </p:txBody>
      </p:sp>
      <p:sp>
        <p:nvSpPr>
          <p:cNvPr id="5127" name="Text Box 4"/>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sp>
        <p:nvSpPr>
          <p:cNvPr id="5128" name="Text Box 5"/>
          <p:cNvSpPr txBox="1">
            <a:spLocks noChangeArrowheads="1"/>
          </p:cNvSpPr>
          <p:nvPr/>
        </p:nvSpPr>
        <p:spPr bwMode="auto">
          <a:xfrm>
            <a:off x="7529501" y="1563676"/>
            <a:ext cx="2280570" cy="4789912"/>
          </a:xfrm>
          <a:prstGeom prst="rect">
            <a:avLst/>
          </a:prstGeom>
          <a:solidFill>
            <a:srgbClr val="CCFFFF"/>
          </a:solidFill>
          <a:ln w="12700">
            <a:noFill/>
            <a:miter lim="800000"/>
            <a:headEnd/>
            <a:tailEnd/>
          </a:ln>
        </p:spPr>
        <p:txBody>
          <a:bodyPr lIns="80147" tIns="40074" rIns="80147" bIns="40074">
            <a:spAutoFit/>
          </a:bodyPr>
          <a:lstStyle/>
          <a:p>
            <a:pPr>
              <a:spcBef>
                <a:spcPct val="50000"/>
              </a:spcBef>
              <a:buClr>
                <a:schemeClr val="tx1"/>
              </a:buClr>
            </a:pPr>
            <a:r>
              <a:rPr lang="en-US" dirty="0">
                <a:solidFill>
                  <a:srgbClr val="000000"/>
                </a:solidFill>
                <a:latin typeface="Tahoma" pitchFamily="34" charset="0"/>
              </a:rPr>
              <a:t>Q: How would you classify this data set?</a:t>
            </a:r>
          </a:p>
          <a:p>
            <a:pPr>
              <a:spcBef>
                <a:spcPct val="50000"/>
              </a:spcBef>
              <a:buClr>
                <a:schemeClr val="tx1"/>
              </a:buClr>
            </a:pPr>
            <a:r>
              <a:rPr lang="en-US" dirty="0">
                <a:solidFill>
                  <a:srgbClr val="000000"/>
                </a:solidFill>
                <a:latin typeface="Tahoma" pitchFamily="34" charset="0"/>
              </a:rPr>
              <a:t>A: Using </a:t>
            </a:r>
            <a:r>
              <a:rPr lang="en-US" dirty="0" err="1">
                <a:solidFill>
                  <a:srgbClr val="000000"/>
                </a:solidFill>
                <a:latin typeface="Tahoma" pitchFamily="34" charset="0"/>
              </a:rPr>
              <a:t>perceptron</a:t>
            </a:r>
            <a:r>
              <a:rPr lang="en-US" dirty="0">
                <a:solidFill>
                  <a:srgbClr val="000000"/>
                </a:solidFill>
                <a:latin typeface="Tahoma" pitchFamily="34" charset="0"/>
              </a:rPr>
              <a:t> learning rule to learn weights </a:t>
            </a:r>
            <a:r>
              <a:rPr lang="en-US" b="1" dirty="0">
                <a:solidFill>
                  <a:srgbClr val="000000"/>
                </a:solidFill>
                <a:latin typeface="Tahoma" pitchFamily="34" charset="0"/>
              </a:rPr>
              <a:t>w</a:t>
            </a:r>
            <a:r>
              <a:rPr lang="en-US" dirty="0">
                <a:solidFill>
                  <a:srgbClr val="000000"/>
                </a:solidFill>
                <a:latin typeface="Tahoma" pitchFamily="34" charset="0"/>
              </a:rPr>
              <a:t>, </a:t>
            </a:r>
            <a:r>
              <a:rPr lang="en-US" i="1" dirty="0">
                <a:solidFill>
                  <a:srgbClr val="000000"/>
                </a:solidFill>
                <a:latin typeface="Tahoma" pitchFamily="34" charset="0"/>
              </a:rPr>
              <a:t>b</a:t>
            </a:r>
          </a:p>
          <a:p>
            <a:pPr>
              <a:spcBef>
                <a:spcPct val="50000"/>
              </a:spcBef>
              <a:buClr>
                <a:schemeClr val="tx1"/>
              </a:buClr>
            </a:pPr>
            <a:r>
              <a:rPr lang="en-US" dirty="0">
                <a:solidFill>
                  <a:srgbClr val="000000"/>
                </a:solidFill>
                <a:latin typeface="Tahoma" pitchFamily="34" charset="0"/>
              </a:rPr>
              <a:t>Q: With different initial values of </a:t>
            </a:r>
            <a:r>
              <a:rPr lang="en-US" b="1" dirty="0">
                <a:solidFill>
                  <a:srgbClr val="000000"/>
                </a:solidFill>
                <a:latin typeface="Tahoma" pitchFamily="34" charset="0"/>
              </a:rPr>
              <a:t>w</a:t>
            </a:r>
            <a:r>
              <a:rPr lang="en-US" dirty="0">
                <a:solidFill>
                  <a:srgbClr val="000000"/>
                </a:solidFill>
                <a:latin typeface="Tahoma" pitchFamily="34" charset="0"/>
              </a:rPr>
              <a:t>, </a:t>
            </a:r>
            <a:r>
              <a:rPr lang="en-US" i="1" dirty="0">
                <a:solidFill>
                  <a:srgbClr val="000000"/>
                </a:solidFill>
                <a:latin typeface="Tahoma" pitchFamily="34" charset="0"/>
              </a:rPr>
              <a:t>b</a:t>
            </a:r>
            <a:r>
              <a:rPr lang="en-US" dirty="0">
                <a:solidFill>
                  <a:srgbClr val="000000"/>
                </a:solidFill>
                <a:latin typeface="Tahoma" pitchFamily="34" charset="0"/>
              </a:rPr>
              <a:t> and example orders what happens?</a:t>
            </a:r>
          </a:p>
          <a:p>
            <a:pPr>
              <a:spcBef>
                <a:spcPct val="50000"/>
              </a:spcBef>
              <a:buClr>
                <a:schemeClr val="tx1"/>
              </a:buClr>
            </a:pPr>
            <a:r>
              <a:rPr lang="en-US" dirty="0">
                <a:latin typeface="Tahoma" pitchFamily="34" charset="0"/>
              </a:rPr>
              <a:t>A: Leading to many decision boundaries</a:t>
            </a:r>
          </a:p>
          <a:p>
            <a:pPr>
              <a:spcBef>
                <a:spcPct val="50000"/>
              </a:spcBef>
              <a:buClr>
                <a:schemeClr val="tx1"/>
              </a:buClr>
            </a:pPr>
            <a:r>
              <a:rPr lang="en-GB" dirty="0">
                <a:solidFill>
                  <a:srgbClr val="FF0000"/>
                </a:solidFill>
                <a:latin typeface="Tahoma" pitchFamily="34" charset="0"/>
              </a:rPr>
              <a:t>Q: Which decision boundary is the best for generalisation? </a:t>
            </a:r>
            <a:endParaRPr lang="en-US" dirty="0">
              <a:solidFill>
                <a:srgbClr val="FF0000"/>
              </a:solidFill>
              <a:latin typeface="Tahoma" pitchFamily="34" charset="0"/>
            </a:endParaRPr>
          </a:p>
        </p:txBody>
      </p:sp>
      <p:graphicFrame>
        <p:nvGraphicFramePr>
          <p:cNvPr id="5122" name="Object 6"/>
          <p:cNvGraphicFramePr>
            <a:graphicFrameLocks noChangeAspect="1"/>
          </p:cNvGraphicFramePr>
          <p:nvPr/>
        </p:nvGraphicFramePr>
        <p:xfrm>
          <a:off x="5770205" y="1701902"/>
          <a:ext cx="1022185" cy="361402"/>
        </p:xfrm>
        <a:graphic>
          <a:graphicData uri="http://schemas.openxmlformats.org/presentationml/2006/ole">
            <mc:AlternateContent xmlns:mc="http://schemas.openxmlformats.org/markup-compatibility/2006">
              <mc:Choice xmlns:v="urn:schemas-microsoft-com:vml" Requires="v">
                <p:oleObj name="Equation" r:id="rId3" imgW="622080" imgH="177480" progId="Equation.3">
                  <p:embed/>
                </p:oleObj>
              </mc:Choice>
              <mc:Fallback>
                <p:oleObj name="Equation" r:id="rId3" imgW="622080" imgH="177480" progId="Equation.3">
                  <p:embed/>
                  <p:pic>
                    <p:nvPicPr>
                      <p:cNvPr id="512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205" y="1701902"/>
                        <a:ext cx="1022185" cy="361402"/>
                      </a:xfrm>
                      <a:prstGeom prst="rect">
                        <a:avLst/>
                      </a:prstGeom>
                      <a:solidFill>
                        <a:srgbClr val="CCFFFF"/>
                      </a:solidFill>
                    </p:spPr>
                  </p:pic>
                </p:oleObj>
              </mc:Fallback>
            </mc:AlternateContent>
          </a:graphicData>
        </a:graphic>
      </p:graphicFrame>
      <p:grpSp>
        <p:nvGrpSpPr>
          <p:cNvPr id="2" name="Group 7"/>
          <p:cNvGrpSpPr>
            <a:grpSpLocks/>
          </p:cNvGrpSpPr>
          <p:nvPr/>
        </p:nvGrpSpPr>
        <p:grpSpPr bwMode="auto">
          <a:xfrm>
            <a:off x="2121292" y="1978353"/>
            <a:ext cx="5147572" cy="3662975"/>
            <a:chOff x="528" y="1056"/>
            <a:chExt cx="3792" cy="2544"/>
          </a:xfrm>
        </p:grpSpPr>
        <p:sp>
          <p:nvSpPr>
            <p:cNvPr id="5130" name="Text Box 8"/>
            <p:cNvSpPr txBox="1">
              <a:spLocks noChangeArrowheads="1"/>
            </p:cNvSpPr>
            <p:nvPr/>
          </p:nvSpPr>
          <p:spPr bwMode="auto">
            <a:xfrm>
              <a:off x="528" y="1200"/>
              <a:ext cx="1200" cy="545"/>
            </a:xfrm>
            <a:prstGeom prst="rect">
              <a:avLst/>
            </a:prstGeom>
            <a:noFill/>
            <a:ln w="12700">
              <a:noFill/>
              <a:miter lim="800000"/>
              <a:headEnd/>
              <a:tailEnd/>
            </a:ln>
          </p:spPr>
          <p:txBody>
            <a:bodyPr>
              <a:spAutoFit/>
            </a:bodyPr>
            <a:lstStyle/>
            <a:p>
              <a:pPr algn="ctr">
                <a:spcBef>
                  <a:spcPct val="50000"/>
                </a:spcBef>
                <a:buClr>
                  <a:schemeClr val="tx1"/>
                </a:buClr>
              </a:pPr>
              <a:r>
                <a:rPr lang="en-US" dirty="0">
                  <a:solidFill>
                    <a:srgbClr val="000000"/>
                  </a:solidFill>
                  <a:latin typeface="Tahoma" pitchFamily="34" charset="0"/>
                </a:rPr>
                <a:t>denotes +1</a:t>
              </a:r>
            </a:p>
            <a:p>
              <a:pPr algn="ctr">
                <a:spcBef>
                  <a:spcPct val="50000"/>
                </a:spcBef>
                <a:buClr>
                  <a:schemeClr val="tx1"/>
                </a:buClr>
              </a:pPr>
              <a:r>
                <a:rPr lang="en-US" dirty="0">
                  <a:solidFill>
                    <a:srgbClr val="000000"/>
                  </a:solidFill>
                  <a:latin typeface="Tahoma" pitchFamily="34" charset="0"/>
                </a:rPr>
                <a:t>denotes -1</a:t>
              </a:r>
            </a:p>
          </p:txBody>
        </p:sp>
        <p:sp>
          <p:nvSpPr>
            <p:cNvPr id="5131" name="Oval 9"/>
            <p:cNvSpPr>
              <a:spLocks noChangeAspect="1" noChangeArrowheads="1"/>
            </p:cNvSpPr>
            <p:nvPr/>
          </p:nvSpPr>
          <p:spPr bwMode="auto">
            <a:xfrm rot="4777107">
              <a:off x="576" y="1296"/>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32" name="Oval 10"/>
            <p:cNvSpPr>
              <a:spLocks noChangeAspect="1" noChangeArrowheads="1"/>
            </p:cNvSpPr>
            <p:nvPr/>
          </p:nvSpPr>
          <p:spPr bwMode="auto">
            <a:xfrm rot="5895381">
              <a:off x="577" y="1583"/>
              <a:ext cx="32"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33" name="Line 11"/>
            <p:cNvSpPr>
              <a:spLocks noChangeShapeType="1"/>
            </p:cNvSpPr>
            <p:nvPr/>
          </p:nvSpPr>
          <p:spPr bwMode="auto">
            <a:xfrm>
              <a:off x="1632" y="1392"/>
              <a:ext cx="1" cy="2208"/>
            </a:xfrm>
            <a:prstGeom prst="line">
              <a:avLst/>
            </a:prstGeom>
            <a:noFill/>
            <a:ln w="38100">
              <a:solidFill>
                <a:srgbClr val="FF0000"/>
              </a:solidFill>
              <a:round/>
              <a:headEnd/>
              <a:tailEnd/>
            </a:ln>
          </p:spPr>
          <p:txBody>
            <a:bodyPr wrap="none" anchor="ctr">
              <a:spAutoFit/>
            </a:bodyPr>
            <a:lstStyle/>
            <a:p>
              <a:endParaRPr lang="en-GB"/>
            </a:p>
          </p:txBody>
        </p:sp>
        <p:sp>
          <p:nvSpPr>
            <p:cNvPr id="5134" name="Line 12"/>
            <p:cNvSpPr>
              <a:spLocks noChangeShapeType="1"/>
            </p:cNvSpPr>
            <p:nvPr/>
          </p:nvSpPr>
          <p:spPr bwMode="auto">
            <a:xfrm flipV="1">
              <a:off x="1536" y="3504"/>
              <a:ext cx="2304" cy="1"/>
            </a:xfrm>
            <a:prstGeom prst="line">
              <a:avLst/>
            </a:prstGeom>
            <a:noFill/>
            <a:ln w="38100">
              <a:solidFill>
                <a:srgbClr val="FF0000"/>
              </a:solidFill>
              <a:round/>
              <a:headEnd/>
              <a:tailEnd/>
            </a:ln>
          </p:spPr>
          <p:txBody>
            <a:bodyPr anchor="ctr">
              <a:spAutoFit/>
            </a:bodyPr>
            <a:lstStyle/>
            <a:p>
              <a:endParaRPr lang="en-GB"/>
            </a:p>
          </p:txBody>
        </p:sp>
        <p:sp>
          <p:nvSpPr>
            <p:cNvPr id="5135" name="Oval 13"/>
            <p:cNvSpPr>
              <a:spLocks noChangeAspect="1" noChangeArrowheads="1"/>
            </p:cNvSpPr>
            <p:nvPr/>
          </p:nvSpPr>
          <p:spPr bwMode="auto">
            <a:xfrm>
              <a:off x="2342" y="317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36" name="Oval 14"/>
            <p:cNvSpPr>
              <a:spLocks noChangeAspect="1" noChangeArrowheads="1"/>
            </p:cNvSpPr>
            <p:nvPr/>
          </p:nvSpPr>
          <p:spPr bwMode="auto">
            <a:xfrm>
              <a:off x="1566" y="2459"/>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37" name="Oval 15"/>
            <p:cNvSpPr>
              <a:spLocks noChangeAspect="1" noChangeArrowheads="1"/>
            </p:cNvSpPr>
            <p:nvPr/>
          </p:nvSpPr>
          <p:spPr bwMode="auto">
            <a:xfrm>
              <a:off x="2734" y="177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38" name="Oval 16"/>
            <p:cNvSpPr>
              <a:spLocks noChangeAspect="1" noChangeArrowheads="1"/>
            </p:cNvSpPr>
            <p:nvPr/>
          </p:nvSpPr>
          <p:spPr bwMode="auto">
            <a:xfrm>
              <a:off x="2774" y="229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39" name="Oval 17"/>
            <p:cNvSpPr>
              <a:spLocks noChangeAspect="1" noChangeArrowheads="1"/>
            </p:cNvSpPr>
            <p:nvPr/>
          </p:nvSpPr>
          <p:spPr bwMode="auto">
            <a:xfrm>
              <a:off x="2148" y="1678"/>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40" name="Oval 18"/>
            <p:cNvSpPr>
              <a:spLocks noChangeAspect="1" noChangeArrowheads="1"/>
            </p:cNvSpPr>
            <p:nvPr/>
          </p:nvSpPr>
          <p:spPr bwMode="auto">
            <a:xfrm>
              <a:off x="2448" y="2352"/>
              <a:ext cx="34"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41" name="Oval 19"/>
            <p:cNvSpPr>
              <a:spLocks noChangeAspect="1" noChangeArrowheads="1"/>
            </p:cNvSpPr>
            <p:nvPr/>
          </p:nvSpPr>
          <p:spPr bwMode="auto">
            <a:xfrm>
              <a:off x="1920" y="1968"/>
              <a:ext cx="38" cy="37"/>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42" name="Oval 20"/>
            <p:cNvSpPr>
              <a:spLocks noChangeAspect="1" noChangeArrowheads="1"/>
            </p:cNvSpPr>
            <p:nvPr/>
          </p:nvSpPr>
          <p:spPr bwMode="auto">
            <a:xfrm>
              <a:off x="3216" y="2592"/>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43" name="Oval 21"/>
            <p:cNvSpPr>
              <a:spLocks noChangeAspect="1" noChangeArrowheads="1"/>
            </p:cNvSpPr>
            <p:nvPr/>
          </p:nvSpPr>
          <p:spPr bwMode="auto">
            <a:xfrm rot="-1118274">
              <a:off x="2449" y="2799"/>
              <a:ext cx="34"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44" name="Oval 22"/>
            <p:cNvSpPr>
              <a:spLocks noChangeAspect="1" noChangeArrowheads="1"/>
            </p:cNvSpPr>
            <p:nvPr/>
          </p:nvSpPr>
          <p:spPr bwMode="auto">
            <a:xfrm rot="-1118274">
              <a:off x="3782" y="2034"/>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45" name="Oval 23"/>
            <p:cNvSpPr>
              <a:spLocks noChangeAspect="1" noChangeArrowheads="1"/>
            </p:cNvSpPr>
            <p:nvPr/>
          </p:nvSpPr>
          <p:spPr bwMode="auto">
            <a:xfrm rot="-1118274">
              <a:off x="3336" y="2863"/>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46" name="Oval 24"/>
            <p:cNvSpPr>
              <a:spLocks noChangeAspect="1" noChangeArrowheads="1"/>
            </p:cNvSpPr>
            <p:nvPr/>
          </p:nvSpPr>
          <p:spPr bwMode="auto">
            <a:xfrm rot="-1118274">
              <a:off x="1968" y="1680"/>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47" name="Oval 25"/>
            <p:cNvSpPr>
              <a:spLocks noChangeAspect="1" noChangeArrowheads="1"/>
            </p:cNvSpPr>
            <p:nvPr/>
          </p:nvSpPr>
          <p:spPr bwMode="auto">
            <a:xfrm rot="-1118274">
              <a:off x="2968" y="2258"/>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48" name="Oval 26"/>
            <p:cNvSpPr>
              <a:spLocks noChangeAspect="1" noChangeArrowheads="1"/>
            </p:cNvSpPr>
            <p:nvPr/>
          </p:nvSpPr>
          <p:spPr bwMode="auto">
            <a:xfrm rot="-1118274">
              <a:off x="3696" y="2832"/>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49" name="Oval 27"/>
            <p:cNvSpPr>
              <a:spLocks noChangeAspect="1" noChangeArrowheads="1"/>
            </p:cNvSpPr>
            <p:nvPr/>
          </p:nvSpPr>
          <p:spPr bwMode="auto">
            <a:xfrm rot="-1118274">
              <a:off x="1962" y="229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50" name="Oval 28"/>
            <p:cNvSpPr>
              <a:spLocks noChangeAspect="1" noChangeArrowheads="1"/>
            </p:cNvSpPr>
            <p:nvPr/>
          </p:nvSpPr>
          <p:spPr bwMode="auto">
            <a:xfrm rot="5895381">
              <a:off x="2436" y="1926"/>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51" name="Oval 29"/>
            <p:cNvSpPr>
              <a:spLocks noChangeAspect="1" noChangeArrowheads="1"/>
            </p:cNvSpPr>
            <p:nvPr/>
          </p:nvSpPr>
          <p:spPr bwMode="auto">
            <a:xfrm rot="5895381">
              <a:off x="2605" y="3303"/>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52" name="Oval 30"/>
            <p:cNvSpPr>
              <a:spLocks noChangeAspect="1" noChangeArrowheads="1"/>
            </p:cNvSpPr>
            <p:nvPr/>
          </p:nvSpPr>
          <p:spPr bwMode="auto">
            <a:xfrm rot="5895381">
              <a:off x="1962" y="2582"/>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53" name="Oval 31"/>
            <p:cNvSpPr>
              <a:spLocks noChangeAspect="1" noChangeArrowheads="1"/>
            </p:cNvSpPr>
            <p:nvPr/>
          </p:nvSpPr>
          <p:spPr bwMode="auto">
            <a:xfrm rot="5895381">
              <a:off x="2736" y="1508"/>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54" name="Oval 32"/>
            <p:cNvSpPr>
              <a:spLocks noChangeAspect="1" noChangeArrowheads="1"/>
            </p:cNvSpPr>
            <p:nvPr/>
          </p:nvSpPr>
          <p:spPr bwMode="auto">
            <a:xfrm rot="5895381">
              <a:off x="3341" y="2611"/>
              <a:ext cx="37"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55" name="Oval 33"/>
            <p:cNvSpPr>
              <a:spLocks noChangeAspect="1" noChangeArrowheads="1"/>
            </p:cNvSpPr>
            <p:nvPr/>
          </p:nvSpPr>
          <p:spPr bwMode="auto">
            <a:xfrm rot="5895381">
              <a:off x="2753" y="25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56" name="Oval 34"/>
            <p:cNvSpPr>
              <a:spLocks noChangeAspect="1" noChangeArrowheads="1"/>
            </p:cNvSpPr>
            <p:nvPr/>
          </p:nvSpPr>
          <p:spPr bwMode="auto">
            <a:xfrm rot="5895381">
              <a:off x="3540" y="212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57" name="Oval 35"/>
            <p:cNvSpPr>
              <a:spLocks noChangeAspect="1" noChangeArrowheads="1"/>
            </p:cNvSpPr>
            <p:nvPr/>
          </p:nvSpPr>
          <p:spPr bwMode="auto">
            <a:xfrm rot="5895381">
              <a:off x="1945" y="1478"/>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58" name="Oval 36"/>
            <p:cNvSpPr>
              <a:spLocks noChangeAspect="1" noChangeArrowheads="1"/>
            </p:cNvSpPr>
            <p:nvPr/>
          </p:nvSpPr>
          <p:spPr bwMode="auto">
            <a:xfrm rot="5895381">
              <a:off x="3314" y="206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59" name="Oval 37"/>
            <p:cNvSpPr>
              <a:spLocks noChangeAspect="1" noChangeArrowheads="1"/>
            </p:cNvSpPr>
            <p:nvPr/>
          </p:nvSpPr>
          <p:spPr bwMode="auto">
            <a:xfrm rot="5895381">
              <a:off x="3223" y="2973"/>
              <a:ext cx="37"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60" name="Oval 38"/>
            <p:cNvSpPr>
              <a:spLocks noChangeAspect="1" noChangeArrowheads="1"/>
            </p:cNvSpPr>
            <p:nvPr/>
          </p:nvSpPr>
          <p:spPr bwMode="auto">
            <a:xfrm rot="4777107">
              <a:off x="2203" y="2227"/>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61" name="Oval 39"/>
            <p:cNvSpPr>
              <a:spLocks noChangeAspect="1" noChangeArrowheads="1"/>
            </p:cNvSpPr>
            <p:nvPr/>
          </p:nvSpPr>
          <p:spPr bwMode="auto">
            <a:xfrm rot="4777107">
              <a:off x="2930" y="331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62" name="Oval 40"/>
            <p:cNvSpPr>
              <a:spLocks noChangeAspect="1" noChangeArrowheads="1"/>
            </p:cNvSpPr>
            <p:nvPr/>
          </p:nvSpPr>
          <p:spPr bwMode="auto">
            <a:xfrm rot="4777107">
              <a:off x="2738" y="30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63" name="Oval 41"/>
            <p:cNvSpPr>
              <a:spLocks noChangeAspect="1" noChangeArrowheads="1"/>
            </p:cNvSpPr>
            <p:nvPr/>
          </p:nvSpPr>
          <p:spPr bwMode="auto">
            <a:xfrm rot="4777107">
              <a:off x="1774" y="2354"/>
              <a:ext cx="37"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64" name="Oval 42"/>
            <p:cNvSpPr>
              <a:spLocks noChangeAspect="1" noChangeArrowheads="1"/>
            </p:cNvSpPr>
            <p:nvPr/>
          </p:nvSpPr>
          <p:spPr bwMode="auto">
            <a:xfrm rot="4777107">
              <a:off x="2339" y="1749"/>
              <a:ext cx="32"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65" name="Oval 43"/>
            <p:cNvSpPr>
              <a:spLocks noChangeAspect="1" noChangeArrowheads="1"/>
            </p:cNvSpPr>
            <p:nvPr/>
          </p:nvSpPr>
          <p:spPr bwMode="auto">
            <a:xfrm rot="4777107">
              <a:off x="2744" y="2749"/>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66" name="Oval 44"/>
            <p:cNvSpPr>
              <a:spLocks noChangeAspect="1" noChangeArrowheads="1"/>
            </p:cNvSpPr>
            <p:nvPr/>
          </p:nvSpPr>
          <p:spPr bwMode="auto">
            <a:xfrm rot="4777107">
              <a:off x="1577" y="1942"/>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5167" name="Oval 45"/>
            <p:cNvSpPr>
              <a:spLocks noChangeAspect="1" noChangeArrowheads="1"/>
            </p:cNvSpPr>
            <p:nvPr/>
          </p:nvSpPr>
          <p:spPr bwMode="auto">
            <a:xfrm rot="4777107">
              <a:off x="2480" y="3181"/>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68" name="Oval 46"/>
            <p:cNvSpPr>
              <a:spLocks noChangeAspect="1" noChangeArrowheads="1"/>
            </p:cNvSpPr>
            <p:nvPr/>
          </p:nvSpPr>
          <p:spPr bwMode="auto">
            <a:xfrm rot="4777107">
              <a:off x="3341" y="2996"/>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69" name="Line 47"/>
            <p:cNvSpPr>
              <a:spLocks noChangeShapeType="1"/>
            </p:cNvSpPr>
            <p:nvPr/>
          </p:nvSpPr>
          <p:spPr bwMode="auto">
            <a:xfrm flipV="1">
              <a:off x="2160" y="1056"/>
              <a:ext cx="912" cy="2544"/>
            </a:xfrm>
            <a:prstGeom prst="line">
              <a:avLst/>
            </a:prstGeom>
            <a:noFill/>
            <a:ln w="12700">
              <a:solidFill>
                <a:srgbClr val="000000"/>
              </a:solidFill>
              <a:round/>
              <a:headEnd/>
              <a:tailEnd/>
            </a:ln>
          </p:spPr>
          <p:txBody>
            <a:bodyPr anchor="ctr">
              <a:spAutoFit/>
            </a:bodyPr>
            <a:lstStyle/>
            <a:p>
              <a:endParaRPr lang="en-GB"/>
            </a:p>
          </p:txBody>
        </p:sp>
        <p:sp>
          <p:nvSpPr>
            <p:cNvPr id="5170" name="Line 48"/>
            <p:cNvSpPr>
              <a:spLocks noChangeShapeType="1"/>
            </p:cNvSpPr>
            <p:nvPr/>
          </p:nvSpPr>
          <p:spPr bwMode="auto">
            <a:xfrm flipV="1">
              <a:off x="1440" y="1488"/>
              <a:ext cx="2544" cy="1632"/>
            </a:xfrm>
            <a:prstGeom prst="line">
              <a:avLst/>
            </a:prstGeom>
            <a:noFill/>
            <a:ln w="12700">
              <a:solidFill>
                <a:srgbClr val="000000"/>
              </a:solidFill>
              <a:round/>
              <a:headEnd/>
              <a:tailEnd/>
            </a:ln>
          </p:spPr>
          <p:txBody>
            <a:bodyPr anchor="ctr">
              <a:spAutoFit/>
            </a:bodyPr>
            <a:lstStyle/>
            <a:p>
              <a:endParaRPr lang="en-GB"/>
            </a:p>
          </p:txBody>
        </p:sp>
        <p:sp>
          <p:nvSpPr>
            <p:cNvPr id="5171" name="Line 49"/>
            <p:cNvSpPr>
              <a:spLocks noChangeShapeType="1"/>
            </p:cNvSpPr>
            <p:nvPr/>
          </p:nvSpPr>
          <p:spPr bwMode="auto">
            <a:xfrm flipV="1">
              <a:off x="1632" y="1392"/>
              <a:ext cx="1968" cy="1920"/>
            </a:xfrm>
            <a:prstGeom prst="line">
              <a:avLst/>
            </a:prstGeom>
            <a:noFill/>
            <a:ln w="12700">
              <a:solidFill>
                <a:srgbClr val="000000"/>
              </a:solidFill>
              <a:round/>
              <a:headEnd/>
              <a:tailEnd/>
            </a:ln>
          </p:spPr>
          <p:txBody>
            <a:bodyPr anchor="ctr">
              <a:spAutoFit/>
            </a:bodyPr>
            <a:lstStyle/>
            <a:p>
              <a:endParaRPr lang="en-GB"/>
            </a:p>
          </p:txBody>
        </p:sp>
        <p:sp>
          <p:nvSpPr>
            <p:cNvPr id="5172" name="Line 50"/>
            <p:cNvSpPr>
              <a:spLocks noChangeShapeType="1"/>
            </p:cNvSpPr>
            <p:nvPr/>
          </p:nvSpPr>
          <p:spPr bwMode="auto">
            <a:xfrm flipV="1">
              <a:off x="1296" y="1536"/>
              <a:ext cx="3024" cy="1392"/>
            </a:xfrm>
            <a:prstGeom prst="line">
              <a:avLst/>
            </a:prstGeom>
            <a:noFill/>
            <a:ln w="12700">
              <a:solidFill>
                <a:srgbClr val="000000"/>
              </a:solidFill>
              <a:round/>
              <a:headEnd/>
              <a:tailEnd/>
            </a:ln>
          </p:spPr>
          <p:txBody>
            <a:bodyPr anchor="ctr">
              <a:spAutoFit/>
            </a:bodyPr>
            <a:lstStyle/>
            <a:p>
              <a:endParaRPr lang="en-GB"/>
            </a:p>
          </p:txBody>
        </p:sp>
        <p:sp>
          <p:nvSpPr>
            <p:cNvPr id="5173" name="Line 51"/>
            <p:cNvSpPr>
              <a:spLocks noChangeShapeType="1"/>
            </p:cNvSpPr>
            <p:nvPr/>
          </p:nvSpPr>
          <p:spPr bwMode="auto">
            <a:xfrm flipV="1">
              <a:off x="1536" y="1392"/>
              <a:ext cx="2400" cy="1776"/>
            </a:xfrm>
            <a:prstGeom prst="line">
              <a:avLst/>
            </a:prstGeom>
            <a:noFill/>
            <a:ln w="12700">
              <a:solidFill>
                <a:srgbClr val="000000"/>
              </a:solidFill>
              <a:round/>
              <a:headEnd/>
              <a:tailEnd/>
            </a:ln>
          </p:spPr>
          <p:txBody>
            <a:bodyPr anchor="ctr">
              <a:spAutoFit/>
            </a:bodyPr>
            <a:lstStyle/>
            <a:p>
              <a:endParaRPr lang="en-GB"/>
            </a:p>
          </p:txBody>
        </p:sp>
        <p:sp>
          <p:nvSpPr>
            <p:cNvPr id="5174" name="Line 52"/>
            <p:cNvSpPr>
              <a:spLocks noChangeShapeType="1"/>
            </p:cNvSpPr>
            <p:nvPr/>
          </p:nvSpPr>
          <p:spPr bwMode="auto">
            <a:xfrm flipV="1">
              <a:off x="1488" y="1200"/>
              <a:ext cx="2448" cy="2112"/>
            </a:xfrm>
            <a:prstGeom prst="line">
              <a:avLst/>
            </a:prstGeom>
            <a:noFill/>
            <a:ln w="12700">
              <a:solidFill>
                <a:srgbClr val="000000"/>
              </a:solidFill>
              <a:round/>
              <a:headEnd/>
              <a:tailEnd/>
            </a:ln>
          </p:spPr>
          <p:txBody>
            <a:bodyPr anchor="ctr">
              <a:spAutoFit/>
            </a:bodyPr>
            <a:lstStyle/>
            <a:p>
              <a:endParaRPr lang="en-GB"/>
            </a:p>
          </p:txBody>
        </p:sp>
        <p:sp>
          <p:nvSpPr>
            <p:cNvPr id="5175" name="Line 53"/>
            <p:cNvSpPr>
              <a:spLocks noChangeShapeType="1"/>
            </p:cNvSpPr>
            <p:nvPr/>
          </p:nvSpPr>
          <p:spPr bwMode="auto">
            <a:xfrm flipV="1">
              <a:off x="1632" y="1104"/>
              <a:ext cx="2160" cy="2112"/>
            </a:xfrm>
            <a:prstGeom prst="line">
              <a:avLst/>
            </a:prstGeom>
            <a:noFill/>
            <a:ln w="12700">
              <a:solidFill>
                <a:srgbClr val="000000"/>
              </a:solidFill>
              <a:round/>
              <a:headEnd/>
              <a:tailEnd/>
            </a:ln>
          </p:spPr>
          <p:txBody>
            <a:bodyPr anchor="ctr">
              <a:spAutoFit/>
            </a:bodyPr>
            <a:lstStyle/>
            <a:p>
              <a:endParaRPr lang="en-GB"/>
            </a:p>
          </p:txBody>
        </p:sp>
        <p:sp>
          <p:nvSpPr>
            <p:cNvPr id="5176" name="Line 54"/>
            <p:cNvSpPr>
              <a:spLocks noChangeShapeType="1"/>
            </p:cNvSpPr>
            <p:nvPr/>
          </p:nvSpPr>
          <p:spPr bwMode="auto">
            <a:xfrm flipV="1">
              <a:off x="1776" y="1344"/>
              <a:ext cx="1728" cy="2208"/>
            </a:xfrm>
            <a:prstGeom prst="line">
              <a:avLst/>
            </a:prstGeom>
            <a:noFill/>
            <a:ln w="12700">
              <a:solidFill>
                <a:srgbClr val="000000"/>
              </a:solidFill>
              <a:round/>
              <a:headEnd/>
              <a:tailEnd/>
            </a:ln>
          </p:spPr>
          <p:txBody>
            <a:bodyPr anchor="ctr">
              <a:spAutoFit/>
            </a:bodyPr>
            <a:lstStyle/>
            <a:p>
              <a:endParaRPr lang="en-GB"/>
            </a:p>
          </p:txBody>
        </p:sp>
        <p:sp>
          <p:nvSpPr>
            <p:cNvPr id="5177" name="Line 55"/>
            <p:cNvSpPr>
              <a:spLocks noChangeShapeType="1"/>
            </p:cNvSpPr>
            <p:nvPr/>
          </p:nvSpPr>
          <p:spPr bwMode="auto">
            <a:xfrm flipV="1">
              <a:off x="1488" y="1392"/>
              <a:ext cx="2592" cy="1776"/>
            </a:xfrm>
            <a:prstGeom prst="line">
              <a:avLst/>
            </a:prstGeom>
            <a:noFill/>
            <a:ln w="12700">
              <a:solidFill>
                <a:srgbClr val="000000"/>
              </a:solidFill>
              <a:round/>
              <a:headEnd/>
              <a:tailEnd/>
            </a:ln>
          </p:spPr>
          <p:txBody>
            <a:bodyPr anchor="ctr">
              <a:spAutoFit/>
            </a:bodyPr>
            <a:lstStyle/>
            <a:p>
              <a:endParaRPr lang="en-GB"/>
            </a:p>
          </p:txBody>
        </p:sp>
      </p:grpSp>
    </p:spTree>
    <p:extLst>
      <p:ext uri="{BB962C8B-B14F-4D97-AF65-F5344CB8AC3E}">
        <p14:creationId xmlns:p14="http://schemas.microsoft.com/office/powerpoint/2010/main" val="275600290"/>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6149" name="Rectangle 2"/>
          <p:cNvSpPr>
            <a:spLocks noGrp="1" noChangeArrowheads="1"/>
          </p:cNvSpPr>
          <p:nvPr>
            <p:ph type="title"/>
          </p:nvPr>
        </p:nvSpPr>
        <p:spPr>
          <a:xfrm>
            <a:off x="1860656" y="0"/>
            <a:ext cx="8807344" cy="1143240"/>
          </a:xfrm>
        </p:spPr>
        <p:txBody>
          <a:bodyPr/>
          <a:lstStyle/>
          <a:p>
            <a:pPr eaLnBrk="1" hangingPunct="1"/>
            <a:r>
              <a:rPr lang="en-US" b="0"/>
              <a:t>  Motivation and Concept</a:t>
            </a:r>
            <a:r>
              <a:rPr lang="en-US"/>
              <a:t>	</a:t>
            </a:r>
          </a:p>
        </p:txBody>
      </p:sp>
      <p:sp>
        <p:nvSpPr>
          <p:cNvPr id="6150" name="Rectangle 3"/>
          <p:cNvSpPr>
            <a:spLocks noGrp="1" noChangeArrowheads="1"/>
          </p:cNvSpPr>
          <p:nvPr>
            <p:ph type="body" idx="1"/>
          </p:nvPr>
        </p:nvSpPr>
        <p:spPr>
          <a:xfrm>
            <a:off x="1596472" y="1230731"/>
            <a:ext cx="8545351" cy="5183455"/>
          </a:xfrm>
        </p:spPr>
        <p:txBody>
          <a:bodyPr/>
          <a:lstStyle/>
          <a:p>
            <a:pPr marL="467525" indent="-467525">
              <a:lnSpc>
                <a:spcPct val="110000"/>
              </a:lnSpc>
            </a:pPr>
            <a:r>
              <a:rPr lang="en-US" dirty="0"/>
              <a:t>Margin of linear classifier</a:t>
            </a:r>
          </a:p>
          <a:p>
            <a:pPr marL="858521" lvl="1" indent="-400736">
              <a:lnSpc>
                <a:spcPct val="110000"/>
              </a:lnSpc>
              <a:buNone/>
            </a:pPr>
            <a:endParaRPr lang="en-US" dirty="0"/>
          </a:p>
        </p:txBody>
      </p:sp>
      <p:sp>
        <p:nvSpPr>
          <p:cNvPr id="6151" name="Text Box 4"/>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sp>
        <p:nvSpPr>
          <p:cNvPr id="6152" name="Text Box 5"/>
          <p:cNvSpPr txBox="1">
            <a:spLocks noChangeArrowheads="1"/>
          </p:cNvSpPr>
          <p:nvPr/>
        </p:nvSpPr>
        <p:spPr bwMode="auto">
          <a:xfrm>
            <a:off x="7138547" y="2323917"/>
            <a:ext cx="2345729" cy="2827837"/>
          </a:xfrm>
          <a:prstGeom prst="rect">
            <a:avLst/>
          </a:prstGeom>
          <a:solidFill>
            <a:srgbClr val="CCFFFF"/>
          </a:solidFill>
          <a:ln w="12700">
            <a:noFill/>
            <a:miter lim="800000"/>
            <a:headEnd/>
            <a:tailEnd/>
          </a:ln>
        </p:spPr>
        <p:txBody>
          <a:bodyPr lIns="80147" tIns="40074" rIns="80147" bIns="40074">
            <a:spAutoFit/>
          </a:bodyPr>
          <a:lstStyle/>
          <a:p>
            <a:pPr>
              <a:spcBef>
                <a:spcPct val="50000"/>
              </a:spcBef>
              <a:buClr>
                <a:schemeClr val="tx1"/>
              </a:buClr>
            </a:pPr>
            <a:r>
              <a:rPr lang="en-GB" sz="2100" u="sng" dirty="0">
                <a:solidFill>
                  <a:srgbClr val="000000"/>
                </a:solidFill>
                <a:latin typeface="Tahoma" pitchFamily="34" charset="0"/>
              </a:rPr>
              <a:t>Definition:</a:t>
            </a:r>
          </a:p>
          <a:p>
            <a:pPr>
              <a:spcBef>
                <a:spcPct val="50000"/>
              </a:spcBef>
              <a:buClr>
                <a:schemeClr val="tx1"/>
              </a:buClr>
            </a:pPr>
            <a:r>
              <a:rPr lang="en-GB" sz="2100" dirty="0">
                <a:solidFill>
                  <a:srgbClr val="000000"/>
                </a:solidFill>
                <a:latin typeface="Tahoma" pitchFamily="34" charset="0"/>
              </a:rPr>
              <a:t>The </a:t>
            </a:r>
            <a:r>
              <a:rPr lang="en-GB" sz="2100" dirty="0">
                <a:solidFill>
                  <a:srgbClr val="FF0000"/>
                </a:solidFill>
                <a:latin typeface="Tahoma" pitchFamily="34" charset="0"/>
              </a:rPr>
              <a:t>margin</a:t>
            </a:r>
            <a:r>
              <a:rPr lang="en-GB" sz="2100" dirty="0">
                <a:solidFill>
                  <a:srgbClr val="000000"/>
                </a:solidFill>
                <a:latin typeface="Tahoma" pitchFamily="34" charset="0"/>
              </a:rPr>
              <a:t> of a linear classifier as the width that the boundary could be increased by before hitting a data point.</a:t>
            </a:r>
          </a:p>
        </p:txBody>
      </p:sp>
      <p:graphicFrame>
        <p:nvGraphicFramePr>
          <p:cNvPr id="6146" name="Object 6"/>
          <p:cNvGraphicFramePr>
            <a:graphicFrameLocks noChangeAspect="1"/>
          </p:cNvGraphicFramePr>
          <p:nvPr>
            <p:extLst>
              <p:ext uri="{D42A27DB-BD31-4B8C-83A1-F6EECF244321}">
                <p14:modId xmlns:p14="http://schemas.microsoft.com/office/powerpoint/2010/main" val="3578848843"/>
              </p:ext>
            </p:extLst>
          </p:nvPr>
        </p:nvGraphicFramePr>
        <p:xfrm>
          <a:off x="5715308" y="1829230"/>
          <a:ext cx="1022185" cy="361402"/>
        </p:xfrm>
        <a:graphic>
          <a:graphicData uri="http://schemas.openxmlformats.org/presentationml/2006/ole">
            <mc:AlternateContent xmlns:mc="http://schemas.openxmlformats.org/markup-compatibility/2006">
              <mc:Choice xmlns:v="urn:schemas-microsoft-com:vml" Requires="v">
                <p:oleObj name="Equation" r:id="rId3" imgW="622080" imgH="177480" progId="Equation.3">
                  <p:embed/>
                </p:oleObj>
              </mc:Choice>
              <mc:Fallback>
                <p:oleObj name="Equation" r:id="rId3" imgW="622080" imgH="177480" progId="Equation.3">
                  <p:embed/>
                  <p:pic>
                    <p:nvPicPr>
                      <p:cNvPr id="6146"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308" y="1829230"/>
                        <a:ext cx="1022185" cy="361402"/>
                      </a:xfrm>
                      <a:prstGeom prst="rect">
                        <a:avLst/>
                      </a:prstGeom>
                      <a:solidFill>
                        <a:srgbClr val="CCFFFF"/>
                      </a:solidFill>
                    </p:spPr>
                  </p:pic>
                </p:oleObj>
              </mc:Fallback>
            </mc:AlternateContent>
          </a:graphicData>
        </a:graphic>
      </p:graphicFrame>
      <p:grpSp>
        <p:nvGrpSpPr>
          <p:cNvPr id="2" name="Group 102"/>
          <p:cNvGrpSpPr>
            <a:grpSpLocks/>
          </p:cNvGrpSpPr>
          <p:nvPr/>
        </p:nvGrpSpPr>
        <p:grpSpPr bwMode="auto">
          <a:xfrm>
            <a:off x="2220236" y="1693087"/>
            <a:ext cx="4495981" cy="5045230"/>
            <a:chOff x="528" y="816"/>
            <a:chExt cx="3312" cy="3504"/>
          </a:xfrm>
        </p:grpSpPr>
        <p:grpSp>
          <p:nvGrpSpPr>
            <p:cNvPr id="3" name="Group 103"/>
            <p:cNvGrpSpPr>
              <a:grpSpLocks/>
            </p:cNvGrpSpPr>
            <p:nvPr/>
          </p:nvGrpSpPr>
          <p:grpSpPr bwMode="auto">
            <a:xfrm rot="-4217956">
              <a:off x="760" y="2567"/>
              <a:ext cx="3504" cy="1"/>
              <a:chOff x="960" y="3888"/>
              <a:chExt cx="3504" cy="0"/>
            </a:xfrm>
          </p:grpSpPr>
          <p:sp>
            <p:nvSpPr>
              <p:cNvPr id="6194" name="Line 104"/>
              <p:cNvSpPr>
                <a:spLocks noChangeShapeType="1"/>
              </p:cNvSpPr>
              <p:nvPr/>
            </p:nvSpPr>
            <p:spPr bwMode="auto">
              <a:xfrm>
                <a:off x="1008" y="3888"/>
                <a:ext cx="3408" cy="0"/>
              </a:xfrm>
              <a:prstGeom prst="line">
                <a:avLst/>
              </a:prstGeom>
              <a:noFill/>
              <a:ln w="104775">
                <a:solidFill>
                  <a:srgbClr val="FFCF01"/>
                </a:solidFill>
                <a:round/>
                <a:headEnd/>
                <a:tailEnd/>
              </a:ln>
            </p:spPr>
            <p:txBody>
              <a:bodyPr>
                <a:spAutoFit/>
              </a:bodyPr>
              <a:lstStyle/>
              <a:p>
                <a:endParaRPr lang="en-GB"/>
              </a:p>
            </p:txBody>
          </p:sp>
          <p:sp>
            <p:nvSpPr>
              <p:cNvPr id="6195" name="Line 105"/>
              <p:cNvSpPr>
                <a:spLocks noChangeShapeType="1"/>
              </p:cNvSpPr>
              <p:nvPr/>
            </p:nvSpPr>
            <p:spPr bwMode="auto">
              <a:xfrm>
                <a:off x="960" y="3888"/>
                <a:ext cx="3504" cy="0"/>
              </a:xfrm>
              <a:prstGeom prst="line">
                <a:avLst/>
              </a:prstGeom>
              <a:noFill/>
              <a:ln w="12700">
                <a:solidFill>
                  <a:srgbClr val="000000"/>
                </a:solidFill>
                <a:round/>
                <a:headEnd/>
                <a:tailEnd/>
              </a:ln>
            </p:spPr>
            <p:txBody>
              <a:bodyPr>
                <a:spAutoFit/>
              </a:bodyPr>
              <a:lstStyle/>
              <a:p>
                <a:endParaRPr lang="en-GB"/>
              </a:p>
            </p:txBody>
          </p:sp>
        </p:grpSp>
        <p:sp>
          <p:nvSpPr>
            <p:cNvPr id="6155" name="Text Box 106"/>
            <p:cNvSpPr txBox="1">
              <a:spLocks noChangeArrowheads="1"/>
            </p:cNvSpPr>
            <p:nvPr/>
          </p:nvSpPr>
          <p:spPr bwMode="auto">
            <a:xfrm>
              <a:off x="528" y="1200"/>
              <a:ext cx="1200" cy="545"/>
            </a:xfrm>
            <a:prstGeom prst="rect">
              <a:avLst/>
            </a:prstGeom>
            <a:noFill/>
            <a:ln w="12700">
              <a:noFill/>
              <a:miter lim="800000"/>
              <a:headEnd/>
              <a:tailEnd/>
            </a:ln>
          </p:spPr>
          <p:txBody>
            <a:bodyPr>
              <a:spAutoFit/>
            </a:bodyPr>
            <a:lstStyle/>
            <a:p>
              <a:pPr algn="ctr">
                <a:spcBef>
                  <a:spcPct val="50000"/>
                </a:spcBef>
                <a:buClr>
                  <a:schemeClr val="tx1"/>
                </a:buClr>
              </a:pPr>
              <a:r>
                <a:rPr lang="en-US" dirty="0">
                  <a:solidFill>
                    <a:srgbClr val="000000"/>
                  </a:solidFill>
                  <a:latin typeface="Tahoma" pitchFamily="34" charset="0"/>
                </a:rPr>
                <a:t>denotes +1</a:t>
              </a:r>
            </a:p>
            <a:p>
              <a:pPr algn="ctr">
                <a:spcBef>
                  <a:spcPct val="50000"/>
                </a:spcBef>
                <a:buClr>
                  <a:schemeClr val="tx1"/>
                </a:buClr>
              </a:pPr>
              <a:r>
                <a:rPr lang="en-US" dirty="0">
                  <a:solidFill>
                    <a:srgbClr val="000000"/>
                  </a:solidFill>
                  <a:latin typeface="Tahoma" pitchFamily="34" charset="0"/>
                </a:rPr>
                <a:t>denotes -1</a:t>
              </a:r>
            </a:p>
          </p:txBody>
        </p:sp>
        <p:sp>
          <p:nvSpPr>
            <p:cNvPr id="6156" name="Oval 107"/>
            <p:cNvSpPr>
              <a:spLocks noChangeAspect="1" noChangeArrowheads="1"/>
            </p:cNvSpPr>
            <p:nvPr/>
          </p:nvSpPr>
          <p:spPr bwMode="auto">
            <a:xfrm rot="4777107">
              <a:off x="576" y="1296"/>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57" name="Oval 108"/>
            <p:cNvSpPr>
              <a:spLocks noChangeAspect="1" noChangeArrowheads="1"/>
            </p:cNvSpPr>
            <p:nvPr/>
          </p:nvSpPr>
          <p:spPr bwMode="auto">
            <a:xfrm rot="5895381">
              <a:off x="577" y="1583"/>
              <a:ext cx="32"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58" name="Line 109"/>
            <p:cNvSpPr>
              <a:spLocks noChangeShapeType="1"/>
            </p:cNvSpPr>
            <p:nvPr/>
          </p:nvSpPr>
          <p:spPr bwMode="auto">
            <a:xfrm>
              <a:off x="1632" y="1392"/>
              <a:ext cx="0" cy="2208"/>
            </a:xfrm>
            <a:prstGeom prst="line">
              <a:avLst/>
            </a:prstGeom>
            <a:noFill/>
            <a:ln w="38100">
              <a:solidFill>
                <a:srgbClr val="FF0000"/>
              </a:solidFill>
              <a:round/>
              <a:headEnd/>
              <a:tailEnd/>
            </a:ln>
          </p:spPr>
          <p:txBody>
            <a:bodyPr wrap="none" anchor="ctr">
              <a:spAutoFit/>
            </a:bodyPr>
            <a:lstStyle/>
            <a:p>
              <a:endParaRPr lang="en-GB"/>
            </a:p>
          </p:txBody>
        </p:sp>
        <p:sp>
          <p:nvSpPr>
            <p:cNvPr id="6159" name="Line 110"/>
            <p:cNvSpPr>
              <a:spLocks noChangeShapeType="1"/>
            </p:cNvSpPr>
            <p:nvPr/>
          </p:nvSpPr>
          <p:spPr bwMode="auto">
            <a:xfrm flipV="1">
              <a:off x="1536" y="3504"/>
              <a:ext cx="2304" cy="0"/>
            </a:xfrm>
            <a:prstGeom prst="line">
              <a:avLst/>
            </a:prstGeom>
            <a:noFill/>
            <a:ln w="38100">
              <a:solidFill>
                <a:srgbClr val="FF0000"/>
              </a:solidFill>
              <a:round/>
              <a:headEnd/>
              <a:tailEnd/>
            </a:ln>
          </p:spPr>
          <p:txBody>
            <a:bodyPr anchor="ctr">
              <a:spAutoFit/>
            </a:bodyPr>
            <a:lstStyle/>
            <a:p>
              <a:endParaRPr lang="en-GB"/>
            </a:p>
          </p:txBody>
        </p:sp>
        <p:sp>
          <p:nvSpPr>
            <p:cNvPr id="6160" name="Oval 111"/>
            <p:cNvSpPr>
              <a:spLocks noChangeAspect="1" noChangeArrowheads="1"/>
            </p:cNvSpPr>
            <p:nvPr/>
          </p:nvSpPr>
          <p:spPr bwMode="auto">
            <a:xfrm>
              <a:off x="2342" y="317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61" name="Oval 112"/>
            <p:cNvSpPr>
              <a:spLocks noChangeAspect="1" noChangeArrowheads="1"/>
            </p:cNvSpPr>
            <p:nvPr/>
          </p:nvSpPr>
          <p:spPr bwMode="auto">
            <a:xfrm>
              <a:off x="1566" y="2459"/>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62" name="Oval 113"/>
            <p:cNvSpPr>
              <a:spLocks noChangeAspect="1" noChangeArrowheads="1"/>
            </p:cNvSpPr>
            <p:nvPr/>
          </p:nvSpPr>
          <p:spPr bwMode="auto">
            <a:xfrm>
              <a:off x="2734" y="177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63" name="Oval 114"/>
            <p:cNvSpPr>
              <a:spLocks noChangeAspect="1" noChangeArrowheads="1"/>
            </p:cNvSpPr>
            <p:nvPr/>
          </p:nvSpPr>
          <p:spPr bwMode="auto">
            <a:xfrm>
              <a:off x="2774" y="229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64" name="Oval 115"/>
            <p:cNvSpPr>
              <a:spLocks noChangeAspect="1" noChangeArrowheads="1"/>
            </p:cNvSpPr>
            <p:nvPr/>
          </p:nvSpPr>
          <p:spPr bwMode="auto">
            <a:xfrm>
              <a:off x="2148" y="1678"/>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65" name="Oval 116"/>
            <p:cNvSpPr>
              <a:spLocks noChangeAspect="1" noChangeArrowheads="1"/>
            </p:cNvSpPr>
            <p:nvPr/>
          </p:nvSpPr>
          <p:spPr bwMode="auto">
            <a:xfrm>
              <a:off x="2448" y="2352"/>
              <a:ext cx="34"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66" name="Oval 117"/>
            <p:cNvSpPr>
              <a:spLocks noChangeAspect="1" noChangeArrowheads="1"/>
            </p:cNvSpPr>
            <p:nvPr/>
          </p:nvSpPr>
          <p:spPr bwMode="auto">
            <a:xfrm>
              <a:off x="1920" y="1968"/>
              <a:ext cx="38" cy="37"/>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67" name="Oval 118"/>
            <p:cNvSpPr>
              <a:spLocks noChangeAspect="1" noChangeArrowheads="1"/>
            </p:cNvSpPr>
            <p:nvPr/>
          </p:nvSpPr>
          <p:spPr bwMode="auto">
            <a:xfrm>
              <a:off x="3216" y="2592"/>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68" name="Oval 119"/>
            <p:cNvSpPr>
              <a:spLocks noChangeAspect="1" noChangeArrowheads="1"/>
            </p:cNvSpPr>
            <p:nvPr/>
          </p:nvSpPr>
          <p:spPr bwMode="auto">
            <a:xfrm rot="-1118274">
              <a:off x="2449" y="2799"/>
              <a:ext cx="34"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69" name="Oval 120"/>
            <p:cNvSpPr>
              <a:spLocks noChangeAspect="1" noChangeArrowheads="1"/>
            </p:cNvSpPr>
            <p:nvPr/>
          </p:nvSpPr>
          <p:spPr bwMode="auto">
            <a:xfrm rot="-1118274">
              <a:off x="3782" y="2034"/>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70" name="Oval 121"/>
            <p:cNvSpPr>
              <a:spLocks noChangeAspect="1" noChangeArrowheads="1"/>
            </p:cNvSpPr>
            <p:nvPr/>
          </p:nvSpPr>
          <p:spPr bwMode="auto">
            <a:xfrm rot="-1118274">
              <a:off x="3336" y="2863"/>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71" name="Oval 122"/>
            <p:cNvSpPr>
              <a:spLocks noChangeAspect="1" noChangeArrowheads="1"/>
            </p:cNvSpPr>
            <p:nvPr/>
          </p:nvSpPr>
          <p:spPr bwMode="auto">
            <a:xfrm rot="-1118274">
              <a:off x="1968" y="1680"/>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72" name="Oval 123"/>
            <p:cNvSpPr>
              <a:spLocks noChangeAspect="1" noChangeArrowheads="1"/>
            </p:cNvSpPr>
            <p:nvPr/>
          </p:nvSpPr>
          <p:spPr bwMode="auto">
            <a:xfrm rot="-1118274">
              <a:off x="2968" y="2258"/>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73" name="Oval 124"/>
            <p:cNvSpPr>
              <a:spLocks noChangeAspect="1" noChangeArrowheads="1"/>
            </p:cNvSpPr>
            <p:nvPr/>
          </p:nvSpPr>
          <p:spPr bwMode="auto">
            <a:xfrm rot="-1118274">
              <a:off x="3696" y="2832"/>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74" name="Oval 125"/>
            <p:cNvSpPr>
              <a:spLocks noChangeAspect="1" noChangeArrowheads="1"/>
            </p:cNvSpPr>
            <p:nvPr/>
          </p:nvSpPr>
          <p:spPr bwMode="auto">
            <a:xfrm rot="-1118274">
              <a:off x="1962" y="229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75" name="Oval 126"/>
            <p:cNvSpPr>
              <a:spLocks noChangeAspect="1" noChangeArrowheads="1"/>
            </p:cNvSpPr>
            <p:nvPr/>
          </p:nvSpPr>
          <p:spPr bwMode="auto">
            <a:xfrm rot="5895381">
              <a:off x="2436" y="1926"/>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76" name="Oval 127"/>
            <p:cNvSpPr>
              <a:spLocks noChangeAspect="1" noChangeArrowheads="1"/>
            </p:cNvSpPr>
            <p:nvPr/>
          </p:nvSpPr>
          <p:spPr bwMode="auto">
            <a:xfrm rot="5895381">
              <a:off x="2605" y="3303"/>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77" name="Oval 128"/>
            <p:cNvSpPr>
              <a:spLocks noChangeAspect="1" noChangeArrowheads="1"/>
            </p:cNvSpPr>
            <p:nvPr/>
          </p:nvSpPr>
          <p:spPr bwMode="auto">
            <a:xfrm rot="5895381">
              <a:off x="1962" y="2582"/>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78" name="Oval 129"/>
            <p:cNvSpPr>
              <a:spLocks noChangeAspect="1" noChangeArrowheads="1"/>
            </p:cNvSpPr>
            <p:nvPr/>
          </p:nvSpPr>
          <p:spPr bwMode="auto">
            <a:xfrm rot="5895381">
              <a:off x="2736" y="1508"/>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79" name="Oval 130"/>
            <p:cNvSpPr>
              <a:spLocks noChangeAspect="1" noChangeArrowheads="1"/>
            </p:cNvSpPr>
            <p:nvPr/>
          </p:nvSpPr>
          <p:spPr bwMode="auto">
            <a:xfrm rot="5895381">
              <a:off x="3341" y="2611"/>
              <a:ext cx="37"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80" name="Oval 131"/>
            <p:cNvSpPr>
              <a:spLocks noChangeAspect="1" noChangeArrowheads="1"/>
            </p:cNvSpPr>
            <p:nvPr/>
          </p:nvSpPr>
          <p:spPr bwMode="auto">
            <a:xfrm rot="5895381">
              <a:off x="2753" y="25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81" name="Oval 132"/>
            <p:cNvSpPr>
              <a:spLocks noChangeAspect="1" noChangeArrowheads="1"/>
            </p:cNvSpPr>
            <p:nvPr/>
          </p:nvSpPr>
          <p:spPr bwMode="auto">
            <a:xfrm rot="5895381">
              <a:off x="3540" y="212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82" name="Oval 133"/>
            <p:cNvSpPr>
              <a:spLocks noChangeAspect="1" noChangeArrowheads="1"/>
            </p:cNvSpPr>
            <p:nvPr/>
          </p:nvSpPr>
          <p:spPr bwMode="auto">
            <a:xfrm rot="5895381">
              <a:off x="1945" y="1478"/>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83" name="Oval 134"/>
            <p:cNvSpPr>
              <a:spLocks noChangeAspect="1" noChangeArrowheads="1"/>
            </p:cNvSpPr>
            <p:nvPr/>
          </p:nvSpPr>
          <p:spPr bwMode="auto">
            <a:xfrm rot="5895381">
              <a:off x="3314" y="206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84" name="Oval 135"/>
            <p:cNvSpPr>
              <a:spLocks noChangeAspect="1" noChangeArrowheads="1"/>
            </p:cNvSpPr>
            <p:nvPr/>
          </p:nvSpPr>
          <p:spPr bwMode="auto">
            <a:xfrm rot="5895381">
              <a:off x="3223" y="2973"/>
              <a:ext cx="37"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85" name="Oval 136"/>
            <p:cNvSpPr>
              <a:spLocks noChangeAspect="1" noChangeArrowheads="1"/>
            </p:cNvSpPr>
            <p:nvPr/>
          </p:nvSpPr>
          <p:spPr bwMode="auto">
            <a:xfrm rot="4777107">
              <a:off x="2203" y="2227"/>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86" name="Oval 137"/>
            <p:cNvSpPr>
              <a:spLocks noChangeAspect="1" noChangeArrowheads="1"/>
            </p:cNvSpPr>
            <p:nvPr/>
          </p:nvSpPr>
          <p:spPr bwMode="auto">
            <a:xfrm rot="4777107">
              <a:off x="2930" y="331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87" name="Oval 138"/>
            <p:cNvSpPr>
              <a:spLocks noChangeAspect="1" noChangeArrowheads="1"/>
            </p:cNvSpPr>
            <p:nvPr/>
          </p:nvSpPr>
          <p:spPr bwMode="auto">
            <a:xfrm rot="4777107">
              <a:off x="2738" y="30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88" name="Oval 139"/>
            <p:cNvSpPr>
              <a:spLocks noChangeAspect="1" noChangeArrowheads="1"/>
            </p:cNvSpPr>
            <p:nvPr/>
          </p:nvSpPr>
          <p:spPr bwMode="auto">
            <a:xfrm rot="4777107">
              <a:off x="1774" y="2354"/>
              <a:ext cx="37"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89" name="Oval 140"/>
            <p:cNvSpPr>
              <a:spLocks noChangeAspect="1" noChangeArrowheads="1"/>
            </p:cNvSpPr>
            <p:nvPr/>
          </p:nvSpPr>
          <p:spPr bwMode="auto">
            <a:xfrm rot="4777107">
              <a:off x="2339" y="1749"/>
              <a:ext cx="32"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90" name="Oval 141"/>
            <p:cNvSpPr>
              <a:spLocks noChangeAspect="1" noChangeArrowheads="1"/>
            </p:cNvSpPr>
            <p:nvPr/>
          </p:nvSpPr>
          <p:spPr bwMode="auto">
            <a:xfrm rot="4777107">
              <a:off x="2744" y="2749"/>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91" name="Oval 142"/>
            <p:cNvSpPr>
              <a:spLocks noChangeAspect="1" noChangeArrowheads="1"/>
            </p:cNvSpPr>
            <p:nvPr/>
          </p:nvSpPr>
          <p:spPr bwMode="auto">
            <a:xfrm rot="4777107">
              <a:off x="1577" y="1942"/>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6192" name="Oval 143"/>
            <p:cNvSpPr>
              <a:spLocks noChangeAspect="1" noChangeArrowheads="1"/>
            </p:cNvSpPr>
            <p:nvPr/>
          </p:nvSpPr>
          <p:spPr bwMode="auto">
            <a:xfrm rot="4777107">
              <a:off x="2480" y="3181"/>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6193" name="Oval 144"/>
            <p:cNvSpPr>
              <a:spLocks noChangeAspect="1" noChangeArrowheads="1"/>
            </p:cNvSpPr>
            <p:nvPr/>
          </p:nvSpPr>
          <p:spPr bwMode="auto">
            <a:xfrm rot="4777107">
              <a:off x="3341" y="2996"/>
              <a:ext cx="32" cy="38"/>
            </a:xfrm>
            <a:prstGeom prst="ellipse">
              <a:avLst/>
            </a:prstGeom>
            <a:solidFill>
              <a:srgbClr val="FFFFFF"/>
            </a:solidFill>
            <a:ln w="9525">
              <a:solidFill>
                <a:srgbClr val="000000"/>
              </a:solidFill>
              <a:round/>
              <a:headEnd/>
              <a:tailEnd/>
            </a:ln>
          </p:spPr>
          <p:txBody>
            <a:bodyPr wrap="none" anchor="ctr"/>
            <a:lstStyle/>
            <a:p>
              <a:endParaRPr lang="en-GB"/>
            </a:p>
          </p:txBody>
        </p:sp>
      </p:grpSp>
    </p:spTree>
    <p:extLst>
      <p:ext uri="{BB962C8B-B14F-4D97-AF65-F5344CB8AC3E}">
        <p14:creationId xmlns:p14="http://schemas.microsoft.com/office/powerpoint/2010/main" val="224455851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7173" name="Rectangle 2"/>
          <p:cNvSpPr>
            <a:spLocks noGrp="1" noChangeArrowheads="1"/>
          </p:cNvSpPr>
          <p:nvPr>
            <p:ph type="title"/>
          </p:nvPr>
        </p:nvSpPr>
        <p:spPr>
          <a:xfrm>
            <a:off x="1860656" y="0"/>
            <a:ext cx="8807344" cy="1143240"/>
          </a:xfrm>
        </p:spPr>
        <p:txBody>
          <a:bodyPr/>
          <a:lstStyle/>
          <a:p>
            <a:pPr eaLnBrk="1" hangingPunct="1"/>
            <a:r>
              <a:rPr lang="en-US" b="0"/>
              <a:t>  Motivation and Concept</a:t>
            </a:r>
            <a:r>
              <a:rPr lang="en-US"/>
              <a:t>	</a:t>
            </a:r>
          </a:p>
        </p:txBody>
      </p:sp>
      <p:sp>
        <p:nvSpPr>
          <p:cNvPr id="7174" name="Rectangle 3"/>
          <p:cNvSpPr>
            <a:spLocks noGrp="1" noChangeArrowheads="1"/>
          </p:cNvSpPr>
          <p:nvPr>
            <p:ph type="body" idx="1"/>
          </p:nvPr>
        </p:nvSpPr>
        <p:spPr>
          <a:xfrm>
            <a:off x="1103061" y="1184996"/>
            <a:ext cx="8545351" cy="5183455"/>
          </a:xfrm>
        </p:spPr>
        <p:txBody>
          <a:bodyPr/>
          <a:lstStyle/>
          <a:p>
            <a:pPr marL="467525" indent="-467525">
              <a:lnSpc>
                <a:spcPct val="110000"/>
              </a:lnSpc>
            </a:pPr>
            <a:r>
              <a:rPr lang="en-US" dirty="0"/>
              <a:t>Maximum margin</a:t>
            </a:r>
          </a:p>
          <a:p>
            <a:pPr marL="858521" lvl="1" indent="-400736">
              <a:lnSpc>
                <a:spcPct val="110000"/>
              </a:lnSpc>
              <a:buNone/>
            </a:pPr>
            <a:endParaRPr lang="en-US" dirty="0"/>
          </a:p>
        </p:txBody>
      </p:sp>
      <p:sp>
        <p:nvSpPr>
          <p:cNvPr id="7175" name="Text Box 4"/>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graphicFrame>
        <p:nvGraphicFramePr>
          <p:cNvPr id="7170" name="Object 6"/>
          <p:cNvGraphicFramePr>
            <a:graphicFrameLocks noChangeAspect="1"/>
          </p:cNvGraphicFramePr>
          <p:nvPr/>
        </p:nvGraphicFramePr>
        <p:xfrm>
          <a:off x="4532181" y="2116578"/>
          <a:ext cx="1022185" cy="361402"/>
        </p:xfrm>
        <a:graphic>
          <a:graphicData uri="http://schemas.openxmlformats.org/presentationml/2006/ole">
            <mc:AlternateContent xmlns:mc="http://schemas.openxmlformats.org/markup-compatibility/2006">
              <mc:Choice xmlns:v="urn:schemas-microsoft-com:vml" Requires="v">
                <p:oleObj name="Equation" r:id="rId3" imgW="622080" imgH="177480" progId="Equation.3">
                  <p:embed/>
                </p:oleObj>
              </mc:Choice>
              <mc:Fallback>
                <p:oleObj name="Equation" r:id="rId3" imgW="622080" imgH="177480" progId="Equation.3">
                  <p:embed/>
                  <p:pic>
                    <p:nvPicPr>
                      <p:cNvPr id="717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2181" y="2116578"/>
                        <a:ext cx="1022185" cy="361402"/>
                      </a:xfrm>
                      <a:prstGeom prst="rect">
                        <a:avLst/>
                      </a:prstGeom>
                      <a:solidFill>
                        <a:srgbClr val="CCFFFF"/>
                      </a:solidFill>
                    </p:spPr>
                  </p:pic>
                </p:oleObj>
              </mc:Fallback>
            </mc:AlternateContent>
          </a:graphicData>
        </a:graphic>
      </p:graphicFrame>
      <p:sp>
        <p:nvSpPr>
          <p:cNvPr id="7176" name="Line 93"/>
          <p:cNvSpPr>
            <a:spLocks noChangeShapeType="1"/>
          </p:cNvSpPr>
          <p:nvPr/>
        </p:nvSpPr>
        <p:spPr bwMode="auto">
          <a:xfrm rot="18127581">
            <a:off x="2324384" y="4155403"/>
            <a:ext cx="4907005" cy="0"/>
          </a:xfrm>
          <a:prstGeom prst="line">
            <a:avLst/>
          </a:prstGeom>
          <a:noFill/>
          <a:ln w="361950">
            <a:solidFill>
              <a:srgbClr val="FFCF01"/>
            </a:solidFill>
            <a:round/>
            <a:headEnd/>
            <a:tailEnd/>
          </a:ln>
        </p:spPr>
        <p:txBody>
          <a:bodyPr lIns="80147" tIns="40074" rIns="80147" bIns="40074">
            <a:spAutoFit/>
          </a:bodyPr>
          <a:lstStyle/>
          <a:p>
            <a:endParaRPr lang="en-GB"/>
          </a:p>
        </p:txBody>
      </p:sp>
      <p:sp>
        <p:nvSpPr>
          <p:cNvPr id="7177" name="Line 94"/>
          <p:cNvSpPr>
            <a:spLocks noChangeShapeType="1"/>
          </p:cNvSpPr>
          <p:nvPr/>
        </p:nvSpPr>
        <p:spPr bwMode="auto">
          <a:xfrm rot="18127581">
            <a:off x="2255270" y="4155403"/>
            <a:ext cx="5045230" cy="0"/>
          </a:xfrm>
          <a:prstGeom prst="line">
            <a:avLst/>
          </a:prstGeom>
          <a:noFill/>
          <a:ln w="12700">
            <a:solidFill>
              <a:srgbClr val="000000"/>
            </a:solidFill>
            <a:round/>
            <a:headEnd/>
            <a:tailEnd/>
          </a:ln>
        </p:spPr>
        <p:txBody>
          <a:bodyPr lIns="80147" tIns="40074" rIns="80147" bIns="40074">
            <a:spAutoFit/>
          </a:bodyPr>
          <a:lstStyle/>
          <a:p>
            <a:endParaRPr lang="en-GB"/>
          </a:p>
        </p:txBody>
      </p:sp>
      <p:grpSp>
        <p:nvGrpSpPr>
          <p:cNvPr id="2" name="Group 135"/>
          <p:cNvGrpSpPr>
            <a:grpSpLocks/>
          </p:cNvGrpSpPr>
          <p:nvPr/>
        </p:nvGrpSpPr>
        <p:grpSpPr bwMode="auto">
          <a:xfrm>
            <a:off x="2121293" y="2185691"/>
            <a:ext cx="1628979" cy="784718"/>
            <a:chOff x="440" y="1518"/>
            <a:chExt cx="1200" cy="545"/>
          </a:xfrm>
        </p:grpSpPr>
        <p:sp>
          <p:nvSpPr>
            <p:cNvPr id="7216" name="Text Box 95"/>
            <p:cNvSpPr txBox="1">
              <a:spLocks noChangeArrowheads="1"/>
            </p:cNvSpPr>
            <p:nvPr/>
          </p:nvSpPr>
          <p:spPr bwMode="auto">
            <a:xfrm>
              <a:off x="440" y="1518"/>
              <a:ext cx="1200" cy="545"/>
            </a:xfrm>
            <a:prstGeom prst="rect">
              <a:avLst/>
            </a:prstGeom>
            <a:noFill/>
            <a:ln w="12700">
              <a:noFill/>
              <a:miter lim="800000"/>
              <a:headEnd/>
              <a:tailEnd/>
            </a:ln>
          </p:spPr>
          <p:txBody>
            <a:bodyPr>
              <a:spAutoFit/>
            </a:bodyPr>
            <a:lstStyle/>
            <a:p>
              <a:pPr algn="ctr">
                <a:spcBef>
                  <a:spcPct val="50000"/>
                </a:spcBef>
                <a:buClr>
                  <a:schemeClr val="tx1"/>
                </a:buClr>
              </a:pPr>
              <a:r>
                <a:rPr lang="en-US" dirty="0">
                  <a:solidFill>
                    <a:srgbClr val="000000"/>
                  </a:solidFill>
                  <a:latin typeface="Tahoma" pitchFamily="34" charset="0"/>
                </a:rPr>
                <a:t>denotes +1</a:t>
              </a:r>
            </a:p>
            <a:p>
              <a:pPr algn="ctr">
                <a:spcBef>
                  <a:spcPct val="50000"/>
                </a:spcBef>
                <a:buClr>
                  <a:schemeClr val="tx1"/>
                </a:buClr>
              </a:pPr>
              <a:r>
                <a:rPr lang="en-US" dirty="0">
                  <a:solidFill>
                    <a:srgbClr val="000000"/>
                  </a:solidFill>
                  <a:latin typeface="Tahoma" pitchFamily="34" charset="0"/>
                </a:rPr>
                <a:t>denotes -1</a:t>
              </a:r>
            </a:p>
          </p:txBody>
        </p:sp>
        <p:sp>
          <p:nvSpPr>
            <p:cNvPr id="7217" name="Oval 96"/>
            <p:cNvSpPr>
              <a:spLocks noChangeAspect="1" noChangeArrowheads="1"/>
            </p:cNvSpPr>
            <p:nvPr/>
          </p:nvSpPr>
          <p:spPr bwMode="auto">
            <a:xfrm rot="4777107">
              <a:off x="488" y="1614"/>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7218" name="Oval 97"/>
            <p:cNvSpPr>
              <a:spLocks noChangeAspect="1" noChangeArrowheads="1"/>
            </p:cNvSpPr>
            <p:nvPr/>
          </p:nvSpPr>
          <p:spPr bwMode="auto">
            <a:xfrm rot="5895381">
              <a:off x="489" y="1901"/>
              <a:ext cx="32" cy="34"/>
            </a:xfrm>
            <a:prstGeom prst="ellipse">
              <a:avLst/>
            </a:prstGeom>
            <a:solidFill>
              <a:srgbClr val="FFFFFF"/>
            </a:solidFill>
            <a:ln w="9525">
              <a:solidFill>
                <a:srgbClr val="000000"/>
              </a:solidFill>
              <a:round/>
              <a:headEnd/>
              <a:tailEnd/>
            </a:ln>
          </p:spPr>
          <p:txBody>
            <a:bodyPr wrap="none" anchor="ctr"/>
            <a:lstStyle/>
            <a:p>
              <a:endParaRPr lang="en-GB"/>
            </a:p>
          </p:txBody>
        </p:sp>
      </p:grpSp>
      <p:sp>
        <p:nvSpPr>
          <p:cNvPr id="7179" name="Line 98"/>
          <p:cNvSpPr>
            <a:spLocks noChangeShapeType="1"/>
          </p:cNvSpPr>
          <p:nvPr/>
        </p:nvSpPr>
        <p:spPr bwMode="auto">
          <a:xfrm>
            <a:off x="3619952" y="2462141"/>
            <a:ext cx="0" cy="3179186"/>
          </a:xfrm>
          <a:prstGeom prst="line">
            <a:avLst/>
          </a:prstGeom>
          <a:noFill/>
          <a:ln w="38100">
            <a:solidFill>
              <a:srgbClr val="FF0000"/>
            </a:solidFill>
            <a:round/>
            <a:headEnd/>
            <a:tailEnd/>
          </a:ln>
        </p:spPr>
        <p:txBody>
          <a:bodyPr wrap="none" lIns="80147" tIns="40074" rIns="80147" bIns="40074" anchor="ctr">
            <a:spAutoFit/>
          </a:bodyPr>
          <a:lstStyle/>
          <a:p>
            <a:endParaRPr lang="en-GB"/>
          </a:p>
        </p:txBody>
      </p:sp>
      <p:sp>
        <p:nvSpPr>
          <p:cNvPr id="7180" name="Line 99"/>
          <p:cNvSpPr>
            <a:spLocks noChangeShapeType="1"/>
          </p:cNvSpPr>
          <p:nvPr/>
        </p:nvSpPr>
        <p:spPr bwMode="auto">
          <a:xfrm flipV="1">
            <a:off x="3489635" y="5503102"/>
            <a:ext cx="3127639" cy="0"/>
          </a:xfrm>
          <a:prstGeom prst="line">
            <a:avLst/>
          </a:prstGeom>
          <a:noFill/>
          <a:ln w="38100">
            <a:solidFill>
              <a:srgbClr val="FF0000"/>
            </a:solidFill>
            <a:round/>
            <a:headEnd/>
            <a:tailEnd/>
          </a:ln>
        </p:spPr>
        <p:txBody>
          <a:bodyPr lIns="80147" tIns="40074" rIns="80147" bIns="40074" anchor="ctr">
            <a:spAutoFit/>
          </a:bodyPr>
          <a:lstStyle/>
          <a:p>
            <a:endParaRPr lang="en-GB"/>
          </a:p>
        </p:txBody>
      </p:sp>
      <p:sp>
        <p:nvSpPr>
          <p:cNvPr id="7181" name="Oval 100"/>
          <p:cNvSpPr>
            <a:spLocks noChangeAspect="1" noChangeArrowheads="1"/>
          </p:cNvSpPr>
          <p:nvPr/>
        </p:nvSpPr>
        <p:spPr bwMode="auto">
          <a:xfrm>
            <a:off x="4583765" y="5022194"/>
            <a:ext cx="51584" cy="4319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182" name="Oval 101"/>
          <p:cNvSpPr>
            <a:spLocks noChangeAspect="1" noChangeArrowheads="1"/>
          </p:cNvSpPr>
          <p:nvPr/>
        </p:nvSpPr>
        <p:spPr bwMode="auto">
          <a:xfrm>
            <a:off x="3530359" y="3998462"/>
            <a:ext cx="51584" cy="4319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183" name="Oval 102"/>
          <p:cNvSpPr>
            <a:spLocks noChangeAspect="1" noChangeArrowheads="1"/>
          </p:cNvSpPr>
          <p:nvPr/>
        </p:nvSpPr>
        <p:spPr bwMode="auto">
          <a:xfrm>
            <a:off x="5115898" y="3010726"/>
            <a:ext cx="51584" cy="4319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184" name="Oval 103"/>
          <p:cNvSpPr>
            <a:spLocks noChangeAspect="1" noChangeArrowheads="1"/>
          </p:cNvSpPr>
          <p:nvPr/>
        </p:nvSpPr>
        <p:spPr bwMode="auto">
          <a:xfrm>
            <a:off x="5170198" y="3755127"/>
            <a:ext cx="51584" cy="4319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185" name="Oval 104"/>
          <p:cNvSpPr>
            <a:spLocks noChangeAspect="1" noChangeArrowheads="1"/>
          </p:cNvSpPr>
          <p:nvPr/>
        </p:nvSpPr>
        <p:spPr bwMode="auto">
          <a:xfrm>
            <a:off x="4320414" y="2873939"/>
            <a:ext cx="51584" cy="4607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186" name="Oval 105"/>
          <p:cNvSpPr>
            <a:spLocks noChangeAspect="1" noChangeArrowheads="1"/>
          </p:cNvSpPr>
          <p:nvPr/>
        </p:nvSpPr>
        <p:spPr bwMode="auto">
          <a:xfrm>
            <a:off x="4727659" y="3844398"/>
            <a:ext cx="46154" cy="4319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187" name="Oval 106"/>
          <p:cNvSpPr>
            <a:spLocks noChangeAspect="1" noChangeArrowheads="1"/>
          </p:cNvSpPr>
          <p:nvPr/>
        </p:nvSpPr>
        <p:spPr bwMode="auto">
          <a:xfrm>
            <a:off x="4010908" y="3291495"/>
            <a:ext cx="51584" cy="5327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188" name="Oval 107"/>
          <p:cNvSpPr>
            <a:spLocks noChangeAspect="1" noChangeArrowheads="1"/>
          </p:cNvSpPr>
          <p:nvPr/>
        </p:nvSpPr>
        <p:spPr bwMode="auto">
          <a:xfrm>
            <a:off x="5770205" y="4189961"/>
            <a:ext cx="51584" cy="4607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189" name="Oval 108"/>
          <p:cNvSpPr>
            <a:spLocks noChangeAspect="1" noChangeArrowheads="1"/>
          </p:cNvSpPr>
          <p:nvPr/>
        </p:nvSpPr>
        <p:spPr bwMode="auto">
          <a:xfrm rot="20481726">
            <a:off x="4729016" y="4488011"/>
            <a:ext cx="46154" cy="4319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190" name="Oval 109"/>
          <p:cNvSpPr>
            <a:spLocks noChangeAspect="1" noChangeArrowheads="1"/>
          </p:cNvSpPr>
          <p:nvPr/>
        </p:nvSpPr>
        <p:spPr bwMode="auto">
          <a:xfrm rot="20481726">
            <a:off x="6538540" y="3386525"/>
            <a:ext cx="51584" cy="4607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191" name="Oval 110"/>
          <p:cNvSpPr>
            <a:spLocks noChangeAspect="1" noChangeArrowheads="1"/>
          </p:cNvSpPr>
          <p:nvPr/>
        </p:nvSpPr>
        <p:spPr bwMode="auto">
          <a:xfrm rot="20481726">
            <a:off x="5933103" y="4580160"/>
            <a:ext cx="51584" cy="4607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192" name="Oval 111"/>
          <p:cNvSpPr>
            <a:spLocks noChangeAspect="1" noChangeArrowheads="1"/>
          </p:cNvSpPr>
          <p:nvPr/>
        </p:nvSpPr>
        <p:spPr bwMode="auto">
          <a:xfrm rot="20481726">
            <a:off x="4076067" y="2876819"/>
            <a:ext cx="51584" cy="4607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193" name="Oval 112"/>
          <p:cNvSpPr>
            <a:spLocks noChangeAspect="1" noChangeArrowheads="1"/>
          </p:cNvSpPr>
          <p:nvPr/>
        </p:nvSpPr>
        <p:spPr bwMode="auto">
          <a:xfrm rot="20481726">
            <a:off x="5433549" y="3709051"/>
            <a:ext cx="51584" cy="4607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194" name="Oval 113"/>
          <p:cNvSpPr>
            <a:spLocks noChangeAspect="1" noChangeArrowheads="1"/>
          </p:cNvSpPr>
          <p:nvPr/>
        </p:nvSpPr>
        <p:spPr bwMode="auto">
          <a:xfrm rot="20481726">
            <a:off x="6421796" y="4535525"/>
            <a:ext cx="51584" cy="43195"/>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195" name="Oval 114"/>
          <p:cNvSpPr>
            <a:spLocks noChangeAspect="1" noChangeArrowheads="1"/>
          </p:cNvSpPr>
          <p:nvPr/>
        </p:nvSpPr>
        <p:spPr bwMode="auto">
          <a:xfrm rot="20481726">
            <a:off x="4067922" y="3759447"/>
            <a:ext cx="51584" cy="43195"/>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196" name="Oval 115"/>
          <p:cNvSpPr>
            <a:spLocks noChangeAspect="1" noChangeArrowheads="1"/>
          </p:cNvSpPr>
          <p:nvPr/>
        </p:nvSpPr>
        <p:spPr bwMode="auto">
          <a:xfrm rot="5895381">
            <a:off x="4710134" y="3232421"/>
            <a:ext cx="43195" cy="46154"/>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197" name="Oval 116"/>
          <p:cNvSpPr>
            <a:spLocks noChangeAspect="1" noChangeArrowheads="1"/>
          </p:cNvSpPr>
          <p:nvPr/>
        </p:nvSpPr>
        <p:spPr bwMode="auto">
          <a:xfrm rot="5895381">
            <a:off x="4940021" y="5214538"/>
            <a:ext cx="50395" cy="5158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198" name="Oval 117"/>
          <p:cNvSpPr>
            <a:spLocks noChangeAspect="1" noChangeArrowheads="1"/>
          </p:cNvSpPr>
          <p:nvPr/>
        </p:nvSpPr>
        <p:spPr bwMode="auto">
          <a:xfrm rot="5895381">
            <a:off x="4066688" y="4177127"/>
            <a:ext cx="43195" cy="51584"/>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199" name="Oval 118"/>
          <p:cNvSpPr>
            <a:spLocks noChangeAspect="1" noChangeArrowheads="1"/>
          </p:cNvSpPr>
          <p:nvPr/>
        </p:nvSpPr>
        <p:spPr bwMode="auto">
          <a:xfrm rot="5895381">
            <a:off x="5117379" y="2630565"/>
            <a:ext cx="43195" cy="46154"/>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200" name="Oval 119"/>
          <p:cNvSpPr>
            <a:spLocks noChangeAspect="1" noChangeArrowheads="1"/>
          </p:cNvSpPr>
          <p:nvPr/>
        </p:nvSpPr>
        <p:spPr bwMode="auto">
          <a:xfrm rot="5895381">
            <a:off x="5939046" y="4218163"/>
            <a:ext cx="53274" cy="5158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01" name="Oval 120"/>
          <p:cNvSpPr>
            <a:spLocks noChangeAspect="1" noChangeArrowheads="1"/>
          </p:cNvSpPr>
          <p:nvPr/>
        </p:nvSpPr>
        <p:spPr bwMode="auto">
          <a:xfrm rot="5895381">
            <a:off x="5140457" y="4159684"/>
            <a:ext cx="43195" cy="4615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02" name="Oval 121"/>
          <p:cNvSpPr>
            <a:spLocks noChangeAspect="1" noChangeArrowheads="1"/>
          </p:cNvSpPr>
          <p:nvPr/>
        </p:nvSpPr>
        <p:spPr bwMode="auto">
          <a:xfrm rot="5895381">
            <a:off x="6208795" y="3511752"/>
            <a:ext cx="43195" cy="4615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03" name="Oval 122"/>
          <p:cNvSpPr>
            <a:spLocks noChangeAspect="1" noChangeArrowheads="1"/>
          </p:cNvSpPr>
          <p:nvPr/>
        </p:nvSpPr>
        <p:spPr bwMode="auto">
          <a:xfrm rot="5895381">
            <a:off x="4043611" y="2587534"/>
            <a:ext cx="43195" cy="51584"/>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204" name="Oval 123"/>
          <p:cNvSpPr>
            <a:spLocks noChangeAspect="1" noChangeArrowheads="1"/>
          </p:cNvSpPr>
          <p:nvPr/>
        </p:nvSpPr>
        <p:spPr bwMode="auto">
          <a:xfrm rot="5895381">
            <a:off x="5902004" y="3428241"/>
            <a:ext cx="43195" cy="4615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05" name="Oval 124"/>
          <p:cNvSpPr>
            <a:spLocks noChangeAspect="1" noChangeArrowheads="1"/>
          </p:cNvSpPr>
          <p:nvPr/>
        </p:nvSpPr>
        <p:spPr bwMode="auto">
          <a:xfrm rot="5895381">
            <a:off x="5778863" y="4739223"/>
            <a:ext cx="53274" cy="4615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06" name="Oval 125"/>
          <p:cNvSpPr>
            <a:spLocks noChangeAspect="1" noChangeArrowheads="1"/>
          </p:cNvSpPr>
          <p:nvPr/>
        </p:nvSpPr>
        <p:spPr bwMode="auto">
          <a:xfrm rot="4777107">
            <a:off x="4394231" y="3665261"/>
            <a:ext cx="53274" cy="51584"/>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207" name="Oval 126"/>
          <p:cNvSpPr>
            <a:spLocks noChangeAspect="1" noChangeArrowheads="1"/>
          </p:cNvSpPr>
          <p:nvPr/>
        </p:nvSpPr>
        <p:spPr bwMode="auto">
          <a:xfrm rot="4777107">
            <a:off x="5380731" y="5225172"/>
            <a:ext cx="43195" cy="4615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08" name="Oval 127"/>
          <p:cNvSpPr>
            <a:spLocks noChangeAspect="1" noChangeArrowheads="1"/>
          </p:cNvSpPr>
          <p:nvPr/>
        </p:nvSpPr>
        <p:spPr bwMode="auto">
          <a:xfrm rot="4777107">
            <a:off x="5120094" y="4879608"/>
            <a:ext cx="43195" cy="4615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09" name="Oval 128"/>
          <p:cNvSpPr>
            <a:spLocks noChangeAspect="1" noChangeArrowheads="1"/>
          </p:cNvSpPr>
          <p:nvPr/>
        </p:nvSpPr>
        <p:spPr bwMode="auto">
          <a:xfrm rot="4777107">
            <a:off x="3811871" y="3847957"/>
            <a:ext cx="53275" cy="46154"/>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210" name="Oval 129"/>
          <p:cNvSpPr>
            <a:spLocks noChangeAspect="1" noChangeArrowheads="1"/>
          </p:cNvSpPr>
          <p:nvPr/>
        </p:nvSpPr>
        <p:spPr bwMode="auto">
          <a:xfrm rot="4777107">
            <a:off x="4578376" y="2977568"/>
            <a:ext cx="46075" cy="46154"/>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211" name="Oval 130"/>
          <p:cNvSpPr>
            <a:spLocks noChangeAspect="1" noChangeArrowheads="1"/>
          </p:cNvSpPr>
          <p:nvPr/>
        </p:nvSpPr>
        <p:spPr bwMode="auto">
          <a:xfrm rot="4777107">
            <a:off x="5128157" y="4417581"/>
            <a:ext cx="46075" cy="5158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12" name="Oval 131"/>
          <p:cNvSpPr>
            <a:spLocks noChangeAspect="1" noChangeArrowheads="1"/>
          </p:cNvSpPr>
          <p:nvPr/>
        </p:nvSpPr>
        <p:spPr bwMode="auto">
          <a:xfrm rot="4777107">
            <a:off x="3544447" y="3254904"/>
            <a:ext cx="53275" cy="51584"/>
          </a:xfrm>
          <a:prstGeom prst="ellipse">
            <a:avLst/>
          </a:prstGeom>
          <a:solidFill>
            <a:srgbClr val="333399"/>
          </a:solidFill>
          <a:ln w="9525">
            <a:solidFill>
              <a:srgbClr val="000000"/>
            </a:solidFill>
            <a:round/>
            <a:headEnd/>
            <a:tailEnd/>
          </a:ln>
        </p:spPr>
        <p:txBody>
          <a:bodyPr wrap="none" lIns="80147" tIns="40074" rIns="80147" bIns="40074" anchor="ctr"/>
          <a:lstStyle/>
          <a:p>
            <a:endParaRPr lang="en-GB"/>
          </a:p>
        </p:txBody>
      </p:sp>
      <p:sp>
        <p:nvSpPr>
          <p:cNvPr id="7213" name="Oval 132"/>
          <p:cNvSpPr>
            <a:spLocks noChangeAspect="1" noChangeArrowheads="1"/>
          </p:cNvSpPr>
          <p:nvPr/>
        </p:nvSpPr>
        <p:spPr bwMode="auto">
          <a:xfrm rot="4777107">
            <a:off x="4770336" y="5038877"/>
            <a:ext cx="50395" cy="5158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14" name="Oval 133"/>
          <p:cNvSpPr>
            <a:spLocks noChangeAspect="1" noChangeArrowheads="1"/>
          </p:cNvSpPr>
          <p:nvPr/>
        </p:nvSpPr>
        <p:spPr bwMode="auto">
          <a:xfrm rot="4777107">
            <a:off x="5938573" y="4773224"/>
            <a:ext cx="46075" cy="51584"/>
          </a:xfrm>
          <a:prstGeom prst="ellipse">
            <a:avLst/>
          </a:prstGeom>
          <a:solidFill>
            <a:srgbClr val="FFFFFF"/>
          </a:solidFill>
          <a:ln w="9525">
            <a:solidFill>
              <a:srgbClr val="000000"/>
            </a:solidFill>
            <a:round/>
            <a:headEnd/>
            <a:tailEnd/>
          </a:ln>
        </p:spPr>
        <p:txBody>
          <a:bodyPr wrap="none" lIns="80147" tIns="40074" rIns="80147" bIns="40074" anchor="ctr"/>
          <a:lstStyle/>
          <a:p>
            <a:endParaRPr lang="en-GB"/>
          </a:p>
        </p:txBody>
      </p:sp>
      <p:sp>
        <p:nvSpPr>
          <p:cNvPr id="7215" name="Text Box 134"/>
          <p:cNvSpPr txBox="1">
            <a:spLocks noChangeArrowheads="1"/>
          </p:cNvSpPr>
          <p:nvPr/>
        </p:nvSpPr>
        <p:spPr bwMode="auto">
          <a:xfrm>
            <a:off x="6877911" y="2672361"/>
            <a:ext cx="3190381" cy="2019923"/>
          </a:xfrm>
          <a:prstGeom prst="rect">
            <a:avLst/>
          </a:prstGeom>
          <a:solidFill>
            <a:srgbClr val="CCFFFF"/>
          </a:solidFill>
          <a:ln w="9525">
            <a:noFill/>
            <a:miter lim="800000"/>
            <a:headEnd/>
            <a:tailEnd/>
          </a:ln>
        </p:spPr>
        <p:txBody>
          <a:bodyPr wrap="none" lIns="80147" tIns="40074" rIns="80147" bIns="40074">
            <a:spAutoFit/>
          </a:bodyPr>
          <a:lstStyle/>
          <a:p>
            <a:pPr defTabSz="914179"/>
            <a:r>
              <a:rPr lang="en-US" sz="2100" dirty="0">
                <a:solidFill>
                  <a:srgbClr val="000000"/>
                </a:solidFill>
                <a:latin typeface="Tahoma" pitchFamily="34" charset="0"/>
              </a:rPr>
              <a:t>The </a:t>
            </a:r>
            <a:r>
              <a:rPr lang="en-US" sz="2100" dirty="0">
                <a:solidFill>
                  <a:srgbClr val="FF0000"/>
                </a:solidFill>
                <a:latin typeface="Tahoma" pitchFamily="34" charset="0"/>
              </a:rPr>
              <a:t>maximum margin</a:t>
            </a:r>
            <a:r>
              <a:rPr lang="en-US" sz="2100" dirty="0">
                <a:solidFill>
                  <a:srgbClr val="000000"/>
                </a:solidFill>
                <a:latin typeface="Tahoma" pitchFamily="34" charset="0"/>
              </a:rPr>
              <a:t> is </a:t>
            </a:r>
          </a:p>
          <a:p>
            <a:pPr defTabSz="914179"/>
            <a:r>
              <a:rPr lang="en-US" sz="2100" dirty="0">
                <a:solidFill>
                  <a:srgbClr val="000000"/>
                </a:solidFill>
                <a:latin typeface="Tahoma" pitchFamily="34" charset="0"/>
              </a:rPr>
              <a:t>the one with the widest </a:t>
            </a:r>
          </a:p>
          <a:p>
            <a:pPr defTabSz="914179"/>
            <a:r>
              <a:rPr lang="en-US" sz="2100" dirty="0">
                <a:solidFill>
                  <a:srgbClr val="000000"/>
                </a:solidFill>
                <a:latin typeface="Tahoma" pitchFamily="34" charset="0"/>
              </a:rPr>
              <a:t>width to a data point.</a:t>
            </a:r>
          </a:p>
          <a:p>
            <a:pPr defTabSz="914179"/>
            <a:r>
              <a:rPr lang="en-US" sz="2100" dirty="0">
                <a:solidFill>
                  <a:srgbClr val="000000"/>
                </a:solidFill>
                <a:latin typeface="Tahoma" pitchFamily="34" charset="0"/>
              </a:rPr>
              <a:t>The </a:t>
            </a:r>
            <a:r>
              <a:rPr lang="en-US" sz="2100" dirty="0">
                <a:solidFill>
                  <a:srgbClr val="FF0000"/>
                </a:solidFill>
                <a:latin typeface="Tahoma" pitchFamily="34" charset="0"/>
              </a:rPr>
              <a:t>maximum  margin </a:t>
            </a:r>
          </a:p>
          <a:p>
            <a:pPr defTabSz="914179"/>
            <a:r>
              <a:rPr lang="en-US" sz="2100" dirty="0">
                <a:solidFill>
                  <a:srgbClr val="FF0000"/>
                </a:solidFill>
                <a:latin typeface="Tahoma" pitchFamily="34" charset="0"/>
              </a:rPr>
              <a:t>linear classifier</a:t>
            </a:r>
            <a:r>
              <a:rPr lang="en-US" sz="2100" dirty="0">
                <a:solidFill>
                  <a:srgbClr val="000000"/>
                </a:solidFill>
                <a:latin typeface="Tahoma" pitchFamily="34" charset="0"/>
              </a:rPr>
              <a:t> is linear </a:t>
            </a:r>
          </a:p>
          <a:p>
            <a:pPr defTabSz="914179"/>
            <a:r>
              <a:rPr lang="en-US" sz="2100" dirty="0">
                <a:solidFill>
                  <a:srgbClr val="FF0000"/>
                </a:solidFill>
                <a:latin typeface="Tahoma" pitchFamily="34" charset="0"/>
              </a:rPr>
              <a:t>Support Vector Machines</a:t>
            </a:r>
            <a:r>
              <a:rPr lang="en-US" sz="2100" dirty="0">
                <a:solidFill>
                  <a:srgbClr val="000000"/>
                </a:solidFill>
                <a:latin typeface="Tahoma" pitchFamily="34" charset="0"/>
              </a:rPr>
              <a:t>.</a:t>
            </a:r>
          </a:p>
        </p:txBody>
      </p:sp>
      <p:sp>
        <p:nvSpPr>
          <p:cNvPr id="7220" name="Line 52"/>
          <p:cNvSpPr>
            <a:spLocks noChangeShapeType="1"/>
          </p:cNvSpPr>
          <p:nvPr/>
        </p:nvSpPr>
        <p:spPr bwMode="auto">
          <a:xfrm>
            <a:off x="4662500" y="4051734"/>
            <a:ext cx="260637" cy="207338"/>
          </a:xfrm>
          <a:prstGeom prst="line">
            <a:avLst/>
          </a:prstGeom>
          <a:noFill/>
          <a:ln w="9525">
            <a:solidFill>
              <a:schemeClr val="tx1"/>
            </a:solidFill>
            <a:round/>
            <a:headEnd type="arrow" w="med" len="med"/>
            <a:tailEnd type="arrow" w="med" len="med"/>
          </a:ln>
          <a:effectLst/>
        </p:spPr>
        <p:txBody>
          <a:bodyPr lIns="80147" tIns="40074" rIns="80147" bIns="40074"/>
          <a:lstStyle/>
          <a:p>
            <a:endParaRPr lang="en-GB"/>
          </a:p>
        </p:txBody>
      </p:sp>
    </p:spTree>
    <p:extLst>
      <p:ext uri="{BB962C8B-B14F-4D97-AF65-F5344CB8AC3E}">
        <p14:creationId xmlns:p14="http://schemas.microsoft.com/office/powerpoint/2010/main" val="282053313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8197" name="Rectangle 2"/>
          <p:cNvSpPr>
            <a:spLocks noGrp="1" noChangeArrowheads="1"/>
          </p:cNvSpPr>
          <p:nvPr>
            <p:ph type="title"/>
          </p:nvPr>
        </p:nvSpPr>
        <p:spPr>
          <a:xfrm>
            <a:off x="1860656" y="0"/>
            <a:ext cx="8807344" cy="1143240"/>
          </a:xfrm>
        </p:spPr>
        <p:txBody>
          <a:bodyPr/>
          <a:lstStyle/>
          <a:p>
            <a:pPr eaLnBrk="1" hangingPunct="1"/>
            <a:r>
              <a:rPr lang="en-US" b="0"/>
              <a:t>  Motivation and Concept</a:t>
            </a:r>
            <a:r>
              <a:rPr lang="en-US"/>
              <a:t>	</a:t>
            </a:r>
          </a:p>
        </p:txBody>
      </p:sp>
      <p:sp>
        <p:nvSpPr>
          <p:cNvPr id="8198" name="Rectangle 3"/>
          <p:cNvSpPr>
            <a:spLocks noGrp="1" noChangeArrowheads="1"/>
          </p:cNvSpPr>
          <p:nvPr>
            <p:ph type="body" idx="1"/>
          </p:nvPr>
        </p:nvSpPr>
        <p:spPr>
          <a:xfrm>
            <a:off x="1916313" y="1218113"/>
            <a:ext cx="8545350" cy="5183455"/>
          </a:xfrm>
        </p:spPr>
        <p:txBody>
          <a:bodyPr/>
          <a:lstStyle/>
          <a:p>
            <a:pPr marL="467525" indent="-467525">
              <a:lnSpc>
                <a:spcPct val="110000"/>
              </a:lnSpc>
            </a:pPr>
            <a:r>
              <a:rPr lang="en-US" dirty="0"/>
              <a:t>Support Vectors</a:t>
            </a:r>
          </a:p>
          <a:p>
            <a:pPr marL="858521" lvl="1" indent="-400736">
              <a:lnSpc>
                <a:spcPct val="110000"/>
              </a:lnSpc>
              <a:buNone/>
            </a:pPr>
            <a:endParaRPr lang="en-US" dirty="0"/>
          </a:p>
        </p:txBody>
      </p:sp>
      <p:sp>
        <p:nvSpPr>
          <p:cNvPr id="8199" name="Text Box 4"/>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sp>
        <p:nvSpPr>
          <p:cNvPr id="8200" name="Text Box 48"/>
          <p:cNvSpPr txBox="1">
            <a:spLocks noChangeArrowheads="1"/>
          </p:cNvSpPr>
          <p:nvPr/>
        </p:nvSpPr>
        <p:spPr bwMode="auto">
          <a:xfrm>
            <a:off x="7334024" y="2876818"/>
            <a:ext cx="2595924" cy="1373592"/>
          </a:xfrm>
          <a:prstGeom prst="rect">
            <a:avLst/>
          </a:prstGeom>
          <a:solidFill>
            <a:srgbClr val="CCFFFF"/>
          </a:solidFill>
          <a:ln w="9525">
            <a:noFill/>
            <a:miter lim="800000"/>
            <a:headEnd/>
            <a:tailEnd/>
          </a:ln>
        </p:spPr>
        <p:txBody>
          <a:bodyPr wrap="none" lIns="80147" tIns="40074" rIns="80147" bIns="40074">
            <a:spAutoFit/>
          </a:bodyPr>
          <a:lstStyle/>
          <a:p>
            <a:pPr defTabSz="914179"/>
            <a:r>
              <a:rPr lang="en-GB" sz="2100" dirty="0">
                <a:solidFill>
                  <a:srgbClr val="FF0000"/>
                </a:solidFill>
                <a:latin typeface="Tahoma" pitchFamily="34" charset="0"/>
              </a:rPr>
              <a:t>Support Vectors</a:t>
            </a:r>
            <a:r>
              <a:rPr lang="en-GB" sz="2100" dirty="0">
                <a:solidFill>
                  <a:srgbClr val="000000"/>
                </a:solidFill>
                <a:latin typeface="Tahoma" pitchFamily="34" charset="0"/>
              </a:rPr>
              <a:t> are </a:t>
            </a:r>
          </a:p>
          <a:p>
            <a:pPr defTabSz="914179"/>
            <a:r>
              <a:rPr lang="en-GB" sz="2100" dirty="0">
                <a:solidFill>
                  <a:srgbClr val="000000"/>
                </a:solidFill>
                <a:latin typeface="Tahoma" pitchFamily="34" charset="0"/>
              </a:rPr>
              <a:t>those data points </a:t>
            </a:r>
          </a:p>
          <a:p>
            <a:pPr defTabSz="914179"/>
            <a:r>
              <a:rPr lang="en-GB" sz="2100" dirty="0">
                <a:solidFill>
                  <a:srgbClr val="000000"/>
                </a:solidFill>
                <a:latin typeface="Tahoma" pitchFamily="34" charset="0"/>
              </a:rPr>
              <a:t>that the margin </a:t>
            </a:r>
          </a:p>
          <a:p>
            <a:pPr defTabSz="914179"/>
            <a:r>
              <a:rPr lang="en-GB" sz="2100" dirty="0">
                <a:solidFill>
                  <a:srgbClr val="000000"/>
                </a:solidFill>
                <a:latin typeface="Tahoma" pitchFamily="34" charset="0"/>
              </a:rPr>
              <a:t>pushes up against</a:t>
            </a:r>
          </a:p>
        </p:txBody>
      </p:sp>
      <p:grpSp>
        <p:nvGrpSpPr>
          <p:cNvPr id="2" name="Group 288"/>
          <p:cNvGrpSpPr>
            <a:grpSpLocks/>
          </p:cNvGrpSpPr>
          <p:nvPr/>
        </p:nvGrpSpPr>
        <p:grpSpPr bwMode="auto">
          <a:xfrm>
            <a:off x="2056134" y="1563676"/>
            <a:ext cx="5071553" cy="5045230"/>
            <a:chOff x="208" y="1182"/>
            <a:chExt cx="3736" cy="3504"/>
          </a:xfrm>
        </p:grpSpPr>
        <p:graphicFrame>
          <p:nvGraphicFramePr>
            <p:cNvPr id="8194" name="Object 5"/>
            <p:cNvGraphicFramePr>
              <a:graphicFrameLocks noChangeAspect="1"/>
            </p:cNvGraphicFramePr>
            <p:nvPr/>
          </p:nvGraphicFramePr>
          <p:xfrm>
            <a:off x="2471" y="1470"/>
            <a:ext cx="753" cy="251"/>
          </p:xfrm>
          <a:graphic>
            <a:graphicData uri="http://schemas.openxmlformats.org/presentationml/2006/ole">
              <mc:AlternateContent xmlns:mc="http://schemas.openxmlformats.org/markup-compatibility/2006">
                <mc:Choice xmlns:v="urn:schemas-microsoft-com:vml" Requires="v">
                  <p:oleObj name="Equation" r:id="rId3" imgW="622080" imgH="177480" progId="Equation.3">
                    <p:embed/>
                  </p:oleObj>
                </mc:Choice>
                <mc:Fallback>
                  <p:oleObj name="Equation" r:id="rId3" imgW="622080" imgH="177480" progId="Equation.3">
                    <p:embed/>
                    <p:pic>
                      <p:nvPicPr>
                        <p:cNvPr id="819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 y="1470"/>
                          <a:ext cx="753" cy="251"/>
                        </a:xfrm>
                        <a:prstGeom prst="rect">
                          <a:avLst/>
                        </a:prstGeom>
                        <a:solidFill>
                          <a:srgbClr val="CCFFFF"/>
                        </a:solidFill>
                      </p:spPr>
                    </p:pic>
                  </p:oleObj>
                </mc:Fallback>
              </mc:AlternateContent>
            </a:graphicData>
          </a:graphic>
        </p:graphicFrame>
        <p:grpSp>
          <p:nvGrpSpPr>
            <p:cNvPr id="3" name="Group 239"/>
            <p:cNvGrpSpPr>
              <a:grpSpLocks/>
            </p:cNvGrpSpPr>
            <p:nvPr/>
          </p:nvGrpSpPr>
          <p:grpSpPr bwMode="auto">
            <a:xfrm>
              <a:off x="632" y="1182"/>
              <a:ext cx="3312" cy="3504"/>
              <a:chOff x="528" y="816"/>
              <a:chExt cx="3312" cy="3504"/>
            </a:xfrm>
          </p:grpSpPr>
          <p:sp>
            <p:nvSpPr>
              <p:cNvPr id="8204" name="Line 240"/>
              <p:cNvSpPr>
                <a:spLocks noChangeShapeType="1"/>
              </p:cNvSpPr>
              <p:nvPr/>
            </p:nvSpPr>
            <p:spPr bwMode="auto">
              <a:xfrm rot="-3472419">
                <a:off x="781" y="2568"/>
                <a:ext cx="3408" cy="0"/>
              </a:xfrm>
              <a:prstGeom prst="line">
                <a:avLst/>
              </a:prstGeom>
              <a:noFill/>
              <a:ln w="361950">
                <a:solidFill>
                  <a:srgbClr val="FFCF01"/>
                </a:solidFill>
                <a:round/>
                <a:headEnd/>
                <a:tailEnd/>
              </a:ln>
            </p:spPr>
            <p:txBody>
              <a:bodyPr>
                <a:spAutoFit/>
              </a:bodyPr>
              <a:lstStyle/>
              <a:p>
                <a:endParaRPr lang="en-GB"/>
              </a:p>
            </p:txBody>
          </p:sp>
          <p:sp>
            <p:nvSpPr>
              <p:cNvPr id="8205" name="Line 241"/>
              <p:cNvSpPr>
                <a:spLocks noChangeShapeType="1"/>
              </p:cNvSpPr>
              <p:nvPr/>
            </p:nvSpPr>
            <p:spPr bwMode="auto">
              <a:xfrm rot="-3472419">
                <a:off x="733" y="2568"/>
                <a:ext cx="3504" cy="0"/>
              </a:xfrm>
              <a:prstGeom prst="line">
                <a:avLst/>
              </a:prstGeom>
              <a:noFill/>
              <a:ln w="12700">
                <a:solidFill>
                  <a:srgbClr val="000000"/>
                </a:solidFill>
                <a:round/>
                <a:headEnd/>
                <a:tailEnd/>
              </a:ln>
            </p:spPr>
            <p:txBody>
              <a:bodyPr>
                <a:spAutoFit/>
              </a:bodyPr>
              <a:lstStyle/>
              <a:p>
                <a:endParaRPr lang="en-GB"/>
              </a:p>
            </p:txBody>
          </p:sp>
          <p:sp>
            <p:nvSpPr>
              <p:cNvPr id="8206" name="Text Box 242"/>
              <p:cNvSpPr txBox="1">
                <a:spLocks noChangeArrowheads="1"/>
              </p:cNvSpPr>
              <p:nvPr/>
            </p:nvSpPr>
            <p:spPr bwMode="auto">
              <a:xfrm>
                <a:off x="528" y="1200"/>
                <a:ext cx="1200" cy="545"/>
              </a:xfrm>
              <a:prstGeom prst="rect">
                <a:avLst/>
              </a:prstGeom>
              <a:noFill/>
              <a:ln w="12700">
                <a:noFill/>
                <a:miter lim="800000"/>
                <a:headEnd/>
                <a:tailEnd/>
              </a:ln>
            </p:spPr>
            <p:txBody>
              <a:bodyPr>
                <a:spAutoFit/>
              </a:bodyPr>
              <a:lstStyle/>
              <a:p>
                <a:pPr algn="ctr">
                  <a:spcBef>
                    <a:spcPct val="50000"/>
                  </a:spcBef>
                  <a:buClr>
                    <a:schemeClr val="tx1"/>
                  </a:buClr>
                </a:pPr>
                <a:r>
                  <a:rPr lang="en-US" dirty="0">
                    <a:solidFill>
                      <a:srgbClr val="000000"/>
                    </a:solidFill>
                    <a:latin typeface="Tahoma" pitchFamily="34" charset="0"/>
                  </a:rPr>
                  <a:t>denotes +1</a:t>
                </a:r>
              </a:p>
              <a:p>
                <a:pPr algn="ctr">
                  <a:spcBef>
                    <a:spcPct val="50000"/>
                  </a:spcBef>
                  <a:buClr>
                    <a:schemeClr val="tx1"/>
                  </a:buClr>
                </a:pPr>
                <a:r>
                  <a:rPr lang="en-US" dirty="0">
                    <a:solidFill>
                      <a:srgbClr val="000000"/>
                    </a:solidFill>
                    <a:latin typeface="Tahoma" pitchFamily="34" charset="0"/>
                  </a:rPr>
                  <a:t>denotes -1</a:t>
                </a:r>
              </a:p>
            </p:txBody>
          </p:sp>
          <p:sp>
            <p:nvSpPr>
              <p:cNvPr id="8207" name="Oval 243"/>
              <p:cNvSpPr>
                <a:spLocks noChangeAspect="1" noChangeArrowheads="1"/>
              </p:cNvSpPr>
              <p:nvPr/>
            </p:nvSpPr>
            <p:spPr bwMode="auto">
              <a:xfrm rot="4777107">
                <a:off x="576" y="1296"/>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08" name="Oval 244"/>
              <p:cNvSpPr>
                <a:spLocks noChangeAspect="1" noChangeArrowheads="1"/>
              </p:cNvSpPr>
              <p:nvPr/>
            </p:nvSpPr>
            <p:spPr bwMode="auto">
              <a:xfrm rot="5895381">
                <a:off x="577" y="1583"/>
                <a:ext cx="32"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09" name="Line 245"/>
              <p:cNvSpPr>
                <a:spLocks noChangeShapeType="1"/>
              </p:cNvSpPr>
              <p:nvPr/>
            </p:nvSpPr>
            <p:spPr bwMode="auto">
              <a:xfrm>
                <a:off x="1632" y="1392"/>
                <a:ext cx="0" cy="2208"/>
              </a:xfrm>
              <a:prstGeom prst="line">
                <a:avLst/>
              </a:prstGeom>
              <a:noFill/>
              <a:ln w="38100">
                <a:solidFill>
                  <a:srgbClr val="FF0000"/>
                </a:solidFill>
                <a:round/>
                <a:headEnd/>
                <a:tailEnd/>
              </a:ln>
            </p:spPr>
            <p:txBody>
              <a:bodyPr wrap="none" anchor="ctr">
                <a:spAutoFit/>
              </a:bodyPr>
              <a:lstStyle/>
              <a:p>
                <a:endParaRPr lang="en-GB"/>
              </a:p>
            </p:txBody>
          </p:sp>
          <p:sp>
            <p:nvSpPr>
              <p:cNvPr id="8210" name="Line 246"/>
              <p:cNvSpPr>
                <a:spLocks noChangeShapeType="1"/>
              </p:cNvSpPr>
              <p:nvPr/>
            </p:nvSpPr>
            <p:spPr bwMode="auto">
              <a:xfrm flipV="1">
                <a:off x="1536" y="3504"/>
                <a:ext cx="2304" cy="0"/>
              </a:xfrm>
              <a:prstGeom prst="line">
                <a:avLst/>
              </a:prstGeom>
              <a:noFill/>
              <a:ln w="38100">
                <a:solidFill>
                  <a:srgbClr val="FF0000"/>
                </a:solidFill>
                <a:round/>
                <a:headEnd/>
                <a:tailEnd/>
              </a:ln>
            </p:spPr>
            <p:txBody>
              <a:bodyPr anchor="ctr">
                <a:spAutoFit/>
              </a:bodyPr>
              <a:lstStyle/>
              <a:p>
                <a:endParaRPr lang="en-GB"/>
              </a:p>
            </p:txBody>
          </p:sp>
          <p:sp>
            <p:nvSpPr>
              <p:cNvPr id="8211" name="Oval 247"/>
              <p:cNvSpPr>
                <a:spLocks noChangeAspect="1" noChangeArrowheads="1"/>
              </p:cNvSpPr>
              <p:nvPr/>
            </p:nvSpPr>
            <p:spPr bwMode="auto">
              <a:xfrm>
                <a:off x="2342" y="317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12" name="Oval 248"/>
              <p:cNvSpPr>
                <a:spLocks noChangeAspect="1" noChangeArrowheads="1"/>
              </p:cNvSpPr>
              <p:nvPr/>
            </p:nvSpPr>
            <p:spPr bwMode="auto">
              <a:xfrm>
                <a:off x="1566" y="2459"/>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13" name="Oval 249"/>
              <p:cNvSpPr>
                <a:spLocks noChangeAspect="1" noChangeArrowheads="1"/>
              </p:cNvSpPr>
              <p:nvPr/>
            </p:nvSpPr>
            <p:spPr bwMode="auto">
              <a:xfrm>
                <a:off x="2734" y="177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14" name="Oval 250"/>
              <p:cNvSpPr>
                <a:spLocks noChangeAspect="1" noChangeArrowheads="1"/>
              </p:cNvSpPr>
              <p:nvPr/>
            </p:nvSpPr>
            <p:spPr bwMode="auto">
              <a:xfrm>
                <a:off x="2774" y="229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15" name="Oval 251"/>
              <p:cNvSpPr>
                <a:spLocks noChangeAspect="1" noChangeArrowheads="1"/>
              </p:cNvSpPr>
              <p:nvPr/>
            </p:nvSpPr>
            <p:spPr bwMode="auto">
              <a:xfrm>
                <a:off x="2148" y="1678"/>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16" name="Oval 252"/>
              <p:cNvSpPr>
                <a:spLocks noChangeAspect="1" noChangeArrowheads="1"/>
              </p:cNvSpPr>
              <p:nvPr/>
            </p:nvSpPr>
            <p:spPr bwMode="auto">
              <a:xfrm>
                <a:off x="2448" y="2352"/>
                <a:ext cx="34"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17" name="Oval 253"/>
              <p:cNvSpPr>
                <a:spLocks noChangeAspect="1" noChangeArrowheads="1"/>
              </p:cNvSpPr>
              <p:nvPr/>
            </p:nvSpPr>
            <p:spPr bwMode="auto">
              <a:xfrm>
                <a:off x="1920" y="1968"/>
                <a:ext cx="38" cy="37"/>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18" name="Oval 254"/>
              <p:cNvSpPr>
                <a:spLocks noChangeAspect="1" noChangeArrowheads="1"/>
              </p:cNvSpPr>
              <p:nvPr/>
            </p:nvSpPr>
            <p:spPr bwMode="auto">
              <a:xfrm>
                <a:off x="3216" y="2592"/>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19" name="Oval 255"/>
              <p:cNvSpPr>
                <a:spLocks noChangeAspect="1" noChangeArrowheads="1"/>
              </p:cNvSpPr>
              <p:nvPr/>
            </p:nvSpPr>
            <p:spPr bwMode="auto">
              <a:xfrm rot="-1118274">
                <a:off x="2449" y="2799"/>
                <a:ext cx="34"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20" name="Oval 256"/>
              <p:cNvSpPr>
                <a:spLocks noChangeAspect="1" noChangeArrowheads="1"/>
              </p:cNvSpPr>
              <p:nvPr/>
            </p:nvSpPr>
            <p:spPr bwMode="auto">
              <a:xfrm rot="-1118274">
                <a:off x="3782" y="2034"/>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21" name="Oval 257"/>
              <p:cNvSpPr>
                <a:spLocks noChangeAspect="1" noChangeArrowheads="1"/>
              </p:cNvSpPr>
              <p:nvPr/>
            </p:nvSpPr>
            <p:spPr bwMode="auto">
              <a:xfrm rot="-1118274">
                <a:off x="3336" y="2863"/>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22" name="Oval 258"/>
              <p:cNvSpPr>
                <a:spLocks noChangeAspect="1" noChangeArrowheads="1"/>
              </p:cNvSpPr>
              <p:nvPr/>
            </p:nvSpPr>
            <p:spPr bwMode="auto">
              <a:xfrm rot="-1118274">
                <a:off x="1968" y="1680"/>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23" name="Oval 259"/>
              <p:cNvSpPr>
                <a:spLocks noChangeAspect="1" noChangeArrowheads="1"/>
              </p:cNvSpPr>
              <p:nvPr/>
            </p:nvSpPr>
            <p:spPr bwMode="auto">
              <a:xfrm rot="-1118274">
                <a:off x="2968" y="2258"/>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24" name="Oval 260"/>
              <p:cNvSpPr>
                <a:spLocks noChangeAspect="1" noChangeArrowheads="1"/>
              </p:cNvSpPr>
              <p:nvPr/>
            </p:nvSpPr>
            <p:spPr bwMode="auto">
              <a:xfrm rot="-1118274">
                <a:off x="3696" y="2832"/>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25" name="Oval 261"/>
              <p:cNvSpPr>
                <a:spLocks noChangeAspect="1" noChangeArrowheads="1"/>
              </p:cNvSpPr>
              <p:nvPr/>
            </p:nvSpPr>
            <p:spPr bwMode="auto">
              <a:xfrm rot="-1118274">
                <a:off x="1962" y="229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26" name="Oval 262"/>
              <p:cNvSpPr>
                <a:spLocks noChangeAspect="1" noChangeArrowheads="1"/>
              </p:cNvSpPr>
              <p:nvPr/>
            </p:nvSpPr>
            <p:spPr bwMode="auto">
              <a:xfrm rot="5895381">
                <a:off x="2436" y="1926"/>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27" name="Oval 263"/>
              <p:cNvSpPr>
                <a:spLocks noChangeAspect="1" noChangeArrowheads="1"/>
              </p:cNvSpPr>
              <p:nvPr/>
            </p:nvSpPr>
            <p:spPr bwMode="auto">
              <a:xfrm rot="5895381">
                <a:off x="2605" y="3303"/>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28" name="Oval 264"/>
              <p:cNvSpPr>
                <a:spLocks noChangeAspect="1" noChangeArrowheads="1"/>
              </p:cNvSpPr>
              <p:nvPr/>
            </p:nvSpPr>
            <p:spPr bwMode="auto">
              <a:xfrm rot="5895381">
                <a:off x="1962" y="2582"/>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29" name="Oval 265"/>
              <p:cNvSpPr>
                <a:spLocks noChangeAspect="1" noChangeArrowheads="1"/>
              </p:cNvSpPr>
              <p:nvPr/>
            </p:nvSpPr>
            <p:spPr bwMode="auto">
              <a:xfrm rot="5895381">
                <a:off x="2736" y="1508"/>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30" name="Oval 266"/>
              <p:cNvSpPr>
                <a:spLocks noChangeAspect="1" noChangeArrowheads="1"/>
              </p:cNvSpPr>
              <p:nvPr/>
            </p:nvSpPr>
            <p:spPr bwMode="auto">
              <a:xfrm rot="5895381">
                <a:off x="3341" y="2611"/>
                <a:ext cx="37"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31" name="Oval 267"/>
              <p:cNvSpPr>
                <a:spLocks noChangeAspect="1" noChangeArrowheads="1"/>
              </p:cNvSpPr>
              <p:nvPr/>
            </p:nvSpPr>
            <p:spPr bwMode="auto">
              <a:xfrm rot="5895381">
                <a:off x="2753" y="25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32" name="Oval 268"/>
              <p:cNvSpPr>
                <a:spLocks noChangeAspect="1" noChangeArrowheads="1"/>
              </p:cNvSpPr>
              <p:nvPr/>
            </p:nvSpPr>
            <p:spPr bwMode="auto">
              <a:xfrm rot="5895381">
                <a:off x="3540" y="212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33" name="Oval 269"/>
              <p:cNvSpPr>
                <a:spLocks noChangeAspect="1" noChangeArrowheads="1"/>
              </p:cNvSpPr>
              <p:nvPr/>
            </p:nvSpPr>
            <p:spPr bwMode="auto">
              <a:xfrm rot="5895381">
                <a:off x="1945" y="1478"/>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34" name="Oval 270"/>
              <p:cNvSpPr>
                <a:spLocks noChangeAspect="1" noChangeArrowheads="1"/>
              </p:cNvSpPr>
              <p:nvPr/>
            </p:nvSpPr>
            <p:spPr bwMode="auto">
              <a:xfrm rot="5895381">
                <a:off x="3314" y="206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35" name="Oval 271"/>
              <p:cNvSpPr>
                <a:spLocks noChangeAspect="1" noChangeArrowheads="1"/>
              </p:cNvSpPr>
              <p:nvPr/>
            </p:nvSpPr>
            <p:spPr bwMode="auto">
              <a:xfrm rot="5895381">
                <a:off x="3223" y="2973"/>
                <a:ext cx="37"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36" name="Oval 272"/>
              <p:cNvSpPr>
                <a:spLocks noChangeAspect="1" noChangeArrowheads="1"/>
              </p:cNvSpPr>
              <p:nvPr/>
            </p:nvSpPr>
            <p:spPr bwMode="auto">
              <a:xfrm rot="4777107">
                <a:off x="2203" y="2227"/>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37" name="Oval 273"/>
              <p:cNvSpPr>
                <a:spLocks noChangeAspect="1" noChangeArrowheads="1"/>
              </p:cNvSpPr>
              <p:nvPr/>
            </p:nvSpPr>
            <p:spPr bwMode="auto">
              <a:xfrm rot="4777107">
                <a:off x="2930" y="331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38" name="Oval 274"/>
              <p:cNvSpPr>
                <a:spLocks noChangeAspect="1" noChangeArrowheads="1"/>
              </p:cNvSpPr>
              <p:nvPr/>
            </p:nvSpPr>
            <p:spPr bwMode="auto">
              <a:xfrm rot="4777107">
                <a:off x="2738" y="30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39" name="Oval 275"/>
              <p:cNvSpPr>
                <a:spLocks noChangeAspect="1" noChangeArrowheads="1"/>
              </p:cNvSpPr>
              <p:nvPr/>
            </p:nvSpPr>
            <p:spPr bwMode="auto">
              <a:xfrm rot="4777107">
                <a:off x="1774" y="2354"/>
                <a:ext cx="37"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40" name="Oval 276"/>
              <p:cNvSpPr>
                <a:spLocks noChangeAspect="1" noChangeArrowheads="1"/>
              </p:cNvSpPr>
              <p:nvPr/>
            </p:nvSpPr>
            <p:spPr bwMode="auto">
              <a:xfrm rot="4777107">
                <a:off x="2339" y="1749"/>
                <a:ext cx="32"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41" name="Oval 277"/>
              <p:cNvSpPr>
                <a:spLocks noChangeAspect="1" noChangeArrowheads="1"/>
              </p:cNvSpPr>
              <p:nvPr/>
            </p:nvSpPr>
            <p:spPr bwMode="auto">
              <a:xfrm rot="4777107">
                <a:off x="2744" y="2749"/>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42" name="Oval 278"/>
              <p:cNvSpPr>
                <a:spLocks noChangeAspect="1" noChangeArrowheads="1"/>
              </p:cNvSpPr>
              <p:nvPr/>
            </p:nvSpPr>
            <p:spPr bwMode="auto">
              <a:xfrm rot="4777107">
                <a:off x="1577" y="1942"/>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8243" name="Oval 279"/>
              <p:cNvSpPr>
                <a:spLocks noChangeAspect="1" noChangeArrowheads="1"/>
              </p:cNvSpPr>
              <p:nvPr/>
            </p:nvSpPr>
            <p:spPr bwMode="auto">
              <a:xfrm rot="4777107">
                <a:off x="2480" y="3181"/>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44" name="Oval 280"/>
              <p:cNvSpPr>
                <a:spLocks noChangeAspect="1" noChangeArrowheads="1"/>
              </p:cNvSpPr>
              <p:nvPr/>
            </p:nvSpPr>
            <p:spPr bwMode="auto">
              <a:xfrm rot="4777107">
                <a:off x="3341" y="2996"/>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8246" name="Freeform 282"/>
              <p:cNvSpPr>
                <a:spLocks/>
              </p:cNvSpPr>
              <p:nvPr/>
            </p:nvSpPr>
            <p:spPr bwMode="auto">
              <a:xfrm>
                <a:off x="1310" y="2090"/>
                <a:ext cx="1422" cy="312"/>
              </a:xfrm>
              <a:custGeom>
                <a:avLst/>
                <a:gdLst>
                  <a:gd name="T0" fmla="*/ 0 w 1445"/>
                  <a:gd name="T1" fmla="*/ 306 h 306"/>
                  <a:gd name="T2" fmla="*/ 16 w 1445"/>
                  <a:gd name="T3" fmla="*/ 301 h 306"/>
                  <a:gd name="T4" fmla="*/ 27 w 1445"/>
                  <a:gd name="T5" fmla="*/ 268 h 306"/>
                  <a:gd name="T6" fmla="*/ 48 w 1445"/>
                  <a:gd name="T7" fmla="*/ 236 h 306"/>
                  <a:gd name="T8" fmla="*/ 125 w 1445"/>
                  <a:gd name="T9" fmla="*/ 171 h 306"/>
                  <a:gd name="T10" fmla="*/ 228 w 1445"/>
                  <a:gd name="T11" fmla="*/ 105 h 306"/>
                  <a:gd name="T12" fmla="*/ 298 w 1445"/>
                  <a:gd name="T13" fmla="*/ 73 h 306"/>
                  <a:gd name="T14" fmla="*/ 635 w 1445"/>
                  <a:gd name="T15" fmla="*/ 2 h 306"/>
                  <a:gd name="T16" fmla="*/ 1043 w 1445"/>
                  <a:gd name="T17" fmla="*/ 18 h 306"/>
                  <a:gd name="T18" fmla="*/ 1119 w 1445"/>
                  <a:gd name="T19" fmla="*/ 40 h 306"/>
                  <a:gd name="T20" fmla="*/ 1217 w 1445"/>
                  <a:gd name="T21" fmla="*/ 84 h 306"/>
                  <a:gd name="T22" fmla="*/ 1336 w 1445"/>
                  <a:gd name="T23" fmla="*/ 132 h 306"/>
                  <a:gd name="T24" fmla="*/ 1445 w 1445"/>
                  <a:gd name="T25" fmla="*/ 165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5"/>
                  <a:gd name="T40" fmla="*/ 0 h 306"/>
                  <a:gd name="T41" fmla="*/ 1445 w 1445"/>
                  <a:gd name="T42" fmla="*/ 306 h 3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a:solidFill>
                  <a:srgbClr val="00CC00"/>
                </a:solidFill>
                <a:round/>
                <a:headEnd/>
                <a:tailEnd type="triangle" w="med" len="med"/>
              </a:ln>
            </p:spPr>
            <p:txBody>
              <a:bodyPr wrap="square">
                <a:spAutoFit/>
              </a:bodyPr>
              <a:lstStyle/>
              <a:p>
                <a:endParaRPr lang="en-GB"/>
              </a:p>
            </p:txBody>
          </p:sp>
          <p:sp>
            <p:nvSpPr>
              <p:cNvPr id="8247" name="Freeform 283"/>
              <p:cNvSpPr>
                <a:spLocks/>
              </p:cNvSpPr>
              <p:nvPr/>
            </p:nvSpPr>
            <p:spPr bwMode="auto">
              <a:xfrm>
                <a:off x="1326" y="2516"/>
                <a:ext cx="1009" cy="285"/>
              </a:xfrm>
              <a:custGeom>
                <a:avLst/>
                <a:gdLst>
                  <a:gd name="T0" fmla="*/ 0 w 1092"/>
                  <a:gd name="T1" fmla="*/ 0 h 283"/>
                  <a:gd name="T2" fmla="*/ 130 w 1092"/>
                  <a:gd name="T3" fmla="*/ 54 h 283"/>
                  <a:gd name="T4" fmla="*/ 326 w 1092"/>
                  <a:gd name="T5" fmla="*/ 147 h 283"/>
                  <a:gd name="T6" fmla="*/ 397 w 1092"/>
                  <a:gd name="T7" fmla="*/ 174 h 283"/>
                  <a:gd name="T8" fmla="*/ 527 w 1092"/>
                  <a:gd name="T9" fmla="*/ 217 h 283"/>
                  <a:gd name="T10" fmla="*/ 1092 w 1092"/>
                  <a:gd name="T11" fmla="*/ 272 h 283"/>
                  <a:gd name="T12" fmla="*/ 0 60000 65536"/>
                  <a:gd name="T13" fmla="*/ 0 60000 65536"/>
                  <a:gd name="T14" fmla="*/ 0 60000 65536"/>
                  <a:gd name="T15" fmla="*/ 0 60000 65536"/>
                  <a:gd name="T16" fmla="*/ 0 60000 65536"/>
                  <a:gd name="T17" fmla="*/ 0 60000 65536"/>
                  <a:gd name="T18" fmla="*/ 0 w 1092"/>
                  <a:gd name="T19" fmla="*/ 0 h 283"/>
                  <a:gd name="T20" fmla="*/ 1092 w 1092"/>
                  <a:gd name="T21" fmla="*/ 283 h 283"/>
                </a:gdLst>
                <a:ahLst/>
                <a:cxnLst>
                  <a:cxn ang="T12">
                    <a:pos x="T0" y="T1"/>
                  </a:cxn>
                  <a:cxn ang="T13">
                    <a:pos x="T2" y="T3"/>
                  </a:cxn>
                  <a:cxn ang="T14">
                    <a:pos x="T4" y="T5"/>
                  </a:cxn>
                  <a:cxn ang="T15">
                    <a:pos x="T6" y="T7"/>
                  </a:cxn>
                  <a:cxn ang="T16">
                    <a:pos x="T8" y="T9"/>
                  </a:cxn>
                  <a:cxn ang="T17">
                    <a:pos x="T10" y="T11"/>
                  </a:cxn>
                </a:cxnLst>
                <a:rect l="T18" t="T19" r="T20" b="T21"/>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a:solidFill>
                  <a:srgbClr val="00CC00"/>
                </a:solidFill>
                <a:round/>
                <a:headEnd/>
                <a:tailEnd type="triangle" w="med" len="med"/>
              </a:ln>
            </p:spPr>
            <p:txBody>
              <a:bodyPr wrap="square">
                <a:spAutoFit/>
              </a:bodyPr>
              <a:lstStyle/>
              <a:p>
                <a:endParaRPr lang="en-GB"/>
              </a:p>
            </p:txBody>
          </p:sp>
        </p:grpSp>
        <p:sp>
          <p:nvSpPr>
            <p:cNvPr id="8203" name="Text Box 287"/>
            <p:cNvSpPr txBox="1">
              <a:spLocks noChangeArrowheads="1"/>
            </p:cNvSpPr>
            <p:nvPr/>
          </p:nvSpPr>
          <p:spPr bwMode="auto">
            <a:xfrm>
              <a:off x="208" y="2708"/>
              <a:ext cx="1336" cy="257"/>
            </a:xfrm>
            <a:prstGeom prst="rect">
              <a:avLst/>
            </a:prstGeom>
            <a:noFill/>
            <a:ln w="12700">
              <a:noFill/>
              <a:miter lim="800000"/>
              <a:headEnd/>
              <a:tailEnd/>
            </a:ln>
          </p:spPr>
          <p:txBody>
            <a:bodyPr>
              <a:spAutoFit/>
            </a:bodyPr>
            <a:lstStyle/>
            <a:p>
              <a:pPr>
                <a:spcBef>
                  <a:spcPct val="50000"/>
                </a:spcBef>
                <a:buClr>
                  <a:schemeClr val="tx1"/>
                </a:buClr>
              </a:pPr>
              <a:r>
                <a:rPr lang="en-US" dirty="0">
                  <a:solidFill>
                    <a:srgbClr val="00CC00"/>
                  </a:solidFill>
                  <a:latin typeface="Tahoma" pitchFamily="34" charset="0"/>
                </a:rPr>
                <a:t>Support Vectors</a:t>
              </a:r>
              <a:endParaRPr lang="en-US" dirty="0">
                <a:latin typeface="Tahoma" pitchFamily="34" charset="0"/>
              </a:endParaRPr>
            </a:p>
          </p:txBody>
        </p:sp>
      </p:grpSp>
      <p:sp>
        <p:nvSpPr>
          <p:cNvPr id="4" name="Oval 3">
            <a:extLst>
              <a:ext uri="{FF2B5EF4-FFF2-40B4-BE49-F238E27FC236}">
                <a16:creationId xmlns:a16="http://schemas.microsoft.com/office/drawing/2014/main" id="{66C4A6C4-50AF-41C2-D354-C00BE1559C02}"/>
              </a:ext>
            </a:extLst>
          </p:cNvPr>
          <p:cNvSpPr/>
          <p:nvPr/>
        </p:nvSpPr>
        <p:spPr>
          <a:xfrm>
            <a:off x="5607259" y="3613138"/>
            <a:ext cx="260087" cy="216188"/>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Oval 4">
            <a:extLst>
              <a:ext uri="{FF2B5EF4-FFF2-40B4-BE49-F238E27FC236}">
                <a16:creationId xmlns:a16="http://schemas.microsoft.com/office/drawing/2014/main" id="{50418BE1-EFA1-7909-60CA-3E6FAD0E6FF0}"/>
              </a:ext>
            </a:extLst>
          </p:cNvPr>
          <p:cNvSpPr/>
          <p:nvPr/>
        </p:nvSpPr>
        <p:spPr>
          <a:xfrm>
            <a:off x="5101618" y="3718305"/>
            <a:ext cx="260087" cy="216188"/>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Oval 5">
            <a:extLst>
              <a:ext uri="{FF2B5EF4-FFF2-40B4-BE49-F238E27FC236}">
                <a16:creationId xmlns:a16="http://schemas.microsoft.com/office/drawing/2014/main" id="{B9CC9E3E-D029-F027-2E4F-6657A74623AD}"/>
              </a:ext>
            </a:extLst>
          </p:cNvPr>
          <p:cNvSpPr/>
          <p:nvPr/>
        </p:nvSpPr>
        <p:spPr>
          <a:xfrm>
            <a:off x="5138678" y="4305996"/>
            <a:ext cx="260087" cy="216188"/>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Freeform 283">
            <a:extLst>
              <a:ext uri="{FF2B5EF4-FFF2-40B4-BE49-F238E27FC236}">
                <a16:creationId xmlns:a16="http://schemas.microsoft.com/office/drawing/2014/main" id="{0911D020-B178-03A4-ABF9-E97F8FDF83E3}"/>
              </a:ext>
            </a:extLst>
          </p:cNvPr>
          <p:cNvSpPr>
            <a:spLocks/>
          </p:cNvSpPr>
          <p:nvPr/>
        </p:nvSpPr>
        <p:spPr bwMode="auto">
          <a:xfrm flipV="1">
            <a:off x="3773677" y="3836358"/>
            <a:ext cx="1290707" cy="77151"/>
          </a:xfrm>
          <a:custGeom>
            <a:avLst/>
            <a:gdLst>
              <a:gd name="T0" fmla="*/ 0 w 1092"/>
              <a:gd name="T1" fmla="*/ 0 h 283"/>
              <a:gd name="T2" fmla="*/ 130 w 1092"/>
              <a:gd name="T3" fmla="*/ 54 h 283"/>
              <a:gd name="T4" fmla="*/ 326 w 1092"/>
              <a:gd name="T5" fmla="*/ 147 h 283"/>
              <a:gd name="T6" fmla="*/ 397 w 1092"/>
              <a:gd name="T7" fmla="*/ 174 h 283"/>
              <a:gd name="T8" fmla="*/ 527 w 1092"/>
              <a:gd name="T9" fmla="*/ 217 h 283"/>
              <a:gd name="T10" fmla="*/ 1092 w 1092"/>
              <a:gd name="T11" fmla="*/ 272 h 283"/>
              <a:gd name="T12" fmla="*/ 0 60000 65536"/>
              <a:gd name="T13" fmla="*/ 0 60000 65536"/>
              <a:gd name="T14" fmla="*/ 0 60000 65536"/>
              <a:gd name="T15" fmla="*/ 0 60000 65536"/>
              <a:gd name="T16" fmla="*/ 0 60000 65536"/>
              <a:gd name="T17" fmla="*/ 0 60000 65536"/>
              <a:gd name="T18" fmla="*/ 0 w 1092"/>
              <a:gd name="T19" fmla="*/ 0 h 283"/>
              <a:gd name="T20" fmla="*/ 1092 w 1092"/>
              <a:gd name="T21" fmla="*/ 283 h 283"/>
            </a:gdLst>
            <a:ahLst/>
            <a:cxnLst>
              <a:cxn ang="T12">
                <a:pos x="T0" y="T1"/>
              </a:cxn>
              <a:cxn ang="T13">
                <a:pos x="T2" y="T3"/>
              </a:cxn>
              <a:cxn ang="T14">
                <a:pos x="T4" y="T5"/>
              </a:cxn>
              <a:cxn ang="T15">
                <a:pos x="T6" y="T7"/>
              </a:cxn>
              <a:cxn ang="T16">
                <a:pos x="T8" y="T9"/>
              </a:cxn>
              <a:cxn ang="T17">
                <a:pos x="T10" y="T11"/>
              </a:cxn>
            </a:cxnLst>
            <a:rect l="T18" t="T19" r="T20" b="T21"/>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a:solidFill>
              <a:srgbClr val="00CC00"/>
            </a:solidFill>
            <a:round/>
            <a:headEnd/>
            <a:tailEnd type="triangle" w="med" len="med"/>
          </a:ln>
        </p:spPr>
        <p:txBody>
          <a:bodyPr wrap="square">
            <a:spAutoFit/>
          </a:bodyPr>
          <a:lstStyle/>
          <a:p>
            <a:endParaRPr lang="en-GB"/>
          </a:p>
        </p:txBody>
      </p:sp>
    </p:spTree>
    <p:extLst>
      <p:ext uri="{BB962C8B-B14F-4D97-AF65-F5344CB8AC3E}">
        <p14:creationId xmlns:p14="http://schemas.microsoft.com/office/powerpoint/2010/main" val="389010844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9221" name="Rectangle 2"/>
          <p:cNvSpPr>
            <a:spLocks noGrp="1" noChangeArrowheads="1"/>
          </p:cNvSpPr>
          <p:nvPr>
            <p:ph type="title"/>
          </p:nvPr>
        </p:nvSpPr>
        <p:spPr>
          <a:xfrm>
            <a:off x="1860656" y="0"/>
            <a:ext cx="8807344" cy="1143240"/>
          </a:xfrm>
        </p:spPr>
        <p:txBody>
          <a:bodyPr/>
          <a:lstStyle/>
          <a:p>
            <a:pPr eaLnBrk="1" hangingPunct="1"/>
            <a:r>
              <a:rPr lang="en-US" b="0"/>
              <a:t>  Motivation and Concept</a:t>
            </a:r>
            <a:r>
              <a:rPr lang="en-US"/>
              <a:t>	</a:t>
            </a:r>
          </a:p>
        </p:txBody>
      </p:sp>
      <p:sp>
        <p:nvSpPr>
          <p:cNvPr id="9222" name="Rectangle 3"/>
          <p:cNvSpPr>
            <a:spLocks noGrp="1" noChangeArrowheads="1"/>
          </p:cNvSpPr>
          <p:nvPr>
            <p:ph type="body" idx="1"/>
          </p:nvPr>
        </p:nvSpPr>
        <p:spPr>
          <a:xfrm>
            <a:off x="1916313" y="1149001"/>
            <a:ext cx="8545350" cy="5183455"/>
          </a:xfrm>
        </p:spPr>
        <p:txBody>
          <a:bodyPr/>
          <a:lstStyle/>
          <a:p>
            <a:pPr marL="467525" indent="-467525">
              <a:lnSpc>
                <a:spcPct val="110000"/>
              </a:lnSpc>
            </a:pPr>
            <a:r>
              <a:rPr lang="en-US" dirty="0"/>
              <a:t>SVM: the best solution in terms of </a:t>
            </a:r>
            <a:r>
              <a:rPr lang="en-US" dirty="0" err="1"/>
              <a:t>generalisation</a:t>
            </a:r>
            <a:endParaRPr lang="en-US" dirty="0"/>
          </a:p>
          <a:p>
            <a:pPr marL="858521" lvl="1" indent="-400736">
              <a:lnSpc>
                <a:spcPct val="110000"/>
              </a:lnSpc>
              <a:buNone/>
            </a:pPr>
            <a:endParaRPr lang="en-US" dirty="0"/>
          </a:p>
        </p:txBody>
      </p:sp>
      <p:sp>
        <p:nvSpPr>
          <p:cNvPr id="9223" name="Text Box 4"/>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sp>
        <p:nvSpPr>
          <p:cNvPr id="9224" name="Text Box 5"/>
          <p:cNvSpPr txBox="1">
            <a:spLocks noChangeArrowheads="1"/>
          </p:cNvSpPr>
          <p:nvPr/>
        </p:nvSpPr>
        <p:spPr bwMode="auto">
          <a:xfrm>
            <a:off x="7389330" y="1946048"/>
            <a:ext cx="4381846" cy="3701665"/>
          </a:xfrm>
          <a:prstGeom prst="rect">
            <a:avLst/>
          </a:prstGeom>
          <a:solidFill>
            <a:srgbClr val="CCFFFF"/>
          </a:solidFill>
          <a:ln w="9525">
            <a:noFill/>
            <a:miter lim="800000"/>
            <a:headEnd/>
            <a:tailEnd/>
          </a:ln>
        </p:spPr>
        <p:txBody>
          <a:bodyPr wrap="square" lIns="80147" tIns="40074" rIns="80147" bIns="40074">
            <a:spAutoFit/>
          </a:bodyPr>
          <a:lstStyle/>
          <a:p>
            <a:pPr marL="300552" indent="-300552" defTabSz="914179">
              <a:lnSpc>
                <a:spcPct val="120000"/>
              </a:lnSpc>
              <a:buFont typeface="Wingdings" pitchFamily="2" charset="2"/>
              <a:buChar char="§"/>
            </a:pPr>
            <a:r>
              <a:rPr lang="en-US" dirty="0">
                <a:latin typeface="Tahoma" pitchFamily="34" charset="0"/>
              </a:rPr>
              <a:t>Intuitively this feels safest. </a:t>
            </a:r>
          </a:p>
          <a:p>
            <a:pPr marL="300552" indent="-300552" defTabSz="914179">
              <a:lnSpc>
                <a:spcPct val="120000"/>
              </a:lnSpc>
              <a:buFont typeface="Wingdings" pitchFamily="2" charset="2"/>
              <a:buChar char="§"/>
            </a:pPr>
            <a:r>
              <a:rPr lang="en-US" dirty="0">
                <a:latin typeface="Tahoma" pitchFamily="34" charset="0"/>
              </a:rPr>
              <a:t>If we’ve made a small error in the location of the boundary this gives us least chance of causing a misclassification.</a:t>
            </a:r>
          </a:p>
          <a:p>
            <a:pPr marL="300552" indent="-300552" defTabSz="914179">
              <a:lnSpc>
                <a:spcPct val="120000"/>
              </a:lnSpc>
              <a:buFont typeface="Wingdings" pitchFamily="2" charset="2"/>
              <a:buChar char="§"/>
            </a:pPr>
            <a:r>
              <a:rPr lang="en-US" dirty="0">
                <a:latin typeface="Tahoma" pitchFamily="34" charset="0"/>
              </a:rPr>
              <a:t>The model is immune to removal of any non-support-vector data points.</a:t>
            </a:r>
          </a:p>
          <a:p>
            <a:pPr marL="300552" indent="-300552" defTabSz="914179">
              <a:lnSpc>
                <a:spcPct val="120000"/>
              </a:lnSpc>
              <a:buFont typeface="Wingdings" pitchFamily="2" charset="2"/>
              <a:buChar char="§"/>
            </a:pPr>
            <a:r>
              <a:rPr lang="en-US" dirty="0">
                <a:latin typeface="Tahoma" pitchFamily="34" charset="0"/>
              </a:rPr>
              <a:t>There’s some theory (using VC dimension) that is related to the proposition that this is a good thing.</a:t>
            </a:r>
          </a:p>
          <a:p>
            <a:pPr marL="300552" indent="-300552" defTabSz="914179">
              <a:lnSpc>
                <a:spcPct val="120000"/>
              </a:lnSpc>
              <a:buFont typeface="Wingdings" pitchFamily="2" charset="2"/>
              <a:buChar char="§"/>
            </a:pPr>
            <a:r>
              <a:rPr lang="en-US" dirty="0">
                <a:latin typeface="Tahoma" pitchFamily="34" charset="0"/>
              </a:rPr>
              <a:t>Empirically it works very well.</a:t>
            </a:r>
          </a:p>
        </p:txBody>
      </p:sp>
      <p:sp>
        <p:nvSpPr>
          <p:cNvPr id="4" name="Text Box 4">
            <a:extLst>
              <a:ext uri="{FF2B5EF4-FFF2-40B4-BE49-F238E27FC236}">
                <a16:creationId xmlns:a16="http://schemas.microsoft.com/office/drawing/2014/main" id="{D1F8643B-9C40-C4BC-08D7-2486DA18BC18}"/>
              </a:ext>
            </a:extLst>
          </p:cNvPr>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grpSp>
        <p:nvGrpSpPr>
          <p:cNvPr id="6" name="Group 288">
            <a:extLst>
              <a:ext uri="{FF2B5EF4-FFF2-40B4-BE49-F238E27FC236}">
                <a16:creationId xmlns:a16="http://schemas.microsoft.com/office/drawing/2014/main" id="{3C984601-2D35-9A6A-460D-0EB4987E24BC}"/>
              </a:ext>
            </a:extLst>
          </p:cNvPr>
          <p:cNvGrpSpPr>
            <a:grpSpLocks/>
          </p:cNvGrpSpPr>
          <p:nvPr/>
        </p:nvGrpSpPr>
        <p:grpSpPr bwMode="auto">
          <a:xfrm>
            <a:off x="2056134" y="1563676"/>
            <a:ext cx="5071553" cy="5045230"/>
            <a:chOff x="208" y="1182"/>
            <a:chExt cx="3736" cy="3504"/>
          </a:xfrm>
        </p:grpSpPr>
        <p:graphicFrame>
          <p:nvGraphicFramePr>
            <p:cNvPr id="7" name="Object 5">
              <a:extLst>
                <a:ext uri="{FF2B5EF4-FFF2-40B4-BE49-F238E27FC236}">
                  <a16:creationId xmlns:a16="http://schemas.microsoft.com/office/drawing/2014/main" id="{571AA237-DBC3-A429-F104-6A4618DC215F}"/>
                </a:ext>
              </a:extLst>
            </p:cNvPr>
            <p:cNvGraphicFramePr>
              <a:graphicFrameLocks noChangeAspect="1"/>
            </p:cNvGraphicFramePr>
            <p:nvPr/>
          </p:nvGraphicFramePr>
          <p:xfrm>
            <a:off x="2471" y="1470"/>
            <a:ext cx="753" cy="251"/>
          </p:xfrm>
          <a:graphic>
            <a:graphicData uri="http://schemas.openxmlformats.org/presentationml/2006/ole">
              <mc:AlternateContent xmlns:mc="http://schemas.openxmlformats.org/markup-compatibility/2006">
                <mc:Choice xmlns:v="urn:schemas-microsoft-com:vml" Requires="v">
                  <p:oleObj name="Equation" r:id="rId3" imgW="622080" imgH="177480" progId="Equation.3">
                    <p:embed/>
                  </p:oleObj>
                </mc:Choice>
                <mc:Fallback>
                  <p:oleObj name="Equation" r:id="rId3" imgW="622080" imgH="177480" progId="Equation.3">
                    <p:embed/>
                    <p:pic>
                      <p:nvPicPr>
                        <p:cNvPr id="7" name="Object 5">
                          <a:extLst>
                            <a:ext uri="{FF2B5EF4-FFF2-40B4-BE49-F238E27FC236}">
                              <a16:creationId xmlns:a16="http://schemas.microsoft.com/office/drawing/2014/main" id="{571AA237-DBC3-A429-F104-6A4618DC2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 y="1470"/>
                          <a:ext cx="753" cy="251"/>
                        </a:xfrm>
                        <a:prstGeom prst="rect">
                          <a:avLst/>
                        </a:prstGeom>
                        <a:solidFill>
                          <a:srgbClr val="CCFFFF"/>
                        </a:solidFill>
                      </p:spPr>
                    </p:pic>
                  </p:oleObj>
                </mc:Fallback>
              </mc:AlternateContent>
            </a:graphicData>
          </a:graphic>
        </p:graphicFrame>
        <p:grpSp>
          <p:nvGrpSpPr>
            <p:cNvPr id="8" name="Group 239">
              <a:extLst>
                <a:ext uri="{FF2B5EF4-FFF2-40B4-BE49-F238E27FC236}">
                  <a16:creationId xmlns:a16="http://schemas.microsoft.com/office/drawing/2014/main" id="{8EADAC95-0EC3-2F64-8AF0-8B6D240F6180}"/>
                </a:ext>
              </a:extLst>
            </p:cNvPr>
            <p:cNvGrpSpPr>
              <a:grpSpLocks/>
            </p:cNvGrpSpPr>
            <p:nvPr/>
          </p:nvGrpSpPr>
          <p:grpSpPr bwMode="auto">
            <a:xfrm>
              <a:off x="632" y="1182"/>
              <a:ext cx="3312" cy="3504"/>
              <a:chOff x="528" y="816"/>
              <a:chExt cx="3312" cy="3504"/>
            </a:xfrm>
          </p:grpSpPr>
          <p:sp>
            <p:nvSpPr>
              <p:cNvPr id="10" name="Line 240">
                <a:extLst>
                  <a:ext uri="{FF2B5EF4-FFF2-40B4-BE49-F238E27FC236}">
                    <a16:creationId xmlns:a16="http://schemas.microsoft.com/office/drawing/2014/main" id="{66C84A30-0CEA-FED9-EECB-165C7B38BD05}"/>
                  </a:ext>
                </a:extLst>
              </p:cNvPr>
              <p:cNvSpPr>
                <a:spLocks noChangeShapeType="1"/>
              </p:cNvSpPr>
              <p:nvPr/>
            </p:nvSpPr>
            <p:spPr bwMode="auto">
              <a:xfrm rot="-3472419">
                <a:off x="781" y="2568"/>
                <a:ext cx="3408" cy="0"/>
              </a:xfrm>
              <a:prstGeom prst="line">
                <a:avLst/>
              </a:prstGeom>
              <a:noFill/>
              <a:ln w="361950">
                <a:solidFill>
                  <a:srgbClr val="FFCF01"/>
                </a:solidFill>
                <a:round/>
                <a:headEnd/>
                <a:tailEnd/>
              </a:ln>
            </p:spPr>
            <p:txBody>
              <a:bodyPr>
                <a:spAutoFit/>
              </a:bodyPr>
              <a:lstStyle/>
              <a:p>
                <a:endParaRPr lang="en-GB"/>
              </a:p>
            </p:txBody>
          </p:sp>
          <p:sp>
            <p:nvSpPr>
              <p:cNvPr id="11" name="Line 241">
                <a:extLst>
                  <a:ext uri="{FF2B5EF4-FFF2-40B4-BE49-F238E27FC236}">
                    <a16:creationId xmlns:a16="http://schemas.microsoft.com/office/drawing/2014/main" id="{854D1C83-E633-4F73-9B5B-BC611BA3DD49}"/>
                  </a:ext>
                </a:extLst>
              </p:cNvPr>
              <p:cNvSpPr>
                <a:spLocks noChangeShapeType="1"/>
              </p:cNvSpPr>
              <p:nvPr/>
            </p:nvSpPr>
            <p:spPr bwMode="auto">
              <a:xfrm rot="-3472419">
                <a:off x="733" y="2568"/>
                <a:ext cx="3504" cy="0"/>
              </a:xfrm>
              <a:prstGeom prst="line">
                <a:avLst/>
              </a:prstGeom>
              <a:noFill/>
              <a:ln w="12700">
                <a:solidFill>
                  <a:srgbClr val="000000"/>
                </a:solidFill>
                <a:round/>
                <a:headEnd/>
                <a:tailEnd/>
              </a:ln>
            </p:spPr>
            <p:txBody>
              <a:bodyPr>
                <a:spAutoFit/>
              </a:bodyPr>
              <a:lstStyle/>
              <a:p>
                <a:endParaRPr lang="en-GB"/>
              </a:p>
            </p:txBody>
          </p:sp>
          <p:sp>
            <p:nvSpPr>
              <p:cNvPr id="12" name="Text Box 242">
                <a:extLst>
                  <a:ext uri="{FF2B5EF4-FFF2-40B4-BE49-F238E27FC236}">
                    <a16:creationId xmlns:a16="http://schemas.microsoft.com/office/drawing/2014/main" id="{DEDE42B0-F271-8CBF-ACDC-E4B4EE838758}"/>
                  </a:ext>
                </a:extLst>
              </p:cNvPr>
              <p:cNvSpPr txBox="1">
                <a:spLocks noChangeArrowheads="1"/>
              </p:cNvSpPr>
              <p:nvPr/>
            </p:nvSpPr>
            <p:spPr bwMode="auto">
              <a:xfrm>
                <a:off x="528" y="1200"/>
                <a:ext cx="1200" cy="545"/>
              </a:xfrm>
              <a:prstGeom prst="rect">
                <a:avLst/>
              </a:prstGeom>
              <a:noFill/>
              <a:ln w="12700">
                <a:noFill/>
                <a:miter lim="800000"/>
                <a:headEnd/>
                <a:tailEnd/>
              </a:ln>
            </p:spPr>
            <p:txBody>
              <a:bodyPr>
                <a:spAutoFit/>
              </a:bodyPr>
              <a:lstStyle/>
              <a:p>
                <a:pPr algn="ctr">
                  <a:spcBef>
                    <a:spcPct val="50000"/>
                  </a:spcBef>
                  <a:buClr>
                    <a:schemeClr val="tx1"/>
                  </a:buClr>
                </a:pPr>
                <a:r>
                  <a:rPr lang="en-US" dirty="0">
                    <a:solidFill>
                      <a:srgbClr val="000000"/>
                    </a:solidFill>
                    <a:latin typeface="Tahoma" pitchFamily="34" charset="0"/>
                  </a:rPr>
                  <a:t>denotes +1</a:t>
                </a:r>
              </a:p>
              <a:p>
                <a:pPr algn="ctr">
                  <a:spcBef>
                    <a:spcPct val="50000"/>
                  </a:spcBef>
                  <a:buClr>
                    <a:schemeClr val="tx1"/>
                  </a:buClr>
                </a:pPr>
                <a:r>
                  <a:rPr lang="en-US" dirty="0">
                    <a:solidFill>
                      <a:srgbClr val="000000"/>
                    </a:solidFill>
                    <a:latin typeface="Tahoma" pitchFamily="34" charset="0"/>
                  </a:rPr>
                  <a:t>denotes -1</a:t>
                </a:r>
              </a:p>
            </p:txBody>
          </p:sp>
          <p:sp>
            <p:nvSpPr>
              <p:cNvPr id="13" name="Oval 243">
                <a:extLst>
                  <a:ext uri="{FF2B5EF4-FFF2-40B4-BE49-F238E27FC236}">
                    <a16:creationId xmlns:a16="http://schemas.microsoft.com/office/drawing/2014/main" id="{C067E0E3-7513-0992-2425-179BD1839624}"/>
                  </a:ext>
                </a:extLst>
              </p:cNvPr>
              <p:cNvSpPr>
                <a:spLocks noChangeAspect="1" noChangeArrowheads="1"/>
              </p:cNvSpPr>
              <p:nvPr/>
            </p:nvSpPr>
            <p:spPr bwMode="auto">
              <a:xfrm rot="4777107">
                <a:off x="576" y="1296"/>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14" name="Oval 244">
                <a:extLst>
                  <a:ext uri="{FF2B5EF4-FFF2-40B4-BE49-F238E27FC236}">
                    <a16:creationId xmlns:a16="http://schemas.microsoft.com/office/drawing/2014/main" id="{DA51703B-C1E1-1F9E-B337-C8622D1952DC}"/>
                  </a:ext>
                </a:extLst>
              </p:cNvPr>
              <p:cNvSpPr>
                <a:spLocks noChangeAspect="1" noChangeArrowheads="1"/>
              </p:cNvSpPr>
              <p:nvPr/>
            </p:nvSpPr>
            <p:spPr bwMode="auto">
              <a:xfrm rot="5895381">
                <a:off x="577" y="1583"/>
                <a:ext cx="32"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15" name="Line 245">
                <a:extLst>
                  <a:ext uri="{FF2B5EF4-FFF2-40B4-BE49-F238E27FC236}">
                    <a16:creationId xmlns:a16="http://schemas.microsoft.com/office/drawing/2014/main" id="{77559DCE-2F08-3972-A648-792A6ED2E2AE}"/>
                  </a:ext>
                </a:extLst>
              </p:cNvPr>
              <p:cNvSpPr>
                <a:spLocks noChangeShapeType="1"/>
              </p:cNvSpPr>
              <p:nvPr/>
            </p:nvSpPr>
            <p:spPr bwMode="auto">
              <a:xfrm>
                <a:off x="1632" y="1392"/>
                <a:ext cx="0" cy="2208"/>
              </a:xfrm>
              <a:prstGeom prst="line">
                <a:avLst/>
              </a:prstGeom>
              <a:noFill/>
              <a:ln w="38100">
                <a:solidFill>
                  <a:srgbClr val="FF0000"/>
                </a:solidFill>
                <a:round/>
                <a:headEnd/>
                <a:tailEnd/>
              </a:ln>
            </p:spPr>
            <p:txBody>
              <a:bodyPr wrap="none" anchor="ctr">
                <a:spAutoFit/>
              </a:bodyPr>
              <a:lstStyle/>
              <a:p>
                <a:endParaRPr lang="en-GB"/>
              </a:p>
            </p:txBody>
          </p:sp>
          <p:sp>
            <p:nvSpPr>
              <p:cNvPr id="16" name="Line 246">
                <a:extLst>
                  <a:ext uri="{FF2B5EF4-FFF2-40B4-BE49-F238E27FC236}">
                    <a16:creationId xmlns:a16="http://schemas.microsoft.com/office/drawing/2014/main" id="{1CDEE78C-94D9-90D5-E56F-407B4C3C7407}"/>
                  </a:ext>
                </a:extLst>
              </p:cNvPr>
              <p:cNvSpPr>
                <a:spLocks noChangeShapeType="1"/>
              </p:cNvSpPr>
              <p:nvPr/>
            </p:nvSpPr>
            <p:spPr bwMode="auto">
              <a:xfrm flipV="1">
                <a:off x="1536" y="3504"/>
                <a:ext cx="2304" cy="0"/>
              </a:xfrm>
              <a:prstGeom prst="line">
                <a:avLst/>
              </a:prstGeom>
              <a:noFill/>
              <a:ln w="38100">
                <a:solidFill>
                  <a:srgbClr val="FF0000"/>
                </a:solidFill>
                <a:round/>
                <a:headEnd/>
                <a:tailEnd/>
              </a:ln>
            </p:spPr>
            <p:txBody>
              <a:bodyPr anchor="ctr">
                <a:spAutoFit/>
              </a:bodyPr>
              <a:lstStyle/>
              <a:p>
                <a:endParaRPr lang="en-GB"/>
              </a:p>
            </p:txBody>
          </p:sp>
          <p:sp>
            <p:nvSpPr>
              <p:cNvPr id="17" name="Oval 247">
                <a:extLst>
                  <a:ext uri="{FF2B5EF4-FFF2-40B4-BE49-F238E27FC236}">
                    <a16:creationId xmlns:a16="http://schemas.microsoft.com/office/drawing/2014/main" id="{737CBA95-49BA-A5A2-712E-0B789F441020}"/>
                  </a:ext>
                </a:extLst>
              </p:cNvPr>
              <p:cNvSpPr>
                <a:spLocks noChangeAspect="1" noChangeArrowheads="1"/>
              </p:cNvSpPr>
              <p:nvPr/>
            </p:nvSpPr>
            <p:spPr bwMode="auto">
              <a:xfrm>
                <a:off x="2342" y="317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18" name="Oval 248">
                <a:extLst>
                  <a:ext uri="{FF2B5EF4-FFF2-40B4-BE49-F238E27FC236}">
                    <a16:creationId xmlns:a16="http://schemas.microsoft.com/office/drawing/2014/main" id="{36703B87-1CB0-31FB-26DC-F4C8F427B323}"/>
                  </a:ext>
                </a:extLst>
              </p:cNvPr>
              <p:cNvSpPr>
                <a:spLocks noChangeAspect="1" noChangeArrowheads="1"/>
              </p:cNvSpPr>
              <p:nvPr/>
            </p:nvSpPr>
            <p:spPr bwMode="auto">
              <a:xfrm>
                <a:off x="1566" y="2459"/>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19" name="Oval 249">
                <a:extLst>
                  <a:ext uri="{FF2B5EF4-FFF2-40B4-BE49-F238E27FC236}">
                    <a16:creationId xmlns:a16="http://schemas.microsoft.com/office/drawing/2014/main" id="{B0778754-3678-DF81-3FB1-BD51E104412E}"/>
                  </a:ext>
                </a:extLst>
              </p:cNvPr>
              <p:cNvSpPr>
                <a:spLocks noChangeAspect="1" noChangeArrowheads="1"/>
              </p:cNvSpPr>
              <p:nvPr/>
            </p:nvSpPr>
            <p:spPr bwMode="auto">
              <a:xfrm>
                <a:off x="2734" y="177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20" name="Oval 250">
                <a:extLst>
                  <a:ext uri="{FF2B5EF4-FFF2-40B4-BE49-F238E27FC236}">
                    <a16:creationId xmlns:a16="http://schemas.microsoft.com/office/drawing/2014/main" id="{C0CD6A1A-E4A1-037E-F45B-BA3CBAA6FD9D}"/>
                  </a:ext>
                </a:extLst>
              </p:cNvPr>
              <p:cNvSpPr>
                <a:spLocks noChangeAspect="1" noChangeArrowheads="1"/>
              </p:cNvSpPr>
              <p:nvPr/>
            </p:nvSpPr>
            <p:spPr bwMode="auto">
              <a:xfrm>
                <a:off x="2774" y="2290"/>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21" name="Oval 251">
                <a:extLst>
                  <a:ext uri="{FF2B5EF4-FFF2-40B4-BE49-F238E27FC236}">
                    <a16:creationId xmlns:a16="http://schemas.microsoft.com/office/drawing/2014/main" id="{12BEF32C-6133-C9DD-5380-7155342AE4A7}"/>
                  </a:ext>
                </a:extLst>
              </p:cNvPr>
              <p:cNvSpPr>
                <a:spLocks noChangeAspect="1" noChangeArrowheads="1"/>
              </p:cNvSpPr>
              <p:nvPr/>
            </p:nvSpPr>
            <p:spPr bwMode="auto">
              <a:xfrm>
                <a:off x="2148" y="1678"/>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22" name="Oval 252">
                <a:extLst>
                  <a:ext uri="{FF2B5EF4-FFF2-40B4-BE49-F238E27FC236}">
                    <a16:creationId xmlns:a16="http://schemas.microsoft.com/office/drawing/2014/main" id="{1A471066-484C-6CBD-D15B-C8174454D0E8}"/>
                  </a:ext>
                </a:extLst>
              </p:cNvPr>
              <p:cNvSpPr>
                <a:spLocks noChangeAspect="1" noChangeArrowheads="1"/>
              </p:cNvSpPr>
              <p:nvPr/>
            </p:nvSpPr>
            <p:spPr bwMode="auto">
              <a:xfrm>
                <a:off x="2448" y="2352"/>
                <a:ext cx="34"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23" name="Oval 253">
                <a:extLst>
                  <a:ext uri="{FF2B5EF4-FFF2-40B4-BE49-F238E27FC236}">
                    <a16:creationId xmlns:a16="http://schemas.microsoft.com/office/drawing/2014/main" id="{876482CD-FEC2-6700-7843-DBB369521B2F}"/>
                  </a:ext>
                </a:extLst>
              </p:cNvPr>
              <p:cNvSpPr>
                <a:spLocks noChangeAspect="1" noChangeArrowheads="1"/>
              </p:cNvSpPr>
              <p:nvPr/>
            </p:nvSpPr>
            <p:spPr bwMode="auto">
              <a:xfrm>
                <a:off x="1920" y="1968"/>
                <a:ext cx="38" cy="37"/>
              </a:xfrm>
              <a:prstGeom prst="ellipse">
                <a:avLst/>
              </a:prstGeom>
              <a:solidFill>
                <a:srgbClr val="333399"/>
              </a:solidFill>
              <a:ln w="9525">
                <a:solidFill>
                  <a:srgbClr val="000000"/>
                </a:solidFill>
                <a:round/>
                <a:headEnd/>
                <a:tailEnd/>
              </a:ln>
            </p:spPr>
            <p:txBody>
              <a:bodyPr wrap="none" anchor="ctr"/>
              <a:lstStyle/>
              <a:p>
                <a:endParaRPr lang="en-GB"/>
              </a:p>
            </p:txBody>
          </p:sp>
          <p:sp>
            <p:nvSpPr>
              <p:cNvPr id="24" name="Oval 254">
                <a:extLst>
                  <a:ext uri="{FF2B5EF4-FFF2-40B4-BE49-F238E27FC236}">
                    <a16:creationId xmlns:a16="http://schemas.microsoft.com/office/drawing/2014/main" id="{3D1306C5-E3F3-B216-A776-19818CE9A1B4}"/>
                  </a:ext>
                </a:extLst>
              </p:cNvPr>
              <p:cNvSpPr>
                <a:spLocks noChangeAspect="1" noChangeArrowheads="1"/>
              </p:cNvSpPr>
              <p:nvPr/>
            </p:nvSpPr>
            <p:spPr bwMode="auto">
              <a:xfrm>
                <a:off x="3216" y="2592"/>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25" name="Oval 255">
                <a:extLst>
                  <a:ext uri="{FF2B5EF4-FFF2-40B4-BE49-F238E27FC236}">
                    <a16:creationId xmlns:a16="http://schemas.microsoft.com/office/drawing/2014/main" id="{697FE53A-C812-05F7-D002-C4E44FC4008B}"/>
                  </a:ext>
                </a:extLst>
              </p:cNvPr>
              <p:cNvSpPr>
                <a:spLocks noChangeAspect="1" noChangeArrowheads="1"/>
              </p:cNvSpPr>
              <p:nvPr/>
            </p:nvSpPr>
            <p:spPr bwMode="auto">
              <a:xfrm rot="-1118274">
                <a:off x="2449" y="2799"/>
                <a:ext cx="34"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26" name="Oval 256">
                <a:extLst>
                  <a:ext uri="{FF2B5EF4-FFF2-40B4-BE49-F238E27FC236}">
                    <a16:creationId xmlns:a16="http://schemas.microsoft.com/office/drawing/2014/main" id="{FDFDD899-DE21-B2F0-4DA8-9D42156461F8}"/>
                  </a:ext>
                </a:extLst>
              </p:cNvPr>
              <p:cNvSpPr>
                <a:spLocks noChangeAspect="1" noChangeArrowheads="1"/>
              </p:cNvSpPr>
              <p:nvPr/>
            </p:nvSpPr>
            <p:spPr bwMode="auto">
              <a:xfrm rot="-1118274">
                <a:off x="3782" y="2034"/>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27" name="Oval 257">
                <a:extLst>
                  <a:ext uri="{FF2B5EF4-FFF2-40B4-BE49-F238E27FC236}">
                    <a16:creationId xmlns:a16="http://schemas.microsoft.com/office/drawing/2014/main" id="{246BFD47-E3F6-E5C9-286E-5F591400ECF6}"/>
                  </a:ext>
                </a:extLst>
              </p:cNvPr>
              <p:cNvSpPr>
                <a:spLocks noChangeAspect="1" noChangeArrowheads="1"/>
              </p:cNvSpPr>
              <p:nvPr/>
            </p:nvSpPr>
            <p:spPr bwMode="auto">
              <a:xfrm rot="-1118274">
                <a:off x="3336" y="2863"/>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28" name="Oval 258">
                <a:extLst>
                  <a:ext uri="{FF2B5EF4-FFF2-40B4-BE49-F238E27FC236}">
                    <a16:creationId xmlns:a16="http://schemas.microsoft.com/office/drawing/2014/main" id="{B83C45F1-33F3-2D9D-D673-DB526ED6521A}"/>
                  </a:ext>
                </a:extLst>
              </p:cNvPr>
              <p:cNvSpPr>
                <a:spLocks noChangeAspect="1" noChangeArrowheads="1"/>
              </p:cNvSpPr>
              <p:nvPr/>
            </p:nvSpPr>
            <p:spPr bwMode="auto">
              <a:xfrm rot="-1118274">
                <a:off x="1968" y="1680"/>
                <a:ext cx="38" cy="32"/>
              </a:xfrm>
              <a:prstGeom prst="ellipse">
                <a:avLst/>
              </a:prstGeom>
              <a:solidFill>
                <a:srgbClr val="333399"/>
              </a:solidFill>
              <a:ln w="9525">
                <a:solidFill>
                  <a:srgbClr val="000000"/>
                </a:solidFill>
                <a:round/>
                <a:headEnd/>
                <a:tailEnd/>
              </a:ln>
            </p:spPr>
            <p:txBody>
              <a:bodyPr wrap="none" anchor="ctr"/>
              <a:lstStyle/>
              <a:p>
                <a:endParaRPr lang="en-GB"/>
              </a:p>
            </p:txBody>
          </p:sp>
          <p:sp>
            <p:nvSpPr>
              <p:cNvPr id="29" name="Oval 259">
                <a:extLst>
                  <a:ext uri="{FF2B5EF4-FFF2-40B4-BE49-F238E27FC236}">
                    <a16:creationId xmlns:a16="http://schemas.microsoft.com/office/drawing/2014/main" id="{E577D3E1-5BE3-3D7B-E0E2-09011E1E3D2D}"/>
                  </a:ext>
                </a:extLst>
              </p:cNvPr>
              <p:cNvSpPr>
                <a:spLocks noChangeAspect="1" noChangeArrowheads="1"/>
              </p:cNvSpPr>
              <p:nvPr/>
            </p:nvSpPr>
            <p:spPr bwMode="auto">
              <a:xfrm rot="-1118274">
                <a:off x="2968" y="2258"/>
                <a:ext cx="38" cy="32"/>
              </a:xfrm>
              <a:prstGeom prst="ellipse">
                <a:avLst/>
              </a:prstGeom>
              <a:solidFill>
                <a:srgbClr val="FFFFFF"/>
              </a:solidFill>
              <a:ln w="9525">
                <a:solidFill>
                  <a:srgbClr val="000000"/>
                </a:solidFill>
                <a:round/>
                <a:headEnd/>
                <a:tailEnd/>
              </a:ln>
            </p:spPr>
            <p:txBody>
              <a:bodyPr wrap="none" anchor="ctr"/>
              <a:lstStyle/>
              <a:p>
                <a:endParaRPr lang="en-GB"/>
              </a:p>
            </p:txBody>
          </p:sp>
          <p:sp>
            <p:nvSpPr>
              <p:cNvPr id="30" name="Oval 260">
                <a:extLst>
                  <a:ext uri="{FF2B5EF4-FFF2-40B4-BE49-F238E27FC236}">
                    <a16:creationId xmlns:a16="http://schemas.microsoft.com/office/drawing/2014/main" id="{7D57F48A-EA1B-3309-9197-AC2F6E672D4A}"/>
                  </a:ext>
                </a:extLst>
              </p:cNvPr>
              <p:cNvSpPr>
                <a:spLocks noChangeAspect="1" noChangeArrowheads="1"/>
              </p:cNvSpPr>
              <p:nvPr/>
            </p:nvSpPr>
            <p:spPr bwMode="auto">
              <a:xfrm rot="-1118274">
                <a:off x="3696" y="2832"/>
                <a:ext cx="38" cy="30"/>
              </a:xfrm>
              <a:prstGeom prst="ellipse">
                <a:avLst/>
              </a:prstGeom>
              <a:solidFill>
                <a:srgbClr val="FFFFFF"/>
              </a:solidFill>
              <a:ln w="9525">
                <a:solidFill>
                  <a:srgbClr val="000000"/>
                </a:solidFill>
                <a:round/>
                <a:headEnd/>
                <a:tailEnd/>
              </a:ln>
            </p:spPr>
            <p:txBody>
              <a:bodyPr wrap="none" anchor="ctr"/>
              <a:lstStyle/>
              <a:p>
                <a:endParaRPr lang="en-GB"/>
              </a:p>
            </p:txBody>
          </p:sp>
          <p:sp>
            <p:nvSpPr>
              <p:cNvPr id="31" name="Oval 261">
                <a:extLst>
                  <a:ext uri="{FF2B5EF4-FFF2-40B4-BE49-F238E27FC236}">
                    <a16:creationId xmlns:a16="http://schemas.microsoft.com/office/drawing/2014/main" id="{37EFA36A-4824-8281-889E-0C33139EB337}"/>
                  </a:ext>
                </a:extLst>
              </p:cNvPr>
              <p:cNvSpPr>
                <a:spLocks noChangeAspect="1" noChangeArrowheads="1"/>
              </p:cNvSpPr>
              <p:nvPr/>
            </p:nvSpPr>
            <p:spPr bwMode="auto">
              <a:xfrm rot="-1118274">
                <a:off x="1962" y="2293"/>
                <a:ext cx="38" cy="30"/>
              </a:xfrm>
              <a:prstGeom prst="ellipse">
                <a:avLst/>
              </a:prstGeom>
              <a:solidFill>
                <a:srgbClr val="333399"/>
              </a:solidFill>
              <a:ln w="9525">
                <a:solidFill>
                  <a:srgbClr val="000000"/>
                </a:solidFill>
                <a:round/>
                <a:headEnd/>
                <a:tailEnd/>
              </a:ln>
            </p:spPr>
            <p:txBody>
              <a:bodyPr wrap="none" anchor="ctr"/>
              <a:lstStyle/>
              <a:p>
                <a:endParaRPr lang="en-GB"/>
              </a:p>
            </p:txBody>
          </p:sp>
          <p:sp>
            <p:nvSpPr>
              <p:cNvPr id="32" name="Oval 262">
                <a:extLst>
                  <a:ext uri="{FF2B5EF4-FFF2-40B4-BE49-F238E27FC236}">
                    <a16:creationId xmlns:a16="http://schemas.microsoft.com/office/drawing/2014/main" id="{4F6AA831-3885-AAD6-0A0C-A2776AF6F9BC}"/>
                  </a:ext>
                </a:extLst>
              </p:cNvPr>
              <p:cNvSpPr>
                <a:spLocks noChangeAspect="1" noChangeArrowheads="1"/>
              </p:cNvSpPr>
              <p:nvPr/>
            </p:nvSpPr>
            <p:spPr bwMode="auto">
              <a:xfrm rot="5895381">
                <a:off x="2436" y="1926"/>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33" name="Oval 263">
                <a:extLst>
                  <a:ext uri="{FF2B5EF4-FFF2-40B4-BE49-F238E27FC236}">
                    <a16:creationId xmlns:a16="http://schemas.microsoft.com/office/drawing/2014/main" id="{AB50484E-1C53-281C-A22D-65703FB94041}"/>
                  </a:ext>
                </a:extLst>
              </p:cNvPr>
              <p:cNvSpPr>
                <a:spLocks noChangeAspect="1" noChangeArrowheads="1"/>
              </p:cNvSpPr>
              <p:nvPr/>
            </p:nvSpPr>
            <p:spPr bwMode="auto">
              <a:xfrm rot="5895381">
                <a:off x="2605" y="3303"/>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34" name="Oval 264">
                <a:extLst>
                  <a:ext uri="{FF2B5EF4-FFF2-40B4-BE49-F238E27FC236}">
                    <a16:creationId xmlns:a16="http://schemas.microsoft.com/office/drawing/2014/main" id="{5D5792A4-14B6-8518-D9FB-1C5401BF4E7D}"/>
                  </a:ext>
                </a:extLst>
              </p:cNvPr>
              <p:cNvSpPr>
                <a:spLocks noChangeAspect="1" noChangeArrowheads="1"/>
              </p:cNvSpPr>
              <p:nvPr/>
            </p:nvSpPr>
            <p:spPr bwMode="auto">
              <a:xfrm rot="5895381">
                <a:off x="1962" y="2582"/>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35" name="Oval 265">
                <a:extLst>
                  <a:ext uri="{FF2B5EF4-FFF2-40B4-BE49-F238E27FC236}">
                    <a16:creationId xmlns:a16="http://schemas.microsoft.com/office/drawing/2014/main" id="{A99A6E00-2629-4F74-A366-38F6538464DE}"/>
                  </a:ext>
                </a:extLst>
              </p:cNvPr>
              <p:cNvSpPr>
                <a:spLocks noChangeAspect="1" noChangeArrowheads="1"/>
              </p:cNvSpPr>
              <p:nvPr/>
            </p:nvSpPr>
            <p:spPr bwMode="auto">
              <a:xfrm rot="5895381">
                <a:off x="2736" y="1508"/>
                <a:ext cx="30"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36" name="Oval 266">
                <a:extLst>
                  <a:ext uri="{FF2B5EF4-FFF2-40B4-BE49-F238E27FC236}">
                    <a16:creationId xmlns:a16="http://schemas.microsoft.com/office/drawing/2014/main" id="{0898DD01-56FB-091C-0429-BC3FB83A285F}"/>
                  </a:ext>
                </a:extLst>
              </p:cNvPr>
              <p:cNvSpPr>
                <a:spLocks noChangeAspect="1" noChangeArrowheads="1"/>
              </p:cNvSpPr>
              <p:nvPr/>
            </p:nvSpPr>
            <p:spPr bwMode="auto">
              <a:xfrm rot="5895381">
                <a:off x="3341" y="2611"/>
                <a:ext cx="37"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37" name="Oval 267">
                <a:extLst>
                  <a:ext uri="{FF2B5EF4-FFF2-40B4-BE49-F238E27FC236}">
                    <a16:creationId xmlns:a16="http://schemas.microsoft.com/office/drawing/2014/main" id="{3122BDE1-910A-9159-B66F-90DFC609575B}"/>
                  </a:ext>
                </a:extLst>
              </p:cNvPr>
              <p:cNvSpPr>
                <a:spLocks noChangeAspect="1" noChangeArrowheads="1"/>
              </p:cNvSpPr>
              <p:nvPr/>
            </p:nvSpPr>
            <p:spPr bwMode="auto">
              <a:xfrm rot="5895381">
                <a:off x="2753" y="25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38" name="Oval 268">
                <a:extLst>
                  <a:ext uri="{FF2B5EF4-FFF2-40B4-BE49-F238E27FC236}">
                    <a16:creationId xmlns:a16="http://schemas.microsoft.com/office/drawing/2014/main" id="{921D7DF6-1476-9AC4-3272-090AE44A98E4}"/>
                  </a:ext>
                </a:extLst>
              </p:cNvPr>
              <p:cNvSpPr>
                <a:spLocks noChangeAspect="1" noChangeArrowheads="1"/>
              </p:cNvSpPr>
              <p:nvPr/>
            </p:nvSpPr>
            <p:spPr bwMode="auto">
              <a:xfrm rot="5895381">
                <a:off x="3540" y="212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39" name="Oval 269">
                <a:extLst>
                  <a:ext uri="{FF2B5EF4-FFF2-40B4-BE49-F238E27FC236}">
                    <a16:creationId xmlns:a16="http://schemas.microsoft.com/office/drawing/2014/main" id="{B64F3DCF-AF7A-65AB-8DC3-4168D0000F01}"/>
                  </a:ext>
                </a:extLst>
              </p:cNvPr>
              <p:cNvSpPr>
                <a:spLocks noChangeAspect="1" noChangeArrowheads="1"/>
              </p:cNvSpPr>
              <p:nvPr/>
            </p:nvSpPr>
            <p:spPr bwMode="auto">
              <a:xfrm rot="5895381">
                <a:off x="1945" y="1478"/>
                <a:ext cx="30"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40" name="Oval 270">
                <a:extLst>
                  <a:ext uri="{FF2B5EF4-FFF2-40B4-BE49-F238E27FC236}">
                    <a16:creationId xmlns:a16="http://schemas.microsoft.com/office/drawing/2014/main" id="{77416902-6199-0673-09DA-6C016A36CB39}"/>
                  </a:ext>
                </a:extLst>
              </p:cNvPr>
              <p:cNvSpPr>
                <a:spLocks noChangeAspect="1" noChangeArrowheads="1"/>
              </p:cNvSpPr>
              <p:nvPr/>
            </p:nvSpPr>
            <p:spPr bwMode="auto">
              <a:xfrm rot="5895381">
                <a:off x="3314" y="2062"/>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1" name="Oval 271">
                <a:extLst>
                  <a:ext uri="{FF2B5EF4-FFF2-40B4-BE49-F238E27FC236}">
                    <a16:creationId xmlns:a16="http://schemas.microsoft.com/office/drawing/2014/main" id="{949B65A8-C238-0012-36DC-220EA41D171D}"/>
                  </a:ext>
                </a:extLst>
              </p:cNvPr>
              <p:cNvSpPr>
                <a:spLocks noChangeAspect="1" noChangeArrowheads="1"/>
              </p:cNvSpPr>
              <p:nvPr/>
            </p:nvSpPr>
            <p:spPr bwMode="auto">
              <a:xfrm rot="5895381">
                <a:off x="3223" y="2973"/>
                <a:ext cx="37"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2" name="Oval 272">
                <a:extLst>
                  <a:ext uri="{FF2B5EF4-FFF2-40B4-BE49-F238E27FC236}">
                    <a16:creationId xmlns:a16="http://schemas.microsoft.com/office/drawing/2014/main" id="{4BD191D6-742F-E173-6696-7A9F625B53D2}"/>
                  </a:ext>
                </a:extLst>
              </p:cNvPr>
              <p:cNvSpPr>
                <a:spLocks noChangeAspect="1" noChangeArrowheads="1"/>
              </p:cNvSpPr>
              <p:nvPr/>
            </p:nvSpPr>
            <p:spPr bwMode="auto">
              <a:xfrm rot="4777107">
                <a:off x="2203" y="2227"/>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43" name="Oval 273">
                <a:extLst>
                  <a:ext uri="{FF2B5EF4-FFF2-40B4-BE49-F238E27FC236}">
                    <a16:creationId xmlns:a16="http://schemas.microsoft.com/office/drawing/2014/main" id="{C6E06135-E366-A05E-57A7-3E639BEE106D}"/>
                  </a:ext>
                </a:extLst>
              </p:cNvPr>
              <p:cNvSpPr>
                <a:spLocks noChangeAspect="1" noChangeArrowheads="1"/>
              </p:cNvSpPr>
              <p:nvPr/>
            </p:nvSpPr>
            <p:spPr bwMode="auto">
              <a:xfrm rot="4777107">
                <a:off x="2930" y="331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4" name="Oval 274">
                <a:extLst>
                  <a:ext uri="{FF2B5EF4-FFF2-40B4-BE49-F238E27FC236}">
                    <a16:creationId xmlns:a16="http://schemas.microsoft.com/office/drawing/2014/main" id="{421693EC-0771-D07B-0231-FF8E013B8A59}"/>
                  </a:ext>
                </a:extLst>
              </p:cNvPr>
              <p:cNvSpPr>
                <a:spLocks noChangeAspect="1" noChangeArrowheads="1"/>
              </p:cNvSpPr>
              <p:nvPr/>
            </p:nvSpPr>
            <p:spPr bwMode="auto">
              <a:xfrm rot="4777107">
                <a:off x="2738" y="3070"/>
                <a:ext cx="30" cy="34"/>
              </a:xfrm>
              <a:prstGeom prst="ellipse">
                <a:avLst/>
              </a:prstGeom>
              <a:solidFill>
                <a:srgbClr val="FFFFFF"/>
              </a:solidFill>
              <a:ln w="9525">
                <a:solidFill>
                  <a:srgbClr val="000000"/>
                </a:solidFill>
                <a:round/>
                <a:headEnd/>
                <a:tailEnd/>
              </a:ln>
            </p:spPr>
            <p:txBody>
              <a:bodyPr wrap="none" anchor="ctr"/>
              <a:lstStyle/>
              <a:p>
                <a:endParaRPr lang="en-GB"/>
              </a:p>
            </p:txBody>
          </p:sp>
          <p:sp>
            <p:nvSpPr>
              <p:cNvPr id="45" name="Oval 275">
                <a:extLst>
                  <a:ext uri="{FF2B5EF4-FFF2-40B4-BE49-F238E27FC236}">
                    <a16:creationId xmlns:a16="http://schemas.microsoft.com/office/drawing/2014/main" id="{B79D4578-18CA-AF1F-01DE-2BC04F471D8A}"/>
                  </a:ext>
                </a:extLst>
              </p:cNvPr>
              <p:cNvSpPr>
                <a:spLocks noChangeAspect="1" noChangeArrowheads="1"/>
              </p:cNvSpPr>
              <p:nvPr/>
            </p:nvSpPr>
            <p:spPr bwMode="auto">
              <a:xfrm rot="4777107">
                <a:off x="1774" y="2354"/>
                <a:ext cx="37"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46" name="Oval 276">
                <a:extLst>
                  <a:ext uri="{FF2B5EF4-FFF2-40B4-BE49-F238E27FC236}">
                    <a16:creationId xmlns:a16="http://schemas.microsoft.com/office/drawing/2014/main" id="{59328324-EB72-D2A9-3F7F-E09CCBD1539B}"/>
                  </a:ext>
                </a:extLst>
              </p:cNvPr>
              <p:cNvSpPr>
                <a:spLocks noChangeAspect="1" noChangeArrowheads="1"/>
              </p:cNvSpPr>
              <p:nvPr/>
            </p:nvSpPr>
            <p:spPr bwMode="auto">
              <a:xfrm rot="4777107">
                <a:off x="2339" y="1749"/>
                <a:ext cx="32" cy="34"/>
              </a:xfrm>
              <a:prstGeom prst="ellipse">
                <a:avLst/>
              </a:prstGeom>
              <a:solidFill>
                <a:srgbClr val="333399"/>
              </a:solidFill>
              <a:ln w="9525">
                <a:solidFill>
                  <a:srgbClr val="000000"/>
                </a:solidFill>
                <a:round/>
                <a:headEnd/>
                <a:tailEnd/>
              </a:ln>
            </p:spPr>
            <p:txBody>
              <a:bodyPr wrap="none" anchor="ctr"/>
              <a:lstStyle/>
              <a:p>
                <a:endParaRPr lang="en-GB"/>
              </a:p>
            </p:txBody>
          </p:sp>
          <p:sp>
            <p:nvSpPr>
              <p:cNvPr id="47" name="Oval 277">
                <a:extLst>
                  <a:ext uri="{FF2B5EF4-FFF2-40B4-BE49-F238E27FC236}">
                    <a16:creationId xmlns:a16="http://schemas.microsoft.com/office/drawing/2014/main" id="{E3A282DB-6366-6DB5-6161-ED65C24E32DC}"/>
                  </a:ext>
                </a:extLst>
              </p:cNvPr>
              <p:cNvSpPr>
                <a:spLocks noChangeAspect="1" noChangeArrowheads="1"/>
              </p:cNvSpPr>
              <p:nvPr/>
            </p:nvSpPr>
            <p:spPr bwMode="auto">
              <a:xfrm rot="4777107">
                <a:off x="2744" y="2749"/>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48" name="Oval 278">
                <a:extLst>
                  <a:ext uri="{FF2B5EF4-FFF2-40B4-BE49-F238E27FC236}">
                    <a16:creationId xmlns:a16="http://schemas.microsoft.com/office/drawing/2014/main" id="{67CB6A4F-72E3-1FBE-AE33-5EEFD2550CC4}"/>
                  </a:ext>
                </a:extLst>
              </p:cNvPr>
              <p:cNvSpPr>
                <a:spLocks noChangeAspect="1" noChangeArrowheads="1"/>
              </p:cNvSpPr>
              <p:nvPr/>
            </p:nvSpPr>
            <p:spPr bwMode="auto">
              <a:xfrm rot="4777107">
                <a:off x="1577" y="1942"/>
                <a:ext cx="37" cy="38"/>
              </a:xfrm>
              <a:prstGeom prst="ellipse">
                <a:avLst/>
              </a:prstGeom>
              <a:solidFill>
                <a:srgbClr val="333399"/>
              </a:solidFill>
              <a:ln w="9525">
                <a:solidFill>
                  <a:srgbClr val="000000"/>
                </a:solidFill>
                <a:round/>
                <a:headEnd/>
                <a:tailEnd/>
              </a:ln>
            </p:spPr>
            <p:txBody>
              <a:bodyPr wrap="none" anchor="ctr"/>
              <a:lstStyle/>
              <a:p>
                <a:endParaRPr lang="en-GB"/>
              </a:p>
            </p:txBody>
          </p:sp>
          <p:sp>
            <p:nvSpPr>
              <p:cNvPr id="49" name="Oval 279">
                <a:extLst>
                  <a:ext uri="{FF2B5EF4-FFF2-40B4-BE49-F238E27FC236}">
                    <a16:creationId xmlns:a16="http://schemas.microsoft.com/office/drawing/2014/main" id="{E1EFB8A7-C129-5A8C-BEFE-3152C62F796F}"/>
                  </a:ext>
                </a:extLst>
              </p:cNvPr>
              <p:cNvSpPr>
                <a:spLocks noChangeAspect="1" noChangeArrowheads="1"/>
              </p:cNvSpPr>
              <p:nvPr/>
            </p:nvSpPr>
            <p:spPr bwMode="auto">
              <a:xfrm rot="4777107">
                <a:off x="2480" y="3181"/>
                <a:ext cx="35"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50" name="Oval 280">
                <a:extLst>
                  <a:ext uri="{FF2B5EF4-FFF2-40B4-BE49-F238E27FC236}">
                    <a16:creationId xmlns:a16="http://schemas.microsoft.com/office/drawing/2014/main" id="{E611ADDD-7F87-DFF1-AAB4-11FD178EBC6A}"/>
                  </a:ext>
                </a:extLst>
              </p:cNvPr>
              <p:cNvSpPr>
                <a:spLocks noChangeAspect="1" noChangeArrowheads="1"/>
              </p:cNvSpPr>
              <p:nvPr/>
            </p:nvSpPr>
            <p:spPr bwMode="auto">
              <a:xfrm rot="4777107">
                <a:off x="3341" y="2996"/>
                <a:ext cx="32" cy="38"/>
              </a:xfrm>
              <a:prstGeom prst="ellipse">
                <a:avLst/>
              </a:prstGeom>
              <a:solidFill>
                <a:srgbClr val="FFFFFF"/>
              </a:solidFill>
              <a:ln w="9525">
                <a:solidFill>
                  <a:srgbClr val="000000"/>
                </a:solidFill>
                <a:round/>
                <a:headEnd/>
                <a:tailEnd/>
              </a:ln>
            </p:spPr>
            <p:txBody>
              <a:bodyPr wrap="none" anchor="ctr"/>
              <a:lstStyle/>
              <a:p>
                <a:endParaRPr lang="en-GB"/>
              </a:p>
            </p:txBody>
          </p:sp>
          <p:sp>
            <p:nvSpPr>
              <p:cNvPr id="51" name="Freeform 282">
                <a:extLst>
                  <a:ext uri="{FF2B5EF4-FFF2-40B4-BE49-F238E27FC236}">
                    <a16:creationId xmlns:a16="http://schemas.microsoft.com/office/drawing/2014/main" id="{48C16EB8-E0FA-F10D-0FA2-AEC465CAD8F5}"/>
                  </a:ext>
                </a:extLst>
              </p:cNvPr>
              <p:cNvSpPr>
                <a:spLocks/>
              </p:cNvSpPr>
              <p:nvPr/>
            </p:nvSpPr>
            <p:spPr bwMode="auto">
              <a:xfrm>
                <a:off x="1310" y="2090"/>
                <a:ext cx="1422" cy="312"/>
              </a:xfrm>
              <a:custGeom>
                <a:avLst/>
                <a:gdLst>
                  <a:gd name="T0" fmla="*/ 0 w 1445"/>
                  <a:gd name="T1" fmla="*/ 306 h 306"/>
                  <a:gd name="T2" fmla="*/ 16 w 1445"/>
                  <a:gd name="T3" fmla="*/ 301 h 306"/>
                  <a:gd name="T4" fmla="*/ 27 w 1445"/>
                  <a:gd name="T5" fmla="*/ 268 h 306"/>
                  <a:gd name="T6" fmla="*/ 48 w 1445"/>
                  <a:gd name="T7" fmla="*/ 236 h 306"/>
                  <a:gd name="T8" fmla="*/ 125 w 1445"/>
                  <a:gd name="T9" fmla="*/ 171 h 306"/>
                  <a:gd name="T10" fmla="*/ 228 w 1445"/>
                  <a:gd name="T11" fmla="*/ 105 h 306"/>
                  <a:gd name="T12" fmla="*/ 298 w 1445"/>
                  <a:gd name="T13" fmla="*/ 73 h 306"/>
                  <a:gd name="T14" fmla="*/ 635 w 1445"/>
                  <a:gd name="T15" fmla="*/ 2 h 306"/>
                  <a:gd name="T16" fmla="*/ 1043 w 1445"/>
                  <a:gd name="T17" fmla="*/ 18 h 306"/>
                  <a:gd name="T18" fmla="*/ 1119 w 1445"/>
                  <a:gd name="T19" fmla="*/ 40 h 306"/>
                  <a:gd name="T20" fmla="*/ 1217 w 1445"/>
                  <a:gd name="T21" fmla="*/ 84 h 306"/>
                  <a:gd name="T22" fmla="*/ 1336 w 1445"/>
                  <a:gd name="T23" fmla="*/ 132 h 306"/>
                  <a:gd name="T24" fmla="*/ 1445 w 1445"/>
                  <a:gd name="T25" fmla="*/ 165 h 3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5"/>
                  <a:gd name="T40" fmla="*/ 0 h 306"/>
                  <a:gd name="T41" fmla="*/ 1445 w 1445"/>
                  <a:gd name="T42" fmla="*/ 306 h 3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a:solidFill>
                  <a:srgbClr val="00CC00"/>
                </a:solidFill>
                <a:round/>
                <a:headEnd/>
                <a:tailEnd type="triangle" w="med" len="med"/>
              </a:ln>
            </p:spPr>
            <p:txBody>
              <a:bodyPr wrap="square">
                <a:spAutoFit/>
              </a:bodyPr>
              <a:lstStyle/>
              <a:p>
                <a:endParaRPr lang="en-GB"/>
              </a:p>
            </p:txBody>
          </p:sp>
          <p:sp>
            <p:nvSpPr>
              <p:cNvPr id="52" name="Freeform 283">
                <a:extLst>
                  <a:ext uri="{FF2B5EF4-FFF2-40B4-BE49-F238E27FC236}">
                    <a16:creationId xmlns:a16="http://schemas.microsoft.com/office/drawing/2014/main" id="{A2DAF5A6-5F75-6B69-BA84-3498A2CC347D}"/>
                  </a:ext>
                </a:extLst>
              </p:cNvPr>
              <p:cNvSpPr>
                <a:spLocks/>
              </p:cNvSpPr>
              <p:nvPr/>
            </p:nvSpPr>
            <p:spPr bwMode="auto">
              <a:xfrm>
                <a:off x="1326" y="2516"/>
                <a:ext cx="1009" cy="285"/>
              </a:xfrm>
              <a:custGeom>
                <a:avLst/>
                <a:gdLst>
                  <a:gd name="T0" fmla="*/ 0 w 1092"/>
                  <a:gd name="T1" fmla="*/ 0 h 283"/>
                  <a:gd name="T2" fmla="*/ 130 w 1092"/>
                  <a:gd name="T3" fmla="*/ 54 h 283"/>
                  <a:gd name="T4" fmla="*/ 326 w 1092"/>
                  <a:gd name="T5" fmla="*/ 147 h 283"/>
                  <a:gd name="T6" fmla="*/ 397 w 1092"/>
                  <a:gd name="T7" fmla="*/ 174 h 283"/>
                  <a:gd name="T8" fmla="*/ 527 w 1092"/>
                  <a:gd name="T9" fmla="*/ 217 h 283"/>
                  <a:gd name="T10" fmla="*/ 1092 w 1092"/>
                  <a:gd name="T11" fmla="*/ 272 h 283"/>
                  <a:gd name="T12" fmla="*/ 0 60000 65536"/>
                  <a:gd name="T13" fmla="*/ 0 60000 65536"/>
                  <a:gd name="T14" fmla="*/ 0 60000 65536"/>
                  <a:gd name="T15" fmla="*/ 0 60000 65536"/>
                  <a:gd name="T16" fmla="*/ 0 60000 65536"/>
                  <a:gd name="T17" fmla="*/ 0 60000 65536"/>
                  <a:gd name="T18" fmla="*/ 0 w 1092"/>
                  <a:gd name="T19" fmla="*/ 0 h 283"/>
                  <a:gd name="T20" fmla="*/ 1092 w 1092"/>
                  <a:gd name="T21" fmla="*/ 283 h 283"/>
                </a:gdLst>
                <a:ahLst/>
                <a:cxnLst>
                  <a:cxn ang="T12">
                    <a:pos x="T0" y="T1"/>
                  </a:cxn>
                  <a:cxn ang="T13">
                    <a:pos x="T2" y="T3"/>
                  </a:cxn>
                  <a:cxn ang="T14">
                    <a:pos x="T4" y="T5"/>
                  </a:cxn>
                  <a:cxn ang="T15">
                    <a:pos x="T6" y="T7"/>
                  </a:cxn>
                  <a:cxn ang="T16">
                    <a:pos x="T8" y="T9"/>
                  </a:cxn>
                  <a:cxn ang="T17">
                    <a:pos x="T10" y="T11"/>
                  </a:cxn>
                </a:cxnLst>
                <a:rect l="T18" t="T19" r="T20" b="T21"/>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a:solidFill>
                  <a:srgbClr val="00CC00"/>
                </a:solidFill>
                <a:round/>
                <a:headEnd/>
                <a:tailEnd type="triangle" w="med" len="med"/>
              </a:ln>
            </p:spPr>
            <p:txBody>
              <a:bodyPr wrap="square">
                <a:spAutoFit/>
              </a:bodyPr>
              <a:lstStyle/>
              <a:p>
                <a:endParaRPr lang="en-GB"/>
              </a:p>
            </p:txBody>
          </p:sp>
        </p:grpSp>
        <p:sp>
          <p:nvSpPr>
            <p:cNvPr id="9" name="Text Box 287">
              <a:extLst>
                <a:ext uri="{FF2B5EF4-FFF2-40B4-BE49-F238E27FC236}">
                  <a16:creationId xmlns:a16="http://schemas.microsoft.com/office/drawing/2014/main" id="{8D3EF821-61FB-33E3-2B2B-418EA3BB92BC}"/>
                </a:ext>
              </a:extLst>
            </p:cNvPr>
            <p:cNvSpPr txBox="1">
              <a:spLocks noChangeArrowheads="1"/>
            </p:cNvSpPr>
            <p:nvPr/>
          </p:nvSpPr>
          <p:spPr bwMode="auto">
            <a:xfrm>
              <a:off x="208" y="2708"/>
              <a:ext cx="1336" cy="257"/>
            </a:xfrm>
            <a:prstGeom prst="rect">
              <a:avLst/>
            </a:prstGeom>
            <a:noFill/>
            <a:ln w="12700">
              <a:noFill/>
              <a:miter lim="800000"/>
              <a:headEnd/>
              <a:tailEnd/>
            </a:ln>
          </p:spPr>
          <p:txBody>
            <a:bodyPr>
              <a:spAutoFit/>
            </a:bodyPr>
            <a:lstStyle/>
            <a:p>
              <a:pPr>
                <a:spcBef>
                  <a:spcPct val="50000"/>
                </a:spcBef>
                <a:buClr>
                  <a:schemeClr val="tx1"/>
                </a:buClr>
              </a:pPr>
              <a:r>
                <a:rPr lang="en-US" dirty="0">
                  <a:solidFill>
                    <a:srgbClr val="00CC00"/>
                  </a:solidFill>
                  <a:latin typeface="Tahoma" pitchFamily="34" charset="0"/>
                </a:rPr>
                <a:t>Support Vectors</a:t>
              </a:r>
              <a:endParaRPr lang="en-US" dirty="0">
                <a:latin typeface="Tahoma" pitchFamily="34" charset="0"/>
              </a:endParaRPr>
            </a:p>
          </p:txBody>
        </p:sp>
      </p:grpSp>
      <p:sp>
        <p:nvSpPr>
          <p:cNvPr id="53" name="Oval 52">
            <a:extLst>
              <a:ext uri="{FF2B5EF4-FFF2-40B4-BE49-F238E27FC236}">
                <a16:creationId xmlns:a16="http://schemas.microsoft.com/office/drawing/2014/main" id="{B87EBF98-7880-3556-8BF5-67FFFE96A6B1}"/>
              </a:ext>
            </a:extLst>
          </p:cNvPr>
          <p:cNvSpPr/>
          <p:nvPr/>
        </p:nvSpPr>
        <p:spPr>
          <a:xfrm>
            <a:off x="5607259" y="3613138"/>
            <a:ext cx="260087" cy="216188"/>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4" name="Oval 53">
            <a:extLst>
              <a:ext uri="{FF2B5EF4-FFF2-40B4-BE49-F238E27FC236}">
                <a16:creationId xmlns:a16="http://schemas.microsoft.com/office/drawing/2014/main" id="{36EA1ADA-F6BF-A45E-A42A-826909284368}"/>
              </a:ext>
            </a:extLst>
          </p:cNvPr>
          <p:cNvSpPr/>
          <p:nvPr/>
        </p:nvSpPr>
        <p:spPr>
          <a:xfrm>
            <a:off x="5101618" y="3718305"/>
            <a:ext cx="260087" cy="216188"/>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5" name="Oval 54">
            <a:extLst>
              <a:ext uri="{FF2B5EF4-FFF2-40B4-BE49-F238E27FC236}">
                <a16:creationId xmlns:a16="http://schemas.microsoft.com/office/drawing/2014/main" id="{D791EF3A-D37B-CEB9-9026-E2BB1EF5B311}"/>
              </a:ext>
            </a:extLst>
          </p:cNvPr>
          <p:cNvSpPr/>
          <p:nvPr/>
        </p:nvSpPr>
        <p:spPr>
          <a:xfrm>
            <a:off x="5138678" y="4305996"/>
            <a:ext cx="260087" cy="216188"/>
          </a:xfrm>
          <a:prstGeom prst="ellipse">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6" name="Freeform 283">
            <a:extLst>
              <a:ext uri="{FF2B5EF4-FFF2-40B4-BE49-F238E27FC236}">
                <a16:creationId xmlns:a16="http://schemas.microsoft.com/office/drawing/2014/main" id="{F4F03E53-BB5A-5326-6127-A866E7F99615}"/>
              </a:ext>
            </a:extLst>
          </p:cNvPr>
          <p:cNvSpPr>
            <a:spLocks/>
          </p:cNvSpPr>
          <p:nvPr/>
        </p:nvSpPr>
        <p:spPr bwMode="auto">
          <a:xfrm flipV="1">
            <a:off x="3773677" y="3836358"/>
            <a:ext cx="1290707" cy="77151"/>
          </a:xfrm>
          <a:custGeom>
            <a:avLst/>
            <a:gdLst>
              <a:gd name="T0" fmla="*/ 0 w 1092"/>
              <a:gd name="T1" fmla="*/ 0 h 283"/>
              <a:gd name="T2" fmla="*/ 130 w 1092"/>
              <a:gd name="T3" fmla="*/ 54 h 283"/>
              <a:gd name="T4" fmla="*/ 326 w 1092"/>
              <a:gd name="T5" fmla="*/ 147 h 283"/>
              <a:gd name="T6" fmla="*/ 397 w 1092"/>
              <a:gd name="T7" fmla="*/ 174 h 283"/>
              <a:gd name="T8" fmla="*/ 527 w 1092"/>
              <a:gd name="T9" fmla="*/ 217 h 283"/>
              <a:gd name="T10" fmla="*/ 1092 w 1092"/>
              <a:gd name="T11" fmla="*/ 272 h 283"/>
              <a:gd name="T12" fmla="*/ 0 60000 65536"/>
              <a:gd name="T13" fmla="*/ 0 60000 65536"/>
              <a:gd name="T14" fmla="*/ 0 60000 65536"/>
              <a:gd name="T15" fmla="*/ 0 60000 65536"/>
              <a:gd name="T16" fmla="*/ 0 60000 65536"/>
              <a:gd name="T17" fmla="*/ 0 60000 65536"/>
              <a:gd name="T18" fmla="*/ 0 w 1092"/>
              <a:gd name="T19" fmla="*/ 0 h 283"/>
              <a:gd name="T20" fmla="*/ 1092 w 1092"/>
              <a:gd name="T21" fmla="*/ 283 h 283"/>
            </a:gdLst>
            <a:ahLst/>
            <a:cxnLst>
              <a:cxn ang="T12">
                <a:pos x="T0" y="T1"/>
              </a:cxn>
              <a:cxn ang="T13">
                <a:pos x="T2" y="T3"/>
              </a:cxn>
              <a:cxn ang="T14">
                <a:pos x="T4" y="T5"/>
              </a:cxn>
              <a:cxn ang="T15">
                <a:pos x="T6" y="T7"/>
              </a:cxn>
              <a:cxn ang="T16">
                <a:pos x="T8" y="T9"/>
              </a:cxn>
              <a:cxn ang="T17">
                <a:pos x="T10" y="T11"/>
              </a:cxn>
            </a:cxnLst>
            <a:rect l="T18" t="T19" r="T20" b="T21"/>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a:solidFill>
              <a:srgbClr val="00CC00"/>
            </a:solidFill>
            <a:round/>
            <a:headEnd/>
            <a:tailEnd type="triangle" w="med" len="med"/>
          </a:ln>
        </p:spPr>
        <p:txBody>
          <a:bodyPr wrap="square">
            <a:spAutoFit/>
          </a:bodyPr>
          <a:lstStyle/>
          <a:p>
            <a:endParaRPr lang="en-GB"/>
          </a:p>
        </p:txBody>
      </p:sp>
    </p:spTree>
    <p:extLst>
      <p:ext uri="{BB962C8B-B14F-4D97-AF65-F5344CB8AC3E}">
        <p14:creationId xmlns:p14="http://schemas.microsoft.com/office/powerpoint/2010/main" val="45974416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FA62EB0-CB98-F343-A68F-C66E4AAB4A66}"/>
              </a:ext>
            </a:extLst>
          </p:cNvPr>
          <p:cNvSpPr>
            <a:spLocks noGrp="1" noChangeArrowheads="1"/>
          </p:cNvSpPr>
          <p:nvPr>
            <p:ph type="title"/>
          </p:nvPr>
        </p:nvSpPr>
        <p:spPr>
          <a:xfrm>
            <a:off x="2098676" y="152401"/>
            <a:ext cx="8416925" cy="1216025"/>
          </a:xfrm>
        </p:spPr>
        <p:txBody>
          <a:bodyPr>
            <a:normAutofit/>
          </a:bodyPr>
          <a:lstStyle/>
          <a:p>
            <a:r>
              <a:rPr lang="en-US" altLang="en-US" sz="4000" dirty="0">
                <a:solidFill>
                  <a:schemeClr val="accent2">
                    <a:lumMod val="75000"/>
                  </a:schemeClr>
                </a:solidFill>
                <a:effectLst>
                  <a:outerShdw blurRad="38100" dist="38100" dir="2700000" algn="tl">
                    <a:srgbClr val="000000">
                      <a:alpha val="43137"/>
                    </a:srgbClr>
                  </a:outerShdw>
                </a:effectLst>
              </a:rPr>
              <a:t>Calculating the margin (SVM)</a:t>
            </a:r>
          </a:p>
        </p:txBody>
      </p:sp>
      <p:sp>
        <p:nvSpPr>
          <p:cNvPr id="31747" name="Rectangle 3">
            <a:extLst>
              <a:ext uri="{FF2B5EF4-FFF2-40B4-BE49-F238E27FC236}">
                <a16:creationId xmlns:a16="http://schemas.microsoft.com/office/drawing/2014/main" id="{3DE23A28-6424-5948-B121-F69ED2A027D4}"/>
              </a:ext>
            </a:extLst>
          </p:cNvPr>
          <p:cNvSpPr>
            <a:spLocks noGrp="1" noChangeArrowheads="1"/>
          </p:cNvSpPr>
          <p:nvPr>
            <p:ph type="body" idx="1"/>
          </p:nvPr>
        </p:nvSpPr>
        <p:spPr>
          <a:xfrm>
            <a:off x="782149" y="1251744"/>
            <a:ext cx="7053262" cy="4343400"/>
          </a:xfrm>
          <a:noFill/>
        </p:spPr>
        <p:txBody>
          <a:bodyPr>
            <a:normAutofit lnSpcReduction="10000"/>
          </a:bodyPr>
          <a:lstStyle/>
          <a:p>
            <a:pPr marL="469900" indent="-469900"/>
            <a:endParaRPr lang="en-US" altLang="en-US" dirty="0">
              <a:ea typeface="ＭＳ Ｐゴシック" panose="020B0600070205080204" pitchFamily="34" charset="-128"/>
            </a:endParaRPr>
          </a:p>
          <a:p>
            <a:pPr marL="469900" indent="-469900">
              <a:buNone/>
            </a:pPr>
            <a:endParaRPr lang="en-US" altLang="en-US" dirty="0">
              <a:ea typeface="ＭＳ Ｐゴシック" panose="020B0600070205080204" pitchFamily="34" charset="-128"/>
            </a:endParaRPr>
          </a:p>
          <a:p>
            <a:pPr marL="469900" indent="-469900"/>
            <a:r>
              <a:rPr lang="en-US" altLang="en-US" b="1" dirty="0">
                <a:solidFill>
                  <a:schemeClr val="folHlink"/>
                </a:solidFill>
                <a:ea typeface="ＭＳ Ｐゴシック" panose="020B0600070205080204" pitchFamily="34" charset="-128"/>
              </a:rPr>
              <a:t>Hyperplane</a:t>
            </a:r>
            <a:r>
              <a:rPr lang="en-US" altLang="en-US" dirty="0">
                <a:solidFill>
                  <a:schemeClr val="folHlink"/>
                </a:solidFill>
                <a:ea typeface="ＭＳ Ｐゴシック" panose="020B0600070205080204" pitchFamily="34" charset="-128"/>
              </a:rPr>
              <a:t> </a:t>
            </a:r>
          </a:p>
          <a:p>
            <a:pPr marL="469900" indent="-469900">
              <a:buNone/>
            </a:pPr>
            <a:r>
              <a:rPr lang="en-US" altLang="en-US" dirty="0">
                <a:ea typeface="ＭＳ Ｐゴシック" panose="020B0600070205080204" pitchFamily="34" charset="-128"/>
              </a:rPr>
              <a:t>        </a:t>
            </a:r>
            <a:r>
              <a:rPr lang="en-US" altLang="en-US" b="1" dirty="0" err="1">
                <a:ea typeface="ＭＳ Ｐゴシック" panose="020B0600070205080204" pitchFamily="34" charset="-128"/>
              </a:rPr>
              <a:t>w</a:t>
            </a:r>
            <a:r>
              <a:rPr lang="en-US" altLang="en-US" baseline="30000" dirty="0" err="1">
                <a:ea typeface="ＭＳ Ｐゴシック" panose="020B0600070205080204" pitchFamily="34" charset="-128"/>
              </a:rPr>
              <a:t>T</a:t>
            </a:r>
            <a:r>
              <a:rPr lang="en-US" altLang="en-US" dirty="0">
                <a:ea typeface="ＭＳ Ｐゴシック" panose="020B0600070205080204" pitchFamily="34" charset="-128"/>
              </a:rPr>
              <a:t> </a:t>
            </a:r>
            <a:r>
              <a:rPr lang="en-US" altLang="en-US" b="1" dirty="0">
                <a:ea typeface="ＭＳ Ｐゴシック" panose="020B0600070205080204" pitchFamily="34" charset="-128"/>
              </a:rPr>
              <a:t>x</a:t>
            </a:r>
            <a:r>
              <a:rPr lang="en-US" altLang="en-US" dirty="0">
                <a:ea typeface="ＭＳ Ｐゴシック" panose="020B0600070205080204" pitchFamily="34" charset="-128"/>
              </a:rPr>
              <a:t> + b = 0</a:t>
            </a:r>
          </a:p>
          <a:p>
            <a:pPr marL="469900" indent="-469900">
              <a:buNone/>
            </a:pPr>
            <a:endParaRPr lang="en-US" altLang="en-US" dirty="0">
              <a:ea typeface="ＭＳ Ｐゴシック" panose="020B0600070205080204" pitchFamily="34" charset="-128"/>
            </a:endParaRPr>
          </a:p>
          <a:p>
            <a:pPr marL="469900" indent="-469900">
              <a:buNone/>
            </a:pPr>
            <a:endParaRPr lang="en-US" altLang="en-US" dirty="0">
              <a:ea typeface="ＭＳ Ｐゴシック" panose="020B0600070205080204" pitchFamily="34" charset="-128"/>
            </a:endParaRPr>
          </a:p>
          <a:p>
            <a:pPr marL="469900" indent="-469900"/>
            <a:r>
              <a:rPr lang="en-US" altLang="en-US" dirty="0">
                <a:ea typeface="ＭＳ Ｐゴシック" panose="020B0600070205080204" pitchFamily="34" charset="-128"/>
              </a:rPr>
              <a:t>This implies:</a:t>
            </a:r>
          </a:p>
          <a:p>
            <a:pPr marL="469900" indent="-469900">
              <a:buNone/>
            </a:pPr>
            <a:r>
              <a:rPr lang="en-US" altLang="en-US" dirty="0">
                <a:ea typeface="ＭＳ Ｐゴシック" panose="020B0600070205080204" pitchFamily="34" charset="-128"/>
              </a:rPr>
              <a:t>        </a:t>
            </a:r>
            <a:r>
              <a:rPr lang="en-US" altLang="en-US" dirty="0" err="1">
                <a:ea typeface="ＭＳ Ｐゴシック" panose="020B0600070205080204" pitchFamily="34" charset="-128"/>
              </a:rPr>
              <a:t>w</a:t>
            </a:r>
            <a:r>
              <a:rPr lang="en-US" altLang="en-US" baseline="30000" dirty="0" err="1">
                <a:ea typeface="ＭＳ Ｐゴシック" panose="020B0600070205080204" pitchFamily="34" charset="-128"/>
              </a:rPr>
              <a:t>T</a:t>
            </a:r>
            <a:r>
              <a:rPr lang="en-US" altLang="en-US" dirty="0">
                <a:ea typeface="ＭＳ Ｐゴシック" panose="020B0600070205080204" pitchFamily="34" charset="-128"/>
              </a:rPr>
              <a:t>(</a:t>
            </a:r>
            <a:r>
              <a:rPr lang="en-US" altLang="en-US" dirty="0" err="1">
                <a:ea typeface="ＭＳ Ｐゴシック" panose="020B0600070205080204" pitchFamily="34" charset="-128"/>
              </a:rPr>
              <a:t>x</a:t>
            </a:r>
            <a:r>
              <a:rPr lang="en-US" altLang="en-US" baseline="-25000" dirty="0" err="1">
                <a:ea typeface="ＭＳ Ｐゴシック" panose="020B0600070205080204" pitchFamily="34" charset="-128"/>
              </a:rPr>
              <a:t>a</a:t>
            </a:r>
            <a:r>
              <a:rPr lang="en-US" altLang="en-US" dirty="0">
                <a:ea typeface="ＭＳ Ｐゴシック" panose="020B0600070205080204" pitchFamily="34" charset="-128"/>
              </a:rPr>
              <a:t>–</a:t>
            </a:r>
            <a:r>
              <a:rPr lang="en-US" altLang="en-US" dirty="0" err="1">
                <a:ea typeface="ＭＳ Ｐゴシック" panose="020B0600070205080204" pitchFamily="34" charset="-128"/>
              </a:rPr>
              <a:t>x</a:t>
            </a:r>
            <a:r>
              <a:rPr lang="en-US" altLang="en-US" baseline="-25000" dirty="0" err="1">
                <a:ea typeface="ＭＳ Ｐゴシック" panose="020B0600070205080204" pitchFamily="34" charset="-128"/>
              </a:rPr>
              <a:t>b</a:t>
            </a:r>
            <a:r>
              <a:rPr lang="en-US" altLang="en-US" dirty="0">
                <a:ea typeface="ＭＳ Ｐゴシック" panose="020B0600070205080204" pitchFamily="34" charset="-128"/>
              </a:rPr>
              <a:t>) = 2</a:t>
            </a:r>
          </a:p>
          <a:p>
            <a:pPr marL="469900" indent="-469900">
              <a:buNone/>
            </a:pPr>
            <a:r>
              <a:rPr lang="en-US" altLang="en-US" dirty="0">
                <a:ea typeface="ＭＳ Ｐゴシック" panose="020B0600070205080204" pitchFamily="34" charset="-128"/>
              </a:rPr>
              <a:t> 	</a:t>
            </a:r>
            <a:r>
              <a:rPr lang="el-GR" altLang="en-US" b="1" i="1" dirty="0">
                <a:solidFill>
                  <a:srgbClr val="00A000"/>
                </a:solidFill>
                <a:ea typeface="ＭＳ Ｐゴシック" panose="020B0600070205080204" pitchFamily="34" charset="-128"/>
              </a:rPr>
              <a:t>ρ</a:t>
            </a:r>
            <a:r>
              <a:rPr lang="en-US" altLang="en-US" dirty="0">
                <a:ea typeface="ＭＳ Ｐゴシック" panose="020B0600070205080204" pitchFamily="34" charset="-128"/>
              </a:rPr>
              <a:t> = </a:t>
            </a:r>
            <a:r>
              <a:rPr lang="en-US" altLang="en-US" dirty="0" err="1">
                <a:ea typeface="ＭＳ Ｐゴシック" panose="020B0600070205080204" pitchFamily="34" charset="-128"/>
              </a:rPr>
              <a:t>x</a:t>
            </a:r>
            <a:r>
              <a:rPr lang="en-US" altLang="en-US" baseline="-25000" dirty="0" err="1">
                <a:ea typeface="ＭＳ Ｐゴシック" panose="020B0600070205080204" pitchFamily="34" charset="-128"/>
              </a:rPr>
              <a:t>a</a:t>
            </a:r>
            <a:r>
              <a:rPr lang="en-US" altLang="en-US" dirty="0">
                <a:ea typeface="ＭＳ Ｐゴシック" panose="020B0600070205080204" pitchFamily="34" charset="-128"/>
              </a:rPr>
              <a:t>–</a:t>
            </a:r>
            <a:r>
              <a:rPr lang="en-US" altLang="en-US" dirty="0" err="1">
                <a:ea typeface="ＭＳ Ｐゴシック" panose="020B0600070205080204" pitchFamily="34" charset="-128"/>
              </a:rPr>
              <a:t>x</a:t>
            </a:r>
            <a:r>
              <a:rPr lang="en-US" altLang="en-US" baseline="-25000" dirty="0" err="1">
                <a:ea typeface="ＭＳ Ｐゴシック" panose="020B0600070205080204" pitchFamily="34" charset="-128"/>
              </a:rPr>
              <a:t>b</a:t>
            </a:r>
            <a:r>
              <a:rPr lang="en-US" altLang="en-US" dirty="0">
                <a:ea typeface="ＭＳ Ｐゴシック" panose="020B0600070205080204" pitchFamily="34" charset="-128"/>
              </a:rPr>
              <a:t> = </a:t>
            </a:r>
            <a:r>
              <a:rPr lang="en-US" altLang="en-US" b="1" dirty="0">
                <a:solidFill>
                  <a:schemeClr val="hlink"/>
                </a:solidFill>
                <a:ea typeface="ＭＳ Ｐゴシック" panose="020B0600070205080204" pitchFamily="34" charset="-128"/>
              </a:rPr>
              <a:t>2/||w||  </a:t>
            </a:r>
            <a:r>
              <a:rPr lang="en-US" altLang="en-US" b="1" dirty="0">
                <a:solidFill>
                  <a:srgbClr val="00A000"/>
                </a:solidFill>
                <a:ea typeface="ＭＳ Ｐゴシック" panose="020B0600070205080204" pitchFamily="34" charset="-128"/>
              </a:rPr>
              <a:t>(margin)</a:t>
            </a:r>
          </a:p>
          <a:p>
            <a:pPr marL="469900" indent="-469900">
              <a:buNone/>
            </a:pPr>
            <a:endParaRPr lang="en-US" altLang="en-US" b="1" baseline="-25000" dirty="0">
              <a:solidFill>
                <a:schemeClr val="hlink"/>
              </a:solidFill>
              <a:ea typeface="ＭＳ Ｐゴシック" panose="020B0600070205080204" pitchFamily="34" charset="-128"/>
            </a:endParaRPr>
          </a:p>
        </p:txBody>
      </p:sp>
      <p:sp>
        <p:nvSpPr>
          <p:cNvPr id="31748" name="Oval 4">
            <a:extLst>
              <a:ext uri="{FF2B5EF4-FFF2-40B4-BE49-F238E27FC236}">
                <a16:creationId xmlns:a16="http://schemas.microsoft.com/office/drawing/2014/main" id="{1AB69310-93E3-414E-AC14-B0E17EF148EF}"/>
              </a:ext>
            </a:extLst>
          </p:cNvPr>
          <p:cNvSpPr>
            <a:spLocks noChangeArrowheads="1"/>
          </p:cNvSpPr>
          <p:nvPr/>
        </p:nvSpPr>
        <p:spPr bwMode="auto">
          <a:xfrm>
            <a:off x="6705600" y="25146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49" name="Oval 5">
            <a:extLst>
              <a:ext uri="{FF2B5EF4-FFF2-40B4-BE49-F238E27FC236}">
                <a16:creationId xmlns:a16="http://schemas.microsoft.com/office/drawing/2014/main" id="{1B29605F-B269-EA44-A581-803B2605AA32}"/>
              </a:ext>
            </a:extLst>
          </p:cNvPr>
          <p:cNvSpPr>
            <a:spLocks noChangeArrowheads="1"/>
          </p:cNvSpPr>
          <p:nvPr/>
        </p:nvSpPr>
        <p:spPr bwMode="auto">
          <a:xfrm>
            <a:off x="6553200" y="35052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50" name="Oval 6">
            <a:extLst>
              <a:ext uri="{FF2B5EF4-FFF2-40B4-BE49-F238E27FC236}">
                <a16:creationId xmlns:a16="http://schemas.microsoft.com/office/drawing/2014/main" id="{0E54440F-B549-C24C-BC08-452544A997CA}"/>
              </a:ext>
            </a:extLst>
          </p:cNvPr>
          <p:cNvSpPr>
            <a:spLocks noChangeArrowheads="1"/>
          </p:cNvSpPr>
          <p:nvPr/>
        </p:nvSpPr>
        <p:spPr bwMode="auto">
          <a:xfrm>
            <a:off x="6934200" y="32004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51" name="Oval 7">
            <a:extLst>
              <a:ext uri="{FF2B5EF4-FFF2-40B4-BE49-F238E27FC236}">
                <a16:creationId xmlns:a16="http://schemas.microsoft.com/office/drawing/2014/main" id="{D2720155-075B-3045-96AB-B150894502DF}"/>
              </a:ext>
            </a:extLst>
          </p:cNvPr>
          <p:cNvSpPr>
            <a:spLocks noChangeArrowheads="1"/>
          </p:cNvSpPr>
          <p:nvPr/>
        </p:nvSpPr>
        <p:spPr bwMode="auto">
          <a:xfrm>
            <a:off x="6553200" y="3733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52" name="Oval 8">
            <a:extLst>
              <a:ext uri="{FF2B5EF4-FFF2-40B4-BE49-F238E27FC236}">
                <a16:creationId xmlns:a16="http://schemas.microsoft.com/office/drawing/2014/main" id="{5ADF809D-A6F8-4F49-A1A1-51112276C171}"/>
              </a:ext>
            </a:extLst>
          </p:cNvPr>
          <p:cNvSpPr>
            <a:spLocks noChangeArrowheads="1"/>
          </p:cNvSpPr>
          <p:nvPr/>
        </p:nvSpPr>
        <p:spPr bwMode="auto">
          <a:xfrm>
            <a:off x="6858000" y="38862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53" name="Oval 9">
            <a:extLst>
              <a:ext uri="{FF2B5EF4-FFF2-40B4-BE49-F238E27FC236}">
                <a16:creationId xmlns:a16="http://schemas.microsoft.com/office/drawing/2014/main" id="{9767C4EB-E436-3947-BAAF-AD2CD5E42768}"/>
              </a:ext>
            </a:extLst>
          </p:cNvPr>
          <p:cNvSpPr>
            <a:spLocks noChangeArrowheads="1"/>
          </p:cNvSpPr>
          <p:nvPr/>
        </p:nvSpPr>
        <p:spPr bwMode="auto">
          <a:xfrm>
            <a:off x="7162800" y="3733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54" name="Oval 10">
            <a:extLst>
              <a:ext uri="{FF2B5EF4-FFF2-40B4-BE49-F238E27FC236}">
                <a16:creationId xmlns:a16="http://schemas.microsoft.com/office/drawing/2014/main" id="{2EE81AC4-67A7-0C46-93F6-A27F0659355D}"/>
              </a:ext>
            </a:extLst>
          </p:cNvPr>
          <p:cNvSpPr>
            <a:spLocks noChangeArrowheads="1"/>
          </p:cNvSpPr>
          <p:nvPr/>
        </p:nvSpPr>
        <p:spPr bwMode="auto">
          <a:xfrm>
            <a:off x="7467600" y="39624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55" name="Oval 11">
            <a:extLst>
              <a:ext uri="{FF2B5EF4-FFF2-40B4-BE49-F238E27FC236}">
                <a16:creationId xmlns:a16="http://schemas.microsoft.com/office/drawing/2014/main" id="{7255F0E5-85FE-9E45-A257-540B2E57C07C}"/>
              </a:ext>
            </a:extLst>
          </p:cNvPr>
          <p:cNvSpPr>
            <a:spLocks noChangeArrowheads="1"/>
          </p:cNvSpPr>
          <p:nvPr/>
        </p:nvSpPr>
        <p:spPr bwMode="auto">
          <a:xfrm>
            <a:off x="8229600" y="23622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56" name="Oval 12">
            <a:extLst>
              <a:ext uri="{FF2B5EF4-FFF2-40B4-BE49-F238E27FC236}">
                <a16:creationId xmlns:a16="http://schemas.microsoft.com/office/drawing/2014/main" id="{45261096-4A4B-534F-A136-EB40D64918E6}"/>
              </a:ext>
            </a:extLst>
          </p:cNvPr>
          <p:cNvSpPr>
            <a:spLocks noChangeArrowheads="1"/>
          </p:cNvSpPr>
          <p:nvPr/>
        </p:nvSpPr>
        <p:spPr bwMode="auto">
          <a:xfrm>
            <a:off x="8839200" y="25146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57" name="Oval 13">
            <a:extLst>
              <a:ext uri="{FF2B5EF4-FFF2-40B4-BE49-F238E27FC236}">
                <a16:creationId xmlns:a16="http://schemas.microsoft.com/office/drawing/2014/main" id="{46681CD0-13E5-FF40-8A3E-7583A49CC5FB}"/>
              </a:ext>
            </a:extLst>
          </p:cNvPr>
          <p:cNvSpPr>
            <a:spLocks noChangeArrowheads="1"/>
          </p:cNvSpPr>
          <p:nvPr/>
        </p:nvSpPr>
        <p:spPr bwMode="auto">
          <a:xfrm>
            <a:off x="9144000" y="29718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marL="0" algn="r" defTabSz="914400" rtl="1" eaLnBrk="1" latinLnBrk="0" hangingPunct="1"/>
            <a:endParaRPr lang="en-US" altLang="en-US"/>
          </a:p>
        </p:txBody>
      </p:sp>
      <p:sp>
        <p:nvSpPr>
          <p:cNvPr id="31758" name="Oval 14">
            <a:extLst>
              <a:ext uri="{FF2B5EF4-FFF2-40B4-BE49-F238E27FC236}">
                <a16:creationId xmlns:a16="http://schemas.microsoft.com/office/drawing/2014/main" id="{585EC29B-3129-7A43-AE2F-D9C75990D077}"/>
              </a:ext>
            </a:extLst>
          </p:cNvPr>
          <p:cNvSpPr>
            <a:spLocks noChangeArrowheads="1"/>
          </p:cNvSpPr>
          <p:nvPr/>
        </p:nvSpPr>
        <p:spPr bwMode="auto">
          <a:xfrm>
            <a:off x="8077200" y="28194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59" name="Oval 15">
            <a:extLst>
              <a:ext uri="{FF2B5EF4-FFF2-40B4-BE49-F238E27FC236}">
                <a16:creationId xmlns:a16="http://schemas.microsoft.com/office/drawing/2014/main" id="{68398354-DAAA-9843-A283-3513030BF52D}"/>
              </a:ext>
            </a:extLst>
          </p:cNvPr>
          <p:cNvSpPr>
            <a:spLocks noChangeArrowheads="1"/>
          </p:cNvSpPr>
          <p:nvPr/>
        </p:nvSpPr>
        <p:spPr bwMode="auto">
          <a:xfrm>
            <a:off x="9448800" y="32766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0" name="Oval 16">
            <a:extLst>
              <a:ext uri="{FF2B5EF4-FFF2-40B4-BE49-F238E27FC236}">
                <a16:creationId xmlns:a16="http://schemas.microsoft.com/office/drawing/2014/main" id="{F65DFB0F-C29E-214F-889F-8A2EA18269FC}"/>
              </a:ext>
            </a:extLst>
          </p:cNvPr>
          <p:cNvSpPr>
            <a:spLocks noChangeArrowheads="1"/>
          </p:cNvSpPr>
          <p:nvPr/>
        </p:nvSpPr>
        <p:spPr bwMode="auto">
          <a:xfrm>
            <a:off x="9677400" y="34290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1" name="Oval 17">
            <a:extLst>
              <a:ext uri="{FF2B5EF4-FFF2-40B4-BE49-F238E27FC236}">
                <a16:creationId xmlns:a16="http://schemas.microsoft.com/office/drawing/2014/main" id="{A18FD9DA-FB41-CD49-B240-8D7AF4CE9526}"/>
              </a:ext>
            </a:extLst>
          </p:cNvPr>
          <p:cNvSpPr>
            <a:spLocks noChangeArrowheads="1"/>
          </p:cNvSpPr>
          <p:nvPr/>
        </p:nvSpPr>
        <p:spPr bwMode="auto">
          <a:xfrm>
            <a:off x="9220200" y="36576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2" name="Oval 18">
            <a:extLst>
              <a:ext uri="{FF2B5EF4-FFF2-40B4-BE49-F238E27FC236}">
                <a16:creationId xmlns:a16="http://schemas.microsoft.com/office/drawing/2014/main" id="{38167F22-28E1-A744-88CC-D11630D0697E}"/>
              </a:ext>
            </a:extLst>
          </p:cNvPr>
          <p:cNvSpPr>
            <a:spLocks noChangeArrowheads="1"/>
          </p:cNvSpPr>
          <p:nvPr/>
        </p:nvSpPr>
        <p:spPr bwMode="auto">
          <a:xfrm>
            <a:off x="9829800" y="34290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3" name="Oval 19">
            <a:extLst>
              <a:ext uri="{FF2B5EF4-FFF2-40B4-BE49-F238E27FC236}">
                <a16:creationId xmlns:a16="http://schemas.microsoft.com/office/drawing/2014/main" id="{358D5793-DEB6-3B42-A9F7-79CD8AC4B61A}"/>
              </a:ext>
            </a:extLst>
          </p:cNvPr>
          <p:cNvSpPr>
            <a:spLocks noChangeArrowheads="1"/>
          </p:cNvSpPr>
          <p:nvPr/>
        </p:nvSpPr>
        <p:spPr bwMode="auto">
          <a:xfrm>
            <a:off x="9906000" y="40386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4" name="Oval 20">
            <a:extLst>
              <a:ext uri="{FF2B5EF4-FFF2-40B4-BE49-F238E27FC236}">
                <a16:creationId xmlns:a16="http://schemas.microsoft.com/office/drawing/2014/main" id="{E0106DB3-441A-2D4B-AA30-AD1E4E5342E9}"/>
              </a:ext>
            </a:extLst>
          </p:cNvPr>
          <p:cNvSpPr>
            <a:spLocks noChangeArrowheads="1"/>
          </p:cNvSpPr>
          <p:nvPr/>
        </p:nvSpPr>
        <p:spPr bwMode="auto">
          <a:xfrm>
            <a:off x="9144000" y="41910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5" name="Oval 21">
            <a:extLst>
              <a:ext uri="{FF2B5EF4-FFF2-40B4-BE49-F238E27FC236}">
                <a16:creationId xmlns:a16="http://schemas.microsoft.com/office/drawing/2014/main" id="{37D679DA-ADA3-AC46-9473-819A2A01304A}"/>
              </a:ext>
            </a:extLst>
          </p:cNvPr>
          <p:cNvSpPr>
            <a:spLocks noChangeArrowheads="1"/>
          </p:cNvSpPr>
          <p:nvPr/>
        </p:nvSpPr>
        <p:spPr bwMode="auto">
          <a:xfrm>
            <a:off x="6858000" y="36576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6" name="Oval 22">
            <a:extLst>
              <a:ext uri="{FF2B5EF4-FFF2-40B4-BE49-F238E27FC236}">
                <a16:creationId xmlns:a16="http://schemas.microsoft.com/office/drawing/2014/main" id="{6916332D-AED6-D14F-8E0F-67F025ACC59C}"/>
              </a:ext>
            </a:extLst>
          </p:cNvPr>
          <p:cNvSpPr>
            <a:spLocks noChangeArrowheads="1"/>
          </p:cNvSpPr>
          <p:nvPr/>
        </p:nvSpPr>
        <p:spPr bwMode="auto">
          <a:xfrm>
            <a:off x="6553200" y="2971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7" name="Oval 23">
            <a:extLst>
              <a:ext uri="{FF2B5EF4-FFF2-40B4-BE49-F238E27FC236}">
                <a16:creationId xmlns:a16="http://schemas.microsoft.com/office/drawing/2014/main" id="{B8324E10-C391-CF41-B55E-DAF64DED439D}"/>
              </a:ext>
            </a:extLst>
          </p:cNvPr>
          <p:cNvSpPr>
            <a:spLocks noChangeArrowheads="1"/>
          </p:cNvSpPr>
          <p:nvPr/>
        </p:nvSpPr>
        <p:spPr bwMode="auto">
          <a:xfrm>
            <a:off x="7467600" y="31242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8" name="Oval 24">
            <a:extLst>
              <a:ext uri="{FF2B5EF4-FFF2-40B4-BE49-F238E27FC236}">
                <a16:creationId xmlns:a16="http://schemas.microsoft.com/office/drawing/2014/main" id="{25B0D7E9-FCAF-F14D-A5AB-8624123FC0F6}"/>
              </a:ext>
            </a:extLst>
          </p:cNvPr>
          <p:cNvSpPr>
            <a:spLocks noChangeArrowheads="1"/>
          </p:cNvSpPr>
          <p:nvPr/>
        </p:nvSpPr>
        <p:spPr bwMode="auto">
          <a:xfrm>
            <a:off x="8153400" y="40386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69" name="Oval 25">
            <a:extLst>
              <a:ext uri="{FF2B5EF4-FFF2-40B4-BE49-F238E27FC236}">
                <a16:creationId xmlns:a16="http://schemas.microsoft.com/office/drawing/2014/main" id="{95AD46E6-DACC-F348-B1BA-52F196BB6461}"/>
              </a:ext>
            </a:extLst>
          </p:cNvPr>
          <p:cNvSpPr>
            <a:spLocks noChangeArrowheads="1"/>
          </p:cNvSpPr>
          <p:nvPr/>
        </p:nvSpPr>
        <p:spPr bwMode="auto">
          <a:xfrm>
            <a:off x="7239000" y="35052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70" name="Oval 26">
            <a:extLst>
              <a:ext uri="{FF2B5EF4-FFF2-40B4-BE49-F238E27FC236}">
                <a16:creationId xmlns:a16="http://schemas.microsoft.com/office/drawing/2014/main" id="{D6BF0ED7-B824-4549-B8A6-E9B0FCDCD198}"/>
              </a:ext>
            </a:extLst>
          </p:cNvPr>
          <p:cNvSpPr>
            <a:spLocks noChangeArrowheads="1"/>
          </p:cNvSpPr>
          <p:nvPr/>
        </p:nvSpPr>
        <p:spPr bwMode="auto">
          <a:xfrm>
            <a:off x="7162800" y="41148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71" name="Oval 27">
            <a:extLst>
              <a:ext uri="{FF2B5EF4-FFF2-40B4-BE49-F238E27FC236}">
                <a16:creationId xmlns:a16="http://schemas.microsoft.com/office/drawing/2014/main" id="{2FE1C8D4-9345-1447-9313-AAB5F1050BBC}"/>
              </a:ext>
            </a:extLst>
          </p:cNvPr>
          <p:cNvSpPr>
            <a:spLocks noChangeArrowheads="1"/>
          </p:cNvSpPr>
          <p:nvPr/>
        </p:nvSpPr>
        <p:spPr bwMode="auto">
          <a:xfrm>
            <a:off x="8839200" y="32004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72" name="Oval 28">
            <a:extLst>
              <a:ext uri="{FF2B5EF4-FFF2-40B4-BE49-F238E27FC236}">
                <a16:creationId xmlns:a16="http://schemas.microsoft.com/office/drawing/2014/main" id="{1B910BDC-4BF7-7D46-A3E8-6A6F0087AC20}"/>
              </a:ext>
            </a:extLst>
          </p:cNvPr>
          <p:cNvSpPr>
            <a:spLocks noChangeArrowheads="1"/>
          </p:cNvSpPr>
          <p:nvPr/>
        </p:nvSpPr>
        <p:spPr bwMode="auto">
          <a:xfrm>
            <a:off x="9296400" y="30480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73" name="Oval 29">
            <a:extLst>
              <a:ext uri="{FF2B5EF4-FFF2-40B4-BE49-F238E27FC236}">
                <a16:creationId xmlns:a16="http://schemas.microsoft.com/office/drawing/2014/main" id="{4A34633D-4392-EB44-B4DD-620B9DF31AF3}"/>
              </a:ext>
            </a:extLst>
          </p:cNvPr>
          <p:cNvSpPr>
            <a:spLocks noChangeArrowheads="1"/>
          </p:cNvSpPr>
          <p:nvPr/>
        </p:nvSpPr>
        <p:spPr bwMode="auto">
          <a:xfrm>
            <a:off x="9067800" y="34290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74" name="Oval 30">
            <a:extLst>
              <a:ext uri="{FF2B5EF4-FFF2-40B4-BE49-F238E27FC236}">
                <a16:creationId xmlns:a16="http://schemas.microsoft.com/office/drawing/2014/main" id="{EAD1DC4F-6B9B-4246-AA0C-A59733CC7B0D}"/>
              </a:ext>
            </a:extLst>
          </p:cNvPr>
          <p:cNvSpPr>
            <a:spLocks noChangeArrowheads="1"/>
          </p:cNvSpPr>
          <p:nvPr/>
        </p:nvSpPr>
        <p:spPr bwMode="auto">
          <a:xfrm>
            <a:off x="9601200" y="33528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31775" name="Oval 31">
            <a:extLst>
              <a:ext uri="{FF2B5EF4-FFF2-40B4-BE49-F238E27FC236}">
                <a16:creationId xmlns:a16="http://schemas.microsoft.com/office/drawing/2014/main" id="{94D96DEC-0DA6-C547-A85C-01F15438EE21}"/>
              </a:ext>
            </a:extLst>
          </p:cNvPr>
          <p:cNvSpPr>
            <a:spLocks noChangeArrowheads="1"/>
          </p:cNvSpPr>
          <p:nvPr/>
        </p:nvSpPr>
        <p:spPr bwMode="auto">
          <a:xfrm>
            <a:off x="9753600" y="3505200"/>
            <a:ext cx="152400" cy="152400"/>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endParaRPr lang="en-US" altLang="en-US"/>
          </a:p>
        </p:txBody>
      </p:sp>
      <p:sp>
        <p:nvSpPr>
          <p:cNvPr id="971808" name="Line 32">
            <a:extLst>
              <a:ext uri="{FF2B5EF4-FFF2-40B4-BE49-F238E27FC236}">
                <a16:creationId xmlns:a16="http://schemas.microsoft.com/office/drawing/2014/main" id="{5C684765-1D69-C549-8016-F8603B75A6A6}"/>
              </a:ext>
            </a:extLst>
          </p:cNvPr>
          <p:cNvSpPr>
            <a:spLocks noChangeShapeType="1"/>
          </p:cNvSpPr>
          <p:nvPr/>
        </p:nvSpPr>
        <p:spPr bwMode="auto">
          <a:xfrm rot="921216">
            <a:off x="6724650" y="2413000"/>
            <a:ext cx="2820988" cy="20208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971809" name="Line 33">
            <a:extLst>
              <a:ext uri="{FF2B5EF4-FFF2-40B4-BE49-F238E27FC236}">
                <a16:creationId xmlns:a16="http://schemas.microsoft.com/office/drawing/2014/main" id="{7AFCD901-320A-3E4C-ABE5-8A20738176BB}"/>
              </a:ext>
            </a:extLst>
          </p:cNvPr>
          <p:cNvSpPr>
            <a:spLocks noChangeShapeType="1"/>
          </p:cNvSpPr>
          <p:nvPr/>
        </p:nvSpPr>
        <p:spPr bwMode="auto">
          <a:xfrm rot="921216">
            <a:off x="6573131" y="2725876"/>
            <a:ext cx="2725738" cy="1992313"/>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algn="r" defTabSz="914400" rtl="1" eaLnBrk="1" latinLnBrk="0" hangingPunct="1"/>
            <a:endParaRPr lang="en-GB"/>
          </a:p>
        </p:txBody>
      </p:sp>
      <p:sp>
        <p:nvSpPr>
          <p:cNvPr id="971810" name="Line 34">
            <a:extLst>
              <a:ext uri="{FF2B5EF4-FFF2-40B4-BE49-F238E27FC236}">
                <a16:creationId xmlns:a16="http://schemas.microsoft.com/office/drawing/2014/main" id="{54E2533A-BDBD-2D4C-A31F-179C0C6A1BCE}"/>
              </a:ext>
            </a:extLst>
          </p:cNvPr>
          <p:cNvSpPr>
            <a:spLocks noChangeShapeType="1"/>
          </p:cNvSpPr>
          <p:nvPr/>
        </p:nvSpPr>
        <p:spPr bwMode="auto">
          <a:xfrm rot="921216">
            <a:off x="7030330" y="2209802"/>
            <a:ext cx="2725738" cy="1992313"/>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pPr marL="0" algn="r" defTabSz="914400" rtl="1" eaLnBrk="1" latinLnBrk="0" hangingPunct="1"/>
            <a:endParaRPr lang="en-GB" dirty="0"/>
          </a:p>
        </p:txBody>
      </p:sp>
      <p:sp>
        <p:nvSpPr>
          <p:cNvPr id="971811" name="Text Box 35">
            <a:extLst>
              <a:ext uri="{FF2B5EF4-FFF2-40B4-BE49-F238E27FC236}">
                <a16:creationId xmlns:a16="http://schemas.microsoft.com/office/drawing/2014/main" id="{72238715-BE93-294C-A733-9EF5C2B6B579}"/>
              </a:ext>
            </a:extLst>
          </p:cNvPr>
          <p:cNvSpPr txBox="1">
            <a:spLocks noChangeArrowheads="1"/>
          </p:cNvSpPr>
          <p:nvPr/>
        </p:nvSpPr>
        <p:spPr bwMode="auto">
          <a:xfrm>
            <a:off x="8610601" y="5334001"/>
            <a:ext cx="1774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en-US" sz="1800" b="1">
                <a:latin typeface="Verdana" panose="020B0604030504040204" pitchFamily="34" charset="0"/>
                <a:cs typeface="Arial" panose="020B0604020202020204" pitchFamily="34" charset="0"/>
              </a:rPr>
              <a:t>w</a:t>
            </a:r>
            <a:r>
              <a:rPr lang="en-US" altLang="en-US" sz="1800" b="1" baseline="30000">
                <a:latin typeface="Verdana" panose="020B0604030504040204" pitchFamily="34" charset="0"/>
                <a:cs typeface="Arial" panose="020B0604020202020204" pitchFamily="34" charset="0"/>
              </a:rPr>
              <a:t>T</a:t>
            </a:r>
            <a:r>
              <a:rPr lang="en-US" altLang="en-US" sz="1800" b="1">
                <a:latin typeface="Verdana" panose="020B0604030504040204" pitchFamily="34" charset="0"/>
                <a:cs typeface="Arial" panose="020B0604020202020204" pitchFamily="34" charset="0"/>
              </a:rPr>
              <a:t> x + b = 0</a:t>
            </a:r>
          </a:p>
        </p:txBody>
      </p:sp>
      <p:sp>
        <p:nvSpPr>
          <p:cNvPr id="971812" name="Line 36">
            <a:extLst>
              <a:ext uri="{FF2B5EF4-FFF2-40B4-BE49-F238E27FC236}">
                <a16:creationId xmlns:a16="http://schemas.microsoft.com/office/drawing/2014/main" id="{35AB87E2-4102-EA4B-8987-729E3D18CE79}"/>
              </a:ext>
            </a:extLst>
          </p:cNvPr>
          <p:cNvSpPr>
            <a:spLocks noChangeShapeType="1"/>
          </p:cNvSpPr>
          <p:nvPr/>
        </p:nvSpPr>
        <p:spPr bwMode="auto">
          <a:xfrm flipH="1">
            <a:off x="8153400" y="2133600"/>
            <a:ext cx="9906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71813" name="Text Box 37">
            <a:extLst>
              <a:ext uri="{FF2B5EF4-FFF2-40B4-BE49-F238E27FC236}">
                <a16:creationId xmlns:a16="http://schemas.microsoft.com/office/drawing/2014/main" id="{356FB7F9-4445-984A-829F-2AD90EBDDF56}"/>
              </a:ext>
            </a:extLst>
          </p:cNvPr>
          <p:cNvSpPr txBox="1">
            <a:spLocks noChangeArrowheads="1"/>
          </p:cNvSpPr>
          <p:nvPr/>
        </p:nvSpPr>
        <p:spPr bwMode="auto">
          <a:xfrm>
            <a:off x="8366125" y="1784351"/>
            <a:ext cx="17986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en-US" sz="1800" b="1">
                <a:latin typeface="Verdana" panose="020B0604030504040204" pitchFamily="34" charset="0"/>
                <a:cs typeface="Arial" panose="020B0604020202020204" pitchFamily="34" charset="0"/>
              </a:rPr>
              <a:t>w</a:t>
            </a:r>
            <a:r>
              <a:rPr lang="en-US" altLang="en-US" sz="1800" b="1" baseline="30000">
                <a:latin typeface="Verdana" panose="020B0604030504040204" pitchFamily="34" charset="0"/>
                <a:cs typeface="Arial" panose="020B0604020202020204" pitchFamily="34" charset="0"/>
              </a:rPr>
              <a:t>T</a:t>
            </a:r>
            <a:r>
              <a:rPr lang="en-US" altLang="en-US" sz="1800" b="1">
                <a:latin typeface="Verdana" panose="020B0604030504040204" pitchFamily="34" charset="0"/>
                <a:cs typeface="Arial" panose="020B0604020202020204" pitchFamily="34" charset="0"/>
              </a:rPr>
              <a:t>x</a:t>
            </a:r>
            <a:r>
              <a:rPr lang="en-US" altLang="en-US" sz="1800" b="1" baseline="-25000">
                <a:latin typeface="Verdana" panose="020B0604030504040204" pitchFamily="34" charset="0"/>
                <a:cs typeface="Arial" panose="020B0604020202020204" pitchFamily="34" charset="0"/>
              </a:rPr>
              <a:t>a</a:t>
            </a:r>
            <a:r>
              <a:rPr lang="en-US" altLang="en-US" sz="1800" b="1">
                <a:latin typeface="Verdana" panose="020B0604030504040204" pitchFamily="34" charset="0"/>
                <a:cs typeface="Arial" panose="020B0604020202020204" pitchFamily="34" charset="0"/>
              </a:rPr>
              <a:t> + b = 1</a:t>
            </a:r>
          </a:p>
        </p:txBody>
      </p:sp>
      <p:sp>
        <p:nvSpPr>
          <p:cNvPr id="971814" name="Text Box 38">
            <a:extLst>
              <a:ext uri="{FF2B5EF4-FFF2-40B4-BE49-F238E27FC236}">
                <a16:creationId xmlns:a16="http://schemas.microsoft.com/office/drawing/2014/main" id="{8F46025B-BC29-D646-B4BC-31098DA366AB}"/>
              </a:ext>
            </a:extLst>
          </p:cNvPr>
          <p:cNvSpPr txBox="1">
            <a:spLocks noChangeArrowheads="1"/>
          </p:cNvSpPr>
          <p:nvPr/>
        </p:nvSpPr>
        <p:spPr bwMode="auto">
          <a:xfrm>
            <a:off x="4800600" y="2452688"/>
            <a:ext cx="19129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en-US" sz="1800" b="1" dirty="0" err="1">
                <a:latin typeface="Verdana" panose="020B0604030504040204" pitchFamily="34" charset="0"/>
                <a:cs typeface="Arial" panose="020B0604020202020204" pitchFamily="34" charset="0"/>
              </a:rPr>
              <a:t>w</a:t>
            </a:r>
            <a:r>
              <a:rPr lang="en-US" altLang="en-US" sz="1800" b="1" baseline="30000" dirty="0" err="1">
                <a:latin typeface="Verdana" panose="020B0604030504040204" pitchFamily="34" charset="0"/>
                <a:cs typeface="Arial" panose="020B0604020202020204" pitchFamily="34" charset="0"/>
              </a:rPr>
              <a:t>T</a:t>
            </a:r>
            <a:r>
              <a:rPr lang="en-US" altLang="en-US" sz="1800" b="1" dirty="0" err="1">
                <a:latin typeface="Verdana" panose="020B0604030504040204" pitchFamily="34" charset="0"/>
                <a:cs typeface="Arial" panose="020B0604020202020204" pitchFamily="34" charset="0"/>
              </a:rPr>
              <a:t>x</a:t>
            </a:r>
            <a:r>
              <a:rPr lang="en-US" altLang="en-US" sz="1800" b="1" baseline="-25000" dirty="0" err="1">
                <a:latin typeface="Verdana" panose="020B0604030504040204" pitchFamily="34" charset="0"/>
                <a:cs typeface="Arial" panose="020B0604020202020204" pitchFamily="34" charset="0"/>
              </a:rPr>
              <a:t>b</a:t>
            </a:r>
            <a:r>
              <a:rPr lang="en-US" altLang="en-US" sz="1800" b="1" dirty="0">
                <a:latin typeface="Verdana" panose="020B0604030504040204" pitchFamily="34" charset="0"/>
                <a:cs typeface="Arial" panose="020B0604020202020204" pitchFamily="34" charset="0"/>
              </a:rPr>
              <a:t> + b = -1</a:t>
            </a:r>
          </a:p>
        </p:txBody>
      </p:sp>
      <p:sp>
        <p:nvSpPr>
          <p:cNvPr id="971815" name="Line 39">
            <a:extLst>
              <a:ext uri="{FF2B5EF4-FFF2-40B4-BE49-F238E27FC236}">
                <a16:creationId xmlns:a16="http://schemas.microsoft.com/office/drawing/2014/main" id="{4E38B3EE-3F4F-3C45-A128-8D95A2D8699F}"/>
              </a:ext>
            </a:extLst>
          </p:cNvPr>
          <p:cNvSpPr>
            <a:spLocks noChangeShapeType="1"/>
          </p:cNvSpPr>
          <p:nvPr/>
        </p:nvSpPr>
        <p:spPr bwMode="auto">
          <a:xfrm>
            <a:off x="6172200" y="2743200"/>
            <a:ext cx="12192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71816" name="Line 40">
            <a:extLst>
              <a:ext uri="{FF2B5EF4-FFF2-40B4-BE49-F238E27FC236}">
                <a16:creationId xmlns:a16="http://schemas.microsoft.com/office/drawing/2014/main" id="{CD82296A-19AC-B64C-8A4A-834C93484339}"/>
              </a:ext>
            </a:extLst>
          </p:cNvPr>
          <p:cNvSpPr>
            <a:spLocks noChangeShapeType="1"/>
          </p:cNvSpPr>
          <p:nvPr/>
        </p:nvSpPr>
        <p:spPr bwMode="auto">
          <a:xfrm flipV="1">
            <a:off x="6934200" y="2014538"/>
            <a:ext cx="457200" cy="423862"/>
          </a:xfrm>
          <a:prstGeom prst="line">
            <a:avLst/>
          </a:prstGeom>
          <a:noFill/>
          <a:ln w="60325">
            <a:solidFill>
              <a:srgbClr val="FF66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971817" name="Text Box 41">
            <a:extLst>
              <a:ext uri="{FF2B5EF4-FFF2-40B4-BE49-F238E27FC236}">
                <a16:creationId xmlns:a16="http://schemas.microsoft.com/office/drawing/2014/main" id="{1A5EFAB1-84FD-A64C-97B9-97670DA07D10}"/>
              </a:ext>
            </a:extLst>
          </p:cNvPr>
          <p:cNvSpPr txBox="1">
            <a:spLocks noChangeArrowheads="1"/>
          </p:cNvSpPr>
          <p:nvPr/>
        </p:nvSpPr>
        <p:spPr bwMode="auto">
          <a:xfrm>
            <a:off x="6613525" y="1835151"/>
            <a:ext cx="3481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l-GR" altLang="en-US" b="1" i="1">
                <a:solidFill>
                  <a:srgbClr val="00A000"/>
                </a:solidFill>
              </a:rPr>
              <a:t>ρ</a:t>
            </a:r>
            <a:endParaRPr lang="en-US" altLang="en-US" b="1" i="1">
              <a:solidFill>
                <a:srgbClr val="00A000"/>
              </a:solidFill>
            </a:endParaRPr>
          </a:p>
        </p:txBody>
      </p:sp>
      <p:cxnSp>
        <p:nvCxnSpPr>
          <p:cNvPr id="31786" name="Straight Arrow Connector 43">
            <a:extLst>
              <a:ext uri="{FF2B5EF4-FFF2-40B4-BE49-F238E27FC236}">
                <a16:creationId xmlns:a16="http://schemas.microsoft.com/office/drawing/2014/main" id="{04744A6A-44F9-4B40-A713-B27539076EC9}"/>
              </a:ext>
            </a:extLst>
          </p:cNvPr>
          <p:cNvCxnSpPr>
            <a:cxnSpLocks noChangeShapeType="1"/>
            <a:stCxn id="971811" idx="0"/>
          </p:cNvCxnSpPr>
          <p:nvPr/>
        </p:nvCxnSpPr>
        <p:spPr bwMode="auto">
          <a:xfrm rot="16200000" flipV="1">
            <a:off x="9092407" y="4928394"/>
            <a:ext cx="533400" cy="277813"/>
          </a:xfrm>
          <a:prstGeom prst="straightConnector1">
            <a:avLst/>
          </a:prstGeom>
          <a:noFill/>
          <a:ln w="9525">
            <a:solidFill>
              <a:schemeClr val="tx1"/>
            </a:solidFill>
            <a:miter lim="800000"/>
            <a:headEnd/>
            <a:tailEnd type="arrow" w="med" len="med"/>
          </a:ln>
          <a:extLst>
            <a:ext uri="{909E8E84-426E-40DD-AFC4-6F175D3DCCD1}">
              <a14:hiddenFill xmlns:a14="http://schemas.microsoft.com/office/drawing/2010/main">
                <a:noFill/>
              </a14:hiddenFill>
            </a:ext>
          </a:extLst>
        </p:spPr>
      </p:cxnSp>
      <p:sp>
        <p:nvSpPr>
          <p:cNvPr id="31787" name="TextBox 4">
            <a:extLst>
              <a:ext uri="{FF2B5EF4-FFF2-40B4-BE49-F238E27FC236}">
                <a16:creationId xmlns:a16="http://schemas.microsoft.com/office/drawing/2014/main" id="{2C5579EA-5133-2546-BD98-94BD76477AD6}"/>
              </a:ext>
            </a:extLst>
          </p:cNvPr>
          <p:cNvSpPr txBox="1">
            <a:spLocks noChangeArrowheads="1"/>
          </p:cNvSpPr>
          <p:nvPr/>
        </p:nvSpPr>
        <p:spPr bwMode="auto">
          <a:xfrm>
            <a:off x="9144000" y="-33338"/>
            <a:ext cx="1098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en-US" sz="1600">
                <a:solidFill>
                  <a:srgbClr val="FBFCFF"/>
                </a:solidFill>
              </a:rPr>
              <a:t>Sec. 15.1</a:t>
            </a:r>
          </a:p>
        </p:txBody>
      </p:sp>
      <p:sp>
        <p:nvSpPr>
          <p:cNvPr id="2" name="Footer Placeholder 1">
            <a:extLst>
              <a:ext uri="{FF2B5EF4-FFF2-40B4-BE49-F238E27FC236}">
                <a16:creationId xmlns:a16="http://schemas.microsoft.com/office/drawing/2014/main" id="{F0133F32-003C-3F87-70B0-E23B4969EE75}"/>
              </a:ext>
            </a:extLst>
          </p:cNvPr>
          <p:cNvSpPr>
            <a:spLocks noGrp="1"/>
          </p:cNvSpPr>
          <p:nvPr>
            <p:ph type="ftr" sz="quarter" idx="11"/>
          </p:nvPr>
        </p:nvSpPr>
        <p:spPr/>
        <p:txBody>
          <a:bodyPr/>
          <a:lstStyle/>
          <a:p>
            <a:r>
              <a:rPr lang="en-CA" dirty="0"/>
              <a:t>F20/F21 AA Applied Text Analytics</a:t>
            </a:r>
            <a:endParaRPr lang="en-US" dirty="0"/>
          </a:p>
        </p:txBody>
      </p:sp>
    </p:spTree>
    <p:extLst>
      <p:ext uri="{BB962C8B-B14F-4D97-AF65-F5344CB8AC3E}">
        <p14:creationId xmlns:p14="http://schemas.microsoft.com/office/powerpoint/2010/main" val="11273393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71808"/>
                                        </p:tgtEl>
                                        <p:attrNameLst>
                                          <p:attrName>style.visibility</p:attrName>
                                        </p:attrNameLst>
                                      </p:cBhvr>
                                      <p:to>
                                        <p:strVal val="visible"/>
                                      </p:to>
                                    </p:set>
                                    <p:animEffect transition="in" filter="box(in)">
                                      <p:cBhvr>
                                        <p:cTn id="7" dur="500"/>
                                        <p:tgtEl>
                                          <p:spTgt spid="971808"/>
                                        </p:tgtEl>
                                      </p:cBhvr>
                                    </p:animEffect>
                                  </p:childTnLst>
                                </p:cTn>
                              </p:par>
                              <p:par>
                                <p:cTn id="8" presetID="1" presetClass="entr" presetSubtype="0" fill="hold" nodeType="withEffect">
                                  <p:stCondLst>
                                    <p:cond delay="0"/>
                                  </p:stCondLst>
                                  <p:childTnLst>
                                    <p:set>
                                      <p:cBhvr>
                                        <p:cTn id="9" dur="1" fill="hold">
                                          <p:stCondLst>
                                            <p:cond delay="0"/>
                                          </p:stCondLst>
                                        </p:cTn>
                                        <p:tgtEl>
                                          <p:spTgt spid="31786"/>
                                        </p:tgtEl>
                                        <p:attrNameLst>
                                          <p:attrName>style.visibility</p:attrName>
                                        </p:attrNameLst>
                                      </p:cBhvr>
                                      <p:to>
                                        <p:strVal val="visible"/>
                                      </p:to>
                                    </p:set>
                                  </p:childTnLst>
                                </p:cTn>
                              </p:par>
                              <p:par>
                                <p:cTn id="10" presetID="4" presetClass="entr" presetSubtype="16" fill="hold" grpId="0" nodeType="withEffect">
                                  <p:stCondLst>
                                    <p:cond delay="0"/>
                                  </p:stCondLst>
                                  <p:childTnLst>
                                    <p:set>
                                      <p:cBhvr>
                                        <p:cTn id="11" dur="1" fill="hold">
                                          <p:stCondLst>
                                            <p:cond delay="0"/>
                                          </p:stCondLst>
                                        </p:cTn>
                                        <p:tgtEl>
                                          <p:spTgt spid="971811"/>
                                        </p:tgtEl>
                                        <p:attrNameLst>
                                          <p:attrName>style.visibility</p:attrName>
                                        </p:attrNameLst>
                                      </p:cBhvr>
                                      <p:to>
                                        <p:strVal val="visible"/>
                                      </p:to>
                                    </p:set>
                                    <p:animEffect transition="in" filter="box(in)">
                                      <p:cBhvr>
                                        <p:cTn id="12" dur="500"/>
                                        <p:tgtEl>
                                          <p:spTgt spid="9718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971809"/>
                                        </p:tgtEl>
                                        <p:attrNameLst>
                                          <p:attrName>style.visibility</p:attrName>
                                        </p:attrNameLst>
                                      </p:cBhvr>
                                      <p:to>
                                        <p:strVal val="visible"/>
                                      </p:to>
                                    </p:set>
                                    <p:animEffect transition="in" filter="box(in)">
                                      <p:cBhvr>
                                        <p:cTn id="17" dur="500"/>
                                        <p:tgtEl>
                                          <p:spTgt spid="971809"/>
                                        </p:tgtEl>
                                      </p:cBhvr>
                                    </p:animEffect>
                                  </p:childTnLst>
                                </p:cTn>
                              </p:par>
                              <p:par>
                                <p:cTn id="18" presetID="4" presetClass="entr" presetSubtype="16" fill="hold" nodeType="withEffect">
                                  <p:stCondLst>
                                    <p:cond delay="0"/>
                                  </p:stCondLst>
                                  <p:childTnLst>
                                    <p:set>
                                      <p:cBhvr>
                                        <p:cTn id="19" dur="1" fill="hold">
                                          <p:stCondLst>
                                            <p:cond delay="0"/>
                                          </p:stCondLst>
                                        </p:cTn>
                                        <p:tgtEl>
                                          <p:spTgt spid="971815"/>
                                        </p:tgtEl>
                                        <p:attrNameLst>
                                          <p:attrName>style.visibility</p:attrName>
                                        </p:attrNameLst>
                                      </p:cBhvr>
                                      <p:to>
                                        <p:strVal val="visible"/>
                                      </p:to>
                                    </p:set>
                                    <p:animEffect transition="in" filter="box(in)">
                                      <p:cBhvr>
                                        <p:cTn id="20" dur="500"/>
                                        <p:tgtEl>
                                          <p:spTgt spid="971815"/>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971814"/>
                                        </p:tgtEl>
                                        <p:attrNameLst>
                                          <p:attrName>style.visibility</p:attrName>
                                        </p:attrNameLst>
                                      </p:cBhvr>
                                      <p:to>
                                        <p:strVal val="visible"/>
                                      </p:to>
                                    </p:set>
                                    <p:animEffect transition="in" filter="box(in)">
                                      <p:cBhvr>
                                        <p:cTn id="23" dur="500"/>
                                        <p:tgtEl>
                                          <p:spTgt spid="9718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971810"/>
                                        </p:tgtEl>
                                        <p:attrNameLst>
                                          <p:attrName>style.visibility</p:attrName>
                                        </p:attrNameLst>
                                      </p:cBhvr>
                                      <p:to>
                                        <p:strVal val="visible"/>
                                      </p:to>
                                    </p:set>
                                    <p:animEffect transition="in" filter="box(in)">
                                      <p:cBhvr>
                                        <p:cTn id="28" dur="500"/>
                                        <p:tgtEl>
                                          <p:spTgt spid="971810"/>
                                        </p:tgtEl>
                                      </p:cBhvr>
                                    </p:animEffect>
                                  </p:childTnLst>
                                </p:cTn>
                              </p:par>
                              <p:par>
                                <p:cTn id="29" presetID="4" presetClass="entr" presetSubtype="16" fill="hold" nodeType="withEffect">
                                  <p:stCondLst>
                                    <p:cond delay="0"/>
                                  </p:stCondLst>
                                  <p:childTnLst>
                                    <p:set>
                                      <p:cBhvr>
                                        <p:cTn id="30" dur="1" fill="hold">
                                          <p:stCondLst>
                                            <p:cond delay="0"/>
                                          </p:stCondLst>
                                        </p:cTn>
                                        <p:tgtEl>
                                          <p:spTgt spid="971812"/>
                                        </p:tgtEl>
                                        <p:attrNameLst>
                                          <p:attrName>style.visibility</p:attrName>
                                        </p:attrNameLst>
                                      </p:cBhvr>
                                      <p:to>
                                        <p:strVal val="visible"/>
                                      </p:to>
                                    </p:set>
                                    <p:animEffect transition="in" filter="box(in)">
                                      <p:cBhvr>
                                        <p:cTn id="31" dur="500"/>
                                        <p:tgtEl>
                                          <p:spTgt spid="971812"/>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971813"/>
                                        </p:tgtEl>
                                        <p:attrNameLst>
                                          <p:attrName>style.visibility</p:attrName>
                                        </p:attrNameLst>
                                      </p:cBhvr>
                                      <p:to>
                                        <p:strVal val="visible"/>
                                      </p:to>
                                    </p:set>
                                    <p:animEffect transition="in" filter="box(in)">
                                      <p:cBhvr>
                                        <p:cTn id="34" dur="500"/>
                                        <p:tgtEl>
                                          <p:spTgt spid="971813"/>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971817"/>
                                        </p:tgtEl>
                                        <p:attrNameLst>
                                          <p:attrName>style.visibility</p:attrName>
                                        </p:attrNameLst>
                                      </p:cBhvr>
                                      <p:to>
                                        <p:strVal val="visible"/>
                                      </p:to>
                                    </p:set>
                                    <p:animEffect transition="in" filter="box(in)">
                                      <p:cBhvr>
                                        <p:cTn id="39" dur="500"/>
                                        <p:tgtEl>
                                          <p:spTgt spid="971817"/>
                                        </p:tgtEl>
                                      </p:cBhvr>
                                    </p:animEffect>
                                  </p:childTnLst>
                                </p:cTn>
                              </p:par>
                              <p:par>
                                <p:cTn id="40" presetID="4" presetClass="entr" presetSubtype="16" fill="hold" nodeType="withEffect">
                                  <p:stCondLst>
                                    <p:cond delay="0"/>
                                  </p:stCondLst>
                                  <p:childTnLst>
                                    <p:set>
                                      <p:cBhvr>
                                        <p:cTn id="41" dur="1" fill="hold">
                                          <p:stCondLst>
                                            <p:cond delay="0"/>
                                          </p:stCondLst>
                                        </p:cTn>
                                        <p:tgtEl>
                                          <p:spTgt spid="971816"/>
                                        </p:tgtEl>
                                        <p:attrNameLst>
                                          <p:attrName>style.visibility</p:attrName>
                                        </p:attrNameLst>
                                      </p:cBhvr>
                                      <p:to>
                                        <p:strVal val="visible"/>
                                      </p:to>
                                    </p:set>
                                    <p:animEffect transition="in" filter="box(in)">
                                      <p:cBhvr>
                                        <p:cTn id="42" dur="500"/>
                                        <p:tgtEl>
                                          <p:spTgt spid="9718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811" grpId="0"/>
      <p:bldP spid="971813" grpId="0"/>
      <p:bldP spid="971814" grpId="0"/>
      <p:bldP spid="9718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10246" name="Rectangle 2"/>
          <p:cNvSpPr>
            <a:spLocks noGrp="1" noChangeArrowheads="1"/>
          </p:cNvSpPr>
          <p:nvPr>
            <p:ph type="title"/>
          </p:nvPr>
        </p:nvSpPr>
        <p:spPr>
          <a:xfrm>
            <a:off x="1860656" y="0"/>
            <a:ext cx="8807344" cy="1143240"/>
          </a:xfrm>
        </p:spPr>
        <p:txBody>
          <a:bodyPr/>
          <a:lstStyle/>
          <a:p>
            <a:pPr eaLnBrk="1" hangingPunct="1"/>
            <a:r>
              <a:rPr lang="en-US" b="0" dirty="0"/>
              <a:t>  </a:t>
            </a:r>
            <a:r>
              <a:rPr lang="en-US" sz="4000" dirty="0">
                <a:solidFill>
                  <a:schemeClr val="accent2">
                    <a:lumMod val="75000"/>
                  </a:schemeClr>
                </a:solidFill>
                <a:effectLst>
                  <a:outerShdw blurRad="38100" dist="38100" dir="2700000" algn="tl">
                    <a:srgbClr val="000000">
                      <a:alpha val="43137"/>
                    </a:srgbClr>
                  </a:outerShdw>
                </a:effectLst>
              </a:rPr>
              <a:t>SVM Learning</a:t>
            </a:r>
            <a:r>
              <a:rPr lang="en-US" dirty="0"/>
              <a:t>	</a:t>
            </a:r>
          </a:p>
        </p:txBody>
      </p:sp>
      <p:sp>
        <p:nvSpPr>
          <p:cNvPr id="10247" name="Rectangle 3"/>
          <p:cNvSpPr>
            <a:spLocks noGrp="1" noChangeArrowheads="1"/>
          </p:cNvSpPr>
          <p:nvPr>
            <p:ph type="body" idx="1"/>
          </p:nvPr>
        </p:nvSpPr>
        <p:spPr>
          <a:xfrm>
            <a:off x="1524000" y="1079888"/>
            <a:ext cx="8937663" cy="5183455"/>
          </a:xfrm>
        </p:spPr>
        <p:txBody>
          <a:bodyPr>
            <a:normAutofit fontScale="92500" lnSpcReduction="10000"/>
          </a:bodyPr>
          <a:lstStyle/>
          <a:p>
            <a:pPr marL="0" indent="0">
              <a:buNone/>
            </a:pPr>
            <a:r>
              <a:rPr lang="en-US" dirty="0"/>
              <a:t>Objectives: finding appropriate weights </a:t>
            </a:r>
            <a:r>
              <a:rPr lang="en-US" b="1" dirty="0"/>
              <a:t>w</a:t>
            </a:r>
            <a:r>
              <a:rPr lang="en-US" dirty="0"/>
              <a:t> and bias </a:t>
            </a:r>
            <a:r>
              <a:rPr lang="en-US" i="1" dirty="0"/>
              <a:t>b  </a:t>
            </a:r>
            <a:r>
              <a:rPr lang="en-US" dirty="0"/>
              <a:t>to</a:t>
            </a:r>
          </a:p>
          <a:p>
            <a:pPr marL="858521" lvl="1" indent="-400736"/>
            <a:r>
              <a:rPr lang="en-US" dirty="0">
                <a:solidFill>
                  <a:srgbClr val="FF0000"/>
                </a:solidFill>
              </a:rPr>
              <a:t>minimize</a:t>
            </a:r>
            <a:r>
              <a:rPr lang="en-US" dirty="0"/>
              <a:t> training errors (the same as that of </a:t>
            </a:r>
            <a:r>
              <a:rPr lang="en-US" dirty="0" err="1"/>
              <a:t>Perceptron</a:t>
            </a:r>
            <a:r>
              <a:rPr lang="en-US" dirty="0"/>
              <a:t>)</a:t>
            </a:r>
          </a:p>
          <a:p>
            <a:pPr marL="858521" lvl="1" indent="-400736"/>
            <a:r>
              <a:rPr lang="en-US" dirty="0">
                <a:solidFill>
                  <a:srgbClr val="FF0000"/>
                </a:solidFill>
              </a:rPr>
              <a:t>maximize</a:t>
            </a:r>
            <a:r>
              <a:rPr lang="en-US" dirty="0"/>
              <a:t> the margin</a:t>
            </a:r>
          </a:p>
          <a:p>
            <a:pPr marL="467525" indent="-467525"/>
            <a:r>
              <a:rPr lang="en-US" dirty="0"/>
              <a:t>What is the </a:t>
            </a:r>
            <a:r>
              <a:rPr lang="en-US" dirty="0">
                <a:solidFill>
                  <a:srgbClr val="FF0000"/>
                </a:solidFill>
              </a:rPr>
              <a:t>relationship</a:t>
            </a:r>
            <a:r>
              <a:rPr lang="en-US" dirty="0"/>
              <a:t> between weights and margin?</a:t>
            </a:r>
          </a:p>
          <a:p>
            <a:pPr marL="858521" lvl="1" indent="-400736"/>
            <a:r>
              <a:rPr lang="en-US" dirty="0"/>
              <a:t>with knowledge of analytic geometry, we obtain</a:t>
            </a:r>
          </a:p>
          <a:p>
            <a:pPr marL="858521" lvl="1" indent="-400736"/>
            <a:endParaRPr lang="en-US" dirty="0"/>
          </a:p>
          <a:p>
            <a:pPr marL="858521" lvl="1" indent="-400736"/>
            <a:endParaRPr lang="en-US" dirty="0"/>
          </a:p>
          <a:p>
            <a:pPr marL="467525" indent="-467525"/>
            <a:r>
              <a:rPr lang="en-US" dirty="0"/>
              <a:t>Support vectors:</a:t>
            </a:r>
          </a:p>
          <a:p>
            <a:pPr marL="467525" indent="-467525"/>
            <a:endParaRPr lang="en-US" dirty="0"/>
          </a:p>
          <a:p>
            <a:pPr marL="467525" indent="-467525"/>
            <a:r>
              <a:rPr lang="en-US" dirty="0"/>
              <a:t> Learning rule is no longer that simple like </a:t>
            </a:r>
            <a:r>
              <a:rPr lang="en-US" dirty="0" err="1"/>
              <a:t>perceptron</a:t>
            </a:r>
            <a:r>
              <a:rPr lang="en-US" dirty="0"/>
              <a:t>!</a:t>
            </a:r>
          </a:p>
          <a:p>
            <a:pPr marL="858521" lvl="1" indent="-400736"/>
            <a:r>
              <a:rPr lang="en-US" dirty="0"/>
              <a:t>need to search the space of </a:t>
            </a:r>
            <a:r>
              <a:rPr lang="en-US" b="1" dirty="0" err="1"/>
              <a:t>w</a:t>
            </a:r>
            <a:r>
              <a:rPr lang="en-US" dirty="0" err="1"/>
              <a:t>’s</a:t>
            </a:r>
            <a:r>
              <a:rPr lang="en-US" dirty="0"/>
              <a:t> and </a:t>
            </a:r>
            <a:r>
              <a:rPr lang="en-US" i="1" dirty="0" err="1"/>
              <a:t>b</a:t>
            </a:r>
            <a:r>
              <a:rPr lang="en-US" dirty="0" err="1"/>
              <a:t>’s</a:t>
            </a:r>
            <a:r>
              <a:rPr lang="en-US" dirty="0"/>
              <a:t> to find the widest margin that matches all the data points or support vectors</a:t>
            </a:r>
          </a:p>
          <a:p>
            <a:pPr marL="858521" lvl="1" indent="-400736"/>
            <a:r>
              <a:rPr lang="en-US" dirty="0"/>
              <a:t>How? Using a </a:t>
            </a:r>
            <a:r>
              <a:rPr lang="en-US" dirty="0">
                <a:solidFill>
                  <a:srgbClr val="FF0000"/>
                </a:solidFill>
              </a:rPr>
              <a:t>Quadratic Programming</a:t>
            </a:r>
            <a:r>
              <a:rPr lang="en-US" dirty="0"/>
              <a:t> (QP) algorithm!</a:t>
            </a:r>
          </a:p>
          <a:p>
            <a:pPr marL="858521" lvl="1" indent="-400736">
              <a:buNone/>
            </a:pPr>
            <a:endParaRPr lang="en-US" dirty="0"/>
          </a:p>
          <a:p>
            <a:pPr marL="858521" lvl="1" indent="-400736"/>
            <a:endParaRPr lang="en-US" dirty="0"/>
          </a:p>
          <a:p>
            <a:pPr marL="858521" lvl="1" indent="-400736"/>
            <a:endParaRPr lang="en-US" dirty="0"/>
          </a:p>
          <a:p>
            <a:pPr marL="858521" lvl="1" indent="-400736">
              <a:lnSpc>
                <a:spcPct val="110000"/>
              </a:lnSpc>
            </a:pPr>
            <a:endParaRPr lang="en-US" dirty="0"/>
          </a:p>
          <a:p>
            <a:pPr marL="858521" lvl="1" indent="-400736">
              <a:lnSpc>
                <a:spcPct val="110000"/>
              </a:lnSpc>
            </a:pPr>
            <a:endParaRPr lang="en-US" dirty="0"/>
          </a:p>
          <a:p>
            <a:pPr marL="858521" lvl="1" indent="-400736">
              <a:lnSpc>
                <a:spcPct val="110000"/>
              </a:lnSpc>
            </a:pPr>
            <a:endParaRPr lang="en-US" dirty="0"/>
          </a:p>
          <a:p>
            <a:pPr marL="858521" lvl="1" indent="-400736">
              <a:lnSpc>
                <a:spcPct val="110000"/>
              </a:lnSpc>
              <a:buNone/>
            </a:pPr>
            <a:endParaRPr lang="en-US" dirty="0"/>
          </a:p>
        </p:txBody>
      </p:sp>
      <p:sp>
        <p:nvSpPr>
          <p:cNvPr id="10248" name="Text Box 4"/>
          <p:cNvSpPr txBox="1">
            <a:spLocks noChangeArrowheads="1"/>
          </p:cNvSpPr>
          <p:nvPr/>
        </p:nvSpPr>
        <p:spPr bwMode="auto">
          <a:xfrm>
            <a:off x="7138547" y="3567946"/>
            <a:ext cx="2085093" cy="359962"/>
          </a:xfrm>
          <a:prstGeom prst="rect">
            <a:avLst/>
          </a:prstGeom>
          <a:noFill/>
          <a:ln w="12700">
            <a:noFill/>
            <a:miter lim="800000"/>
            <a:headEnd/>
            <a:tailEnd/>
          </a:ln>
        </p:spPr>
        <p:txBody>
          <a:bodyPr lIns="80147" tIns="40074" rIns="80147" bIns="40074">
            <a:spAutoFit/>
          </a:bodyPr>
          <a:lstStyle/>
          <a:p>
            <a:pPr>
              <a:spcBef>
                <a:spcPct val="50000"/>
              </a:spcBef>
              <a:buClr>
                <a:schemeClr val="tx1"/>
              </a:buClr>
            </a:pPr>
            <a:endParaRPr lang="en-GB" dirty="0">
              <a:latin typeface="Tahoma" pitchFamily="34" charset="0"/>
            </a:endParaRPr>
          </a:p>
        </p:txBody>
      </p:sp>
      <p:graphicFrame>
        <p:nvGraphicFramePr>
          <p:cNvPr id="10242" name="Object 57"/>
          <p:cNvGraphicFramePr>
            <a:graphicFrameLocks noChangeAspect="1"/>
          </p:cNvGraphicFramePr>
          <p:nvPr/>
        </p:nvGraphicFramePr>
        <p:xfrm>
          <a:off x="4336703" y="3022244"/>
          <a:ext cx="3844390" cy="727123"/>
        </p:xfrm>
        <a:graphic>
          <a:graphicData uri="http://schemas.openxmlformats.org/presentationml/2006/ole">
            <mc:AlternateContent xmlns:mc="http://schemas.openxmlformats.org/markup-compatibility/2006">
              <mc:Choice xmlns:v="urn:schemas-microsoft-com:vml" Requires="v">
                <p:oleObj name="Equation" r:id="rId3" imgW="2489040" imgH="444240" progId="Equation.3">
                  <p:embed/>
                </p:oleObj>
              </mc:Choice>
              <mc:Fallback>
                <p:oleObj name="Equation" r:id="rId3" imgW="2489040" imgH="444240" progId="Equation.3">
                  <p:embed/>
                  <p:pic>
                    <p:nvPicPr>
                      <p:cNvPr id="10242"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6703" y="3022244"/>
                        <a:ext cx="3844390" cy="727123"/>
                      </a:xfrm>
                      <a:prstGeom prst="rect">
                        <a:avLst/>
                      </a:prstGeom>
                      <a:solidFill>
                        <a:srgbClr val="CCFFFF"/>
                      </a:solidFill>
                    </p:spPr>
                  </p:pic>
                </p:oleObj>
              </mc:Fallback>
            </mc:AlternateContent>
          </a:graphicData>
        </a:graphic>
      </p:graphicFrame>
      <p:sp>
        <p:nvSpPr>
          <p:cNvPr id="10249" name="Rectangle 59"/>
          <p:cNvSpPr>
            <a:spLocks noChangeArrowheads="1"/>
          </p:cNvSpPr>
          <p:nvPr/>
        </p:nvSpPr>
        <p:spPr bwMode="auto">
          <a:xfrm>
            <a:off x="1524000" y="-178965"/>
            <a:ext cx="161924" cy="357930"/>
          </a:xfrm>
          <a:prstGeom prst="rect">
            <a:avLst/>
          </a:prstGeom>
          <a:noFill/>
          <a:ln w="9525">
            <a:noFill/>
            <a:miter lim="800000"/>
            <a:headEnd/>
            <a:tailEnd/>
          </a:ln>
        </p:spPr>
        <p:txBody>
          <a:bodyPr wrap="none" lIns="80147" tIns="40074" rIns="80147" bIns="40074" anchor="ctr">
            <a:spAutoFit/>
          </a:bodyPr>
          <a:lstStyle/>
          <a:p>
            <a:endParaRPr lang="en-GB"/>
          </a:p>
        </p:txBody>
      </p:sp>
      <p:graphicFrame>
        <p:nvGraphicFramePr>
          <p:cNvPr id="10243" name="Object 58"/>
          <p:cNvGraphicFramePr>
            <a:graphicFrameLocks noChangeAspect="1"/>
          </p:cNvGraphicFramePr>
          <p:nvPr/>
        </p:nvGraphicFramePr>
        <p:xfrm>
          <a:off x="4857977" y="3913509"/>
          <a:ext cx="2647090" cy="552902"/>
        </p:xfrm>
        <a:graphic>
          <a:graphicData uri="http://schemas.openxmlformats.org/presentationml/2006/ole">
            <mc:AlternateContent xmlns:mc="http://schemas.openxmlformats.org/markup-compatibility/2006">
              <mc:Choice xmlns:v="urn:schemas-microsoft-com:vml" Requires="v">
                <p:oleObj name="Equation" r:id="rId5" imgW="1143000" imgH="228600" progId="Equation.3">
                  <p:embed/>
                </p:oleObj>
              </mc:Choice>
              <mc:Fallback>
                <p:oleObj name="Equation" r:id="rId5" imgW="1143000" imgH="228600" progId="Equation.3">
                  <p:embed/>
                  <p:pic>
                    <p:nvPicPr>
                      <p:cNvPr id="10243" name="Object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977" y="3913509"/>
                        <a:ext cx="2647090" cy="552902"/>
                      </a:xfrm>
                      <a:prstGeom prst="rect">
                        <a:avLst/>
                      </a:prstGeom>
                      <a:solidFill>
                        <a:srgbClr val="CCFFFF"/>
                      </a:solidFill>
                    </p:spPr>
                  </p:pic>
                </p:oleObj>
              </mc:Fallback>
            </mc:AlternateContent>
          </a:graphicData>
        </a:graphic>
      </p:graphicFrame>
    </p:spTree>
    <p:extLst>
      <p:ext uri="{BB962C8B-B14F-4D97-AF65-F5344CB8AC3E}">
        <p14:creationId xmlns:p14="http://schemas.microsoft.com/office/powerpoint/2010/main" val="388993108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338" name="Rectangle 2"/>
          <p:cNvSpPr>
            <a:spLocks noGrp="1" noChangeArrowheads="1"/>
          </p:cNvSpPr>
          <p:nvPr>
            <p:ph type="title"/>
          </p:nvPr>
        </p:nvSpPr>
        <p:spPr>
          <a:xfrm>
            <a:off x="1369219" y="146030"/>
            <a:ext cx="8229600" cy="1139825"/>
          </a:xfrm>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Optimization problem!</a:t>
            </a:r>
          </a:p>
        </p:txBody>
      </p:sp>
      <p:sp>
        <p:nvSpPr>
          <p:cNvPr id="910339" name="Rectangle 3"/>
          <p:cNvSpPr>
            <a:spLocks noGrp="1" noChangeArrowheads="1"/>
          </p:cNvSpPr>
          <p:nvPr>
            <p:ph idx="1"/>
          </p:nvPr>
        </p:nvSpPr>
        <p:spPr>
          <a:xfrm>
            <a:off x="1429230" y="1220787"/>
            <a:ext cx="8229600" cy="5045869"/>
          </a:xfrm>
        </p:spPr>
        <p:txBody>
          <a:bodyPr>
            <a:normAutofit lnSpcReduction="10000"/>
          </a:bodyPr>
          <a:lstStyle/>
          <a:p>
            <a:pPr>
              <a:lnSpc>
                <a:spcPct val="80000"/>
              </a:lnSpc>
              <a:buFont typeface="Wingdings" pitchFamily="2" charset="2"/>
              <a:buNone/>
            </a:pPr>
            <a:r>
              <a:rPr lang="en-US" altLang="ja-JP" sz="2400" b="1" dirty="0">
                <a:ea typeface="ＭＳ Ｐゴシック" pitchFamily="34" charset="-128"/>
              </a:rPr>
              <a:t>Definition (</a:t>
            </a:r>
            <a:r>
              <a:rPr lang="en-US" altLang="ja-JP" sz="2400" b="1" dirty="0">
                <a:solidFill>
                  <a:srgbClr val="FF0000"/>
                </a:solidFill>
                <a:ea typeface="ＭＳ Ｐゴシック" pitchFamily="34" charset="-128"/>
              </a:rPr>
              <a:t>Linear SVM: separable case</a:t>
            </a:r>
            <a:r>
              <a:rPr lang="en-US" altLang="ja-JP" sz="2400" b="1" dirty="0">
                <a:ea typeface="ＭＳ Ｐゴシック" pitchFamily="34" charset="-128"/>
              </a:rPr>
              <a:t>)</a:t>
            </a:r>
            <a:r>
              <a:rPr lang="en-US" altLang="ja-JP" sz="2400" dirty="0">
                <a:ea typeface="ＭＳ Ｐゴシック" pitchFamily="34" charset="-128"/>
              </a:rPr>
              <a:t>: Given a set of linearly separable training examples, </a:t>
            </a:r>
            <a:endParaRPr lang="en-US" altLang="ja-JP" sz="2400" i="1" dirty="0">
              <a:ea typeface="ＭＳ Ｐゴシック" pitchFamily="34" charset="-128"/>
            </a:endParaRPr>
          </a:p>
          <a:p>
            <a:pPr>
              <a:lnSpc>
                <a:spcPct val="80000"/>
              </a:lnSpc>
              <a:spcBef>
                <a:spcPct val="40000"/>
              </a:spcBef>
              <a:spcAft>
                <a:spcPct val="40000"/>
              </a:spcAft>
              <a:buFont typeface="Wingdings" pitchFamily="2" charset="2"/>
              <a:buNone/>
            </a:pPr>
            <a:r>
              <a:rPr lang="en-US" altLang="ja-JP" sz="2400" i="1" dirty="0">
                <a:ea typeface="ＭＳ Ｐゴシック" pitchFamily="34" charset="-128"/>
              </a:rPr>
              <a:t>		D</a:t>
            </a:r>
            <a:r>
              <a:rPr lang="en-US" altLang="ja-JP" sz="2400" dirty="0">
                <a:ea typeface="ＭＳ Ｐゴシック" pitchFamily="34" charset="-128"/>
              </a:rPr>
              <a:t> = {(</a:t>
            </a:r>
            <a:r>
              <a:rPr lang="en-US" altLang="ja-JP" sz="2400" b="1" dirty="0">
                <a:ea typeface="ＭＳ Ｐゴシック" pitchFamily="34" charset="-128"/>
              </a:rPr>
              <a:t>x</a:t>
            </a:r>
            <a:r>
              <a:rPr lang="en-US" altLang="ja-JP" sz="2400" baseline="-25000" dirty="0">
                <a:ea typeface="ＭＳ Ｐゴシック" pitchFamily="34" charset="-128"/>
              </a:rPr>
              <a:t>1</a:t>
            </a:r>
            <a:r>
              <a:rPr lang="en-US" altLang="ja-JP" sz="2400" dirty="0">
                <a:ea typeface="ＭＳ Ｐゴシック" pitchFamily="34" charset="-128"/>
              </a:rPr>
              <a:t>, </a:t>
            </a:r>
            <a:r>
              <a:rPr lang="en-US" altLang="ja-JP" sz="2400" i="1" dirty="0">
                <a:ea typeface="ＭＳ Ｐゴシック" pitchFamily="34" charset="-128"/>
              </a:rPr>
              <a:t>y</a:t>
            </a:r>
            <a:r>
              <a:rPr lang="en-US" altLang="ja-JP" sz="2400" baseline="-25000" dirty="0">
                <a:ea typeface="ＭＳ Ｐゴシック" pitchFamily="34" charset="-128"/>
              </a:rPr>
              <a:t>1</a:t>
            </a:r>
            <a:r>
              <a:rPr lang="en-US" altLang="ja-JP" sz="2400" dirty="0">
                <a:ea typeface="ＭＳ Ｐゴシック" pitchFamily="34" charset="-128"/>
              </a:rPr>
              <a:t>), (</a:t>
            </a:r>
            <a:r>
              <a:rPr lang="en-US" altLang="ja-JP" sz="2400" b="1" dirty="0">
                <a:ea typeface="ＭＳ Ｐゴシック" pitchFamily="34" charset="-128"/>
              </a:rPr>
              <a:t>x</a:t>
            </a:r>
            <a:r>
              <a:rPr lang="en-US" altLang="ja-JP" sz="2400" baseline="-25000" dirty="0">
                <a:ea typeface="ＭＳ Ｐゴシック" pitchFamily="34" charset="-128"/>
              </a:rPr>
              <a:t>2</a:t>
            </a:r>
            <a:r>
              <a:rPr lang="en-US" altLang="ja-JP" sz="2400" dirty="0">
                <a:ea typeface="ＭＳ Ｐゴシック" pitchFamily="34" charset="-128"/>
              </a:rPr>
              <a:t>, </a:t>
            </a:r>
            <a:r>
              <a:rPr lang="en-US" altLang="ja-JP" sz="2400" i="1" dirty="0">
                <a:ea typeface="ＭＳ Ｐゴシック" pitchFamily="34" charset="-128"/>
              </a:rPr>
              <a:t>y</a:t>
            </a:r>
            <a:r>
              <a:rPr lang="en-US" altLang="ja-JP" sz="2400" baseline="-25000" dirty="0">
                <a:ea typeface="ＭＳ Ｐゴシック" pitchFamily="34" charset="-128"/>
              </a:rPr>
              <a:t>2</a:t>
            </a:r>
            <a:r>
              <a:rPr lang="en-US" altLang="ja-JP" sz="2400" dirty="0">
                <a:ea typeface="ＭＳ Ｐゴシック" pitchFamily="34" charset="-128"/>
              </a:rPr>
              <a:t>), …, (</a:t>
            </a:r>
            <a:r>
              <a:rPr lang="en-US" altLang="ja-JP" sz="2400" b="1" dirty="0" err="1">
                <a:ea typeface="ＭＳ Ｐゴシック" pitchFamily="34" charset="-128"/>
              </a:rPr>
              <a:t>x</a:t>
            </a:r>
            <a:r>
              <a:rPr lang="en-US" altLang="ja-JP" sz="2400" baseline="-25000" dirty="0" err="1">
                <a:ea typeface="ＭＳ Ｐゴシック" pitchFamily="34" charset="-128"/>
              </a:rPr>
              <a:t>r</a:t>
            </a:r>
            <a:r>
              <a:rPr lang="en-US" altLang="ja-JP" sz="2400" dirty="0">
                <a:ea typeface="ＭＳ Ｐゴシック" pitchFamily="34" charset="-128"/>
              </a:rPr>
              <a:t>, </a:t>
            </a:r>
            <a:r>
              <a:rPr lang="en-US" altLang="ja-JP" sz="2400" i="1" dirty="0" err="1">
                <a:ea typeface="ＭＳ Ｐゴシック" pitchFamily="34" charset="-128"/>
              </a:rPr>
              <a:t>y</a:t>
            </a:r>
            <a:r>
              <a:rPr lang="en-US" altLang="ja-JP" sz="2400" baseline="-25000" dirty="0" err="1">
                <a:ea typeface="ＭＳ Ｐゴシック" pitchFamily="34" charset="-128"/>
              </a:rPr>
              <a:t>r</a:t>
            </a:r>
            <a:r>
              <a:rPr lang="en-US" altLang="ja-JP" sz="2400" dirty="0">
                <a:ea typeface="ＭＳ Ｐゴシック" pitchFamily="34" charset="-128"/>
              </a:rPr>
              <a:t>)}</a:t>
            </a:r>
          </a:p>
          <a:p>
            <a:pPr>
              <a:lnSpc>
                <a:spcPct val="80000"/>
              </a:lnSpc>
              <a:buFont typeface="Wingdings" pitchFamily="2" charset="2"/>
              <a:buNone/>
            </a:pPr>
            <a:r>
              <a:rPr lang="en-US" altLang="ja-JP" sz="2400" dirty="0">
                <a:ea typeface="ＭＳ Ｐゴシック" pitchFamily="34" charset="-128"/>
              </a:rPr>
              <a:t>	Learning is to solve the following constrained minimization problem, </a:t>
            </a:r>
          </a:p>
          <a:p>
            <a:pPr>
              <a:lnSpc>
                <a:spcPct val="80000"/>
              </a:lnSpc>
              <a:buFont typeface="Wingdings" pitchFamily="2" charset="2"/>
              <a:buNone/>
            </a:pPr>
            <a:endParaRPr lang="en-US" altLang="ja-JP" sz="2400" dirty="0">
              <a:ea typeface="ＭＳ Ｐゴシック" pitchFamily="34" charset="-128"/>
            </a:endParaRPr>
          </a:p>
          <a:p>
            <a:pPr>
              <a:lnSpc>
                <a:spcPct val="80000"/>
              </a:lnSpc>
              <a:buFont typeface="Wingdings" pitchFamily="2" charset="2"/>
              <a:buNone/>
            </a:pPr>
            <a:endParaRPr lang="en-US" altLang="ja-JP" sz="2400" dirty="0">
              <a:ea typeface="ＭＳ Ｐゴシック" pitchFamily="34" charset="-128"/>
            </a:endParaRPr>
          </a:p>
          <a:p>
            <a:pPr>
              <a:lnSpc>
                <a:spcPct val="80000"/>
              </a:lnSpc>
              <a:buFont typeface="Wingdings" pitchFamily="2" charset="2"/>
              <a:buNone/>
            </a:pPr>
            <a:endParaRPr lang="en-US" altLang="ja-JP" sz="2400" dirty="0">
              <a:ea typeface="ＭＳ Ｐゴシック" pitchFamily="34" charset="-128"/>
            </a:endParaRPr>
          </a:p>
          <a:p>
            <a:pPr>
              <a:lnSpc>
                <a:spcPct val="80000"/>
              </a:lnSpc>
              <a:buFont typeface="Wingdings" pitchFamily="2" charset="2"/>
              <a:buNone/>
            </a:pPr>
            <a:endParaRPr lang="en-US" altLang="ja-JP" sz="2400" dirty="0">
              <a:ea typeface="ＭＳ Ｐゴシック" pitchFamily="34" charset="-128"/>
            </a:endParaRPr>
          </a:p>
          <a:p>
            <a:pPr>
              <a:lnSpc>
                <a:spcPct val="80000"/>
              </a:lnSpc>
              <a:buFont typeface="Wingdings" pitchFamily="2" charset="2"/>
              <a:buNone/>
            </a:pPr>
            <a:endParaRPr lang="en-US" altLang="ja-JP" sz="2400" dirty="0">
              <a:ea typeface="ＭＳ Ｐゴシック" pitchFamily="34" charset="-128"/>
            </a:endParaRPr>
          </a:p>
          <a:p>
            <a:pPr>
              <a:lnSpc>
                <a:spcPct val="80000"/>
              </a:lnSpc>
              <a:buFont typeface="Wingdings" pitchFamily="2" charset="2"/>
              <a:buNone/>
            </a:pPr>
            <a:r>
              <a:rPr lang="en-US" altLang="ja-JP" sz="2400" dirty="0">
                <a:ea typeface="ＭＳ Ｐゴシック" pitchFamily="34" charset="-128"/>
                <a:sym typeface="Symbol" pitchFamily="18" charset="2"/>
              </a:rPr>
              <a:t>The constraint					   </a:t>
            </a:r>
          </a:p>
          <a:p>
            <a:pPr>
              <a:lnSpc>
                <a:spcPct val="80000"/>
              </a:lnSpc>
              <a:buFont typeface="Wingdings" pitchFamily="2" charset="2"/>
              <a:buNone/>
            </a:pPr>
            <a:r>
              <a:rPr lang="en-US" altLang="ja-JP" sz="2400" dirty="0">
                <a:ea typeface="ＭＳ Ｐゴシック" pitchFamily="34" charset="-128"/>
                <a:sym typeface="Symbol" pitchFamily="18" charset="2"/>
              </a:rPr>
              <a:t>summarizes to:</a:t>
            </a:r>
          </a:p>
          <a:p>
            <a:pPr lvl="2">
              <a:lnSpc>
                <a:spcPct val="80000"/>
              </a:lnSpc>
              <a:spcBef>
                <a:spcPct val="40000"/>
              </a:spcBef>
              <a:buNone/>
            </a:pPr>
            <a:r>
              <a:rPr lang="en-US" altLang="ja-JP" sz="1600" dirty="0">
                <a:ea typeface="ＭＳ Ｐゴシック" pitchFamily="34" charset="-128"/>
                <a:sym typeface="Symbol" pitchFamily="18" charset="2"/>
              </a:rPr>
              <a:t>	</a:t>
            </a:r>
            <a:r>
              <a:rPr lang="en-US" altLang="ja-JP" sz="1800" dirty="0">
                <a:ea typeface="ＭＳ Ｐゴシック" pitchFamily="34" charset="-128"/>
                <a:sym typeface="Symbol" pitchFamily="18" charset="2"/>
              </a:rPr>
              <a:t></a:t>
            </a:r>
            <a:r>
              <a:rPr lang="en-US" altLang="ja-JP" sz="1800" b="1" dirty="0">
                <a:ea typeface="ＭＳ Ｐゴシック" pitchFamily="34" charset="-128"/>
              </a:rPr>
              <a:t>w </a:t>
            </a:r>
            <a:r>
              <a:rPr lang="en-US" altLang="ja-JP" sz="1800" b="1" dirty="0">
                <a:ea typeface="ＭＳ Ｐゴシック" pitchFamily="34" charset="-128"/>
                <a:sym typeface="Symbol" pitchFamily="18" charset="2"/>
              </a:rPr>
              <a:t></a:t>
            </a:r>
            <a:r>
              <a:rPr lang="en-US" altLang="ja-JP" sz="1800" b="1" dirty="0">
                <a:ea typeface="ＭＳ Ｐゴシック" pitchFamily="34" charset="-128"/>
              </a:rPr>
              <a:t> x</a:t>
            </a:r>
            <a:r>
              <a:rPr lang="en-US" altLang="ja-JP" sz="1800" baseline="-25000" dirty="0">
                <a:ea typeface="ＭＳ Ｐゴシック" pitchFamily="34" charset="-128"/>
              </a:rPr>
              <a:t>i</a:t>
            </a:r>
            <a:r>
              <a:rPr lang="en-US" altLang="ja-JP" sz="1800" dirty="0">
                <a:ea typeface="ＭＳ Ｐゴシック" pitchFamily="34" charset="-128"/>
                <a:sym typeface="Symbol" pitchFamily="18" charset="2"/>
              </a:rPr>
              <a:t></a:t>
            </a:r>
            <a:r>
              <a:rPr lang="en-US" altLang="ja-JP" sz="1800" i="1" dirty="0">
                <a:ea typeface="ＭＳ Ｐゴシック" pitchFamily="34" charset="-128"/>
              </a:rPr>
              <a:t> + b</a:t>
            </a:r>
            <a:r>
              <a:rPr lang="en-US" altLang="ja-JP" sz="1800" dirty="0">
                <a:ea typeface="ＭＳ Ｐゴシック" pitchFamily="34" charset="-128"/>
              </a:rPr>
              <a:t> </a:t>
            </a:r>
            <a:r>
              <a:rPr lang="en-US" altLang="ja-JP" sz="1800" dirty="0">
                <a:ea typeface="ＭＳ Ｐゴシック" pitchFamily="34" charset="-128"/>
                <a:sym typeface="Symbol" pitchFamily="18" charset="2"/>
              </a:rPr>
              <a:t></a:t>
            </a:r>
            <a:r>
              <a:rPr lang="en-US" altLang="ja-JP" sz="1800" dirty="0">
                <a:ea typeface="ＭＳ Ｐゴシック" pitchFamily="34" charset="-128"/>
              </a:rPr>
              <a:t> 1     for </a:t>
            </a:r>
            <a:r>
              <a:rPr lang="en-US" altLang="ja-JP" sz="1800" i="1" dirty="0" err="1">
                <a:ea typeface="ＭＳ Ｐゴシック" pitchFamily="34" charset="-128"/>
              </a:rPr>
              <a:t>y</a:t>
            </a:r>
            <a:r>
              <a:rPr lang="en-US" altLang="ja-JP" sz="1800" baseline="-25000" dirty="0" err="1">
                <a:ea typeface="ＭＳ Ｐゴシック" pitchFamily="34" charset="-128"/>
              </a:rPr>
              <a:t>i</a:t>
            </a:r>
            <a:r>
              <a:rPr lang="en-US" altLang="ja-JP" sz="1800" dirty="0">
                <a:ea typeface="ＭＳ Ｐゴシック" pitchFamily="34" charset="-128"/>
              </a:rPr>
              <a:t> = 1</a:t>
            </a:r>
            <a:endParaRPr lang="en-US" altLang="ja-JP" sz="1800" i="1" dirty="0">
              <a:ea typeface="ＭＳ Ｐゴシック" pitchFamily="34" charset="-128"/>
            </a:endParaRPr>
          </a:p>
          <a:p>
            <a:pPr lvl="2">
              <a:lnSpc>
                <a:spcPct val="80000"/>
              </a:lnSpc>
              <a:buNone/>
            </a:pPr>
            <a:r>
              <a:rPr lang="en-US" altLang="ja-JP" sz="1800" dirty="0">
                <a:ea typeface="ＭＳ Ｐゴシック" pitchFamily="34" charset="-128"/>
                <a:sym typeface="Symbol" pitchFamily="18" charset="2"/>
              </a:rPr>
              <a:t>	</a:t>
            </a:r>
            <a:r>
              <a:rPr lang="en-US" altLang="ja-JP" sz="1800" b="1" dirty="0">
                <a:ea typeface="ＭＳ Ｐゴシック" pitchFamily="34" charset="-128"/>
              </a:rPr>
              <a:t>w </a:t>
            </a:r>
            <a:r>
              <a:rPr lang="en-US" altLang="ja-JP" sz="1800" b="1" dirty="0">
                <a:ea typeface="ＭＳ Ｐゴシック" pitchFamily="34" charset="-128"/>
                <a:sym typeface="Symbol" pitchFamily="18" charset="2"/>
              </a:rPr>
              <a:t></a:t>
            </a:r>
            <a:r>
              <a:rPr lang="en-US" altLang="ja-JP" sz="1800" b="1" dirty="0">
                <a:ea typeface="ＭＳ Ｐゴシック" pitchFamily="34" charset="-128"/>
              </a:rPr>
              <a:t> x</a:t>
            </a:r>
            <a:r>
              <a:rPr lang="en-US" altLang="ja-JP" sz="1800" baseline="-25000" dirty="0">
                <a:ea typeface="ＭＳ Ｐゴシック" pitchFamily="34" charset="-128"/>
              </a:rPr>
              <a:t>i</a:t>
            </a:r>
            <a:r>
              <a:rPr lang="en-US" altLang="ja-JP" sz="1800" dirty="0">
                <a:ea typeface="ＭＳ Ｐゴシック" pitchFamily="34" charset="-128"/>
                <a:sym typeface="Symbol" pitchFamily="18" charset="2"/>
              </a:rPr>
              <a:t></a:t>
            </a:r>
            <a:r>
              <a:rPr lang="en-US" altLang="ja-JP" sz="1800" i="1" dirty="0">
                <a:ea typeface="ＭＳ Ｐゴシック" pitchFamily="34" charset="-128"/>
              </a:rPr>
              <a:t> + b</a:t>
            </a:r>
            <a:r>
              <a:rPr lang="en-US" altLang="ja-JP" sz="1800" dirty="0">
                <a:ea typeface="ＭＳ Ｐゴシック" pitchFamily="34" charset="-128"/>
              </a:rPr>
              <a:t> </a:t>
            </a:r>
            <a:r>
              <a:rPr lang="en-US" altLang="ja-JP" sz="1800" dirty="0">
                <a:ea typeface="ＭＳ Ｐゴシック" pitchFamily="34" charset="-128"/>
                <a:sym typeface="Symbol" pitchFamily="18" charset="2"/>
              </a:rPr>
              <a:t></a:t>
            </a:r>
            <a:r>
              <a:rPr lang="en-US" altLang="ja-JP" sz="1800" dirty="0">
                <a:ea typeface="ＭＳ Ｐゴシック" pitchFamily="34" charset="-128"/>
              </a:rPr>
              <a:t> -1    for </a:t>
            </a:r>
            <a:r>
              <a:rPr lang="en-US" altLang="ja-JP" sz="1800" i="1" dirty="0" err="1">
                <a:ea typeface="ＭＳ Ｐゴシック" pitchFamily="34" charset="-128"/>
              </a:rPr>
              <a:t>y</a:t>
            </a:r>
            <a:r>
              <a:rPr lang="en-US" altLang="ja-JP" sz="1800" baseline="-25000" dirty="0" err="1">
                <a:ea typeface="ＭＳ Ｐゴシック" pitchFamily="34" charset="-128"/>
              </a:rPr>
              <a:t>i</a:t>
            </a:r>
            <a:r>
              <a:rPr lang="en-US" altLang="ja-JP" sz="1800" dirty="0">
                <a:ea typeface="ＭＳ Ｐゴシック" pitchFamily="34" charset="-128"/>
              </a:rPr>
              <a:t> = -1</a:t>
            </a:r>
            <a:endParaRPr lang="en-US" sz="1800" dirty="0"/>
          </a:p>
        </p:txBody>
      </p:sp>
      <p:sp>
        <p:nvSpPr>
          <p:cNvPr id="910341" name="Rectangle 5"/>
          <p:cNvSpPr>
            <a:spLocks noChangeArrowheads="1"/>
          </p:cNvSpPr>
          <p:nvPr/>
        </p:nvSpPr>
        <p:spPr bwMode="auto">
          <a:xfrm>
            <a:off x="1524001" y="2953822"/>
            <a:ext cx="184731" cy="369332"/>
          </a:xfrm>
          <a:prstGeom prst="rect">
            <a:avLst/>
          </a:prstGeom>
          <a:noFill/>
          <a:ln w="9525" algn="ctr">
            <a:noFill/>
            <a:miter lim="800000"/>
            <a:headEnd/>
            <a:tailEnd/>
          </a:ln>
          <a:effectLst/>
        </p:spPr>
        <p:txBody>
          <a:bodyPr wrap="none" anchor="ctr">
            <a:spAutoFit/>
          </a:bodyPr>
          <a:lstStyle/>
          <a:p>
            <a:endParaRPr lang="en-GB"/>
          </a:p>
        </p:txBody>
      </p:sp>
      <p:graphicFrame>
        <p:nvGraphicFramePr>
          <p:cNvPr id="910340" name="Object 4"/>
          <p:cNvGraphicFramePr>
            <a:graphicFrameLocks noChangeAspect="1"/>
          </p:cNvGraphicFramePr>
          <p:nvPr/>
        </p:nvGraphicFramePr>
        <p:xfrm>
          <a:off x="2603500" y="3127375"/>
          <a:ext cx="5761038" cy="1346200"/>
        </p:xfrm>
        <a:graphic>
          <a:graphicData uri="http://schemas.openxmlformats.org/presentationml/2006/ole">
            <mc:AlternateContent xmlns:mc="http://schemas.openxmlformats.org/markup-compatibility/2006">
              <mc:Choice xmlns:v="urn:schemas-microsoft-com:vml" Requires="v">
                <p:oleObj name="Equation" r:id="rId3" imgW="2489200" imgH="584200" progId="Equation.3">
                  <p:embed/>
                </p:oleObj>
              </mc:Choice>
              <mc:Fallback>
                <p:oleObj name="Equation" r:id="rId3" imgW="2489200" imgH="584200" progId="Equation.3">
                  <p:embed/>
                  <p:pic>
                    <p:nvPicPr>
                      <p:cNvPr id="9103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3500" y="3127375"/>
                        <a:ext cx="5761038" cy="1346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0343" name="Rectangle 7"/>
          <p:cNvSpPr>
            <a:spLocks noChangeArrowheads="1"/>
          </p:cNvSpPr>
          <p:nvPr/>
        </p:nvSpPr>
        <p:spPr bwMode="auto">
          <a:xfrm>
            <a:off x="1524001" y="-184666"/>
            <a:ext cx="184731" cy="369332"/>
          </a:xfrm>
          <a:prstGeom prst="rect">
            <a:avLst/>
          </a:prstGeom>
          <a:noFill/>
          <a:ln w="9525" algn="ctr">
            <a:noFill/>
            <a:miter lim="800000"/>
            <a:headEnd/>
            <a:tailEnd/>
          </a:ln>
          <a:effectLst/>
        </p:spPr>
        <p:txBody>
          <a:bodyPr wrap="none" anchor="ctr">
            <a:spAutoFit/>
          </a:bodyPr>
          <a:lstStyle/>
          <a:p>
            <a:endParaRPr lang="en-GB"/>
          </a:p>
        </p:txBody>
      </p:sp>
      <p:graphicFrame>
        <p:nvGraphicFramePr>
          <p:cNvPr id="910342" name="Object 6"/>
          <p:cNvGraphicFramePr>
            <a:graphicFrameLocks noChangeAspect="1"/>
          </p:cNvGraphicFramePr>
          <p:nvPr>
            <p:extLst>
              <p:ext uri="{D42A27DB-BD31-4B8C-83A1-F6EECF244321}">
                <p14:modId xmlns:p14="http://schemas.microsoft.com/office/powerpoint/2010/main" val="1419770111"/>
              </p:ext>
            </p:extLst>
          </p:nvPr>
        </p:nvGraphicFramePr>
        <p:xfrm>
          <a:off x="3416591" y="4912241"/>
          <a:ext cx="3600450" cy="407988"/>
        </p:xfrm>
        <a:graphic>
          <a:graphicData uri="http://schemas.openxmlformats.org/presentationml/2006/ole">
            <mc:AlternateContent xmlns:mc="http://schemas.openxmlformats.org/markup-compatibility/2006">
              <mc:Choice xmlns:v="urn:schemas-microsoft-com:vml" Requires="v">
                <p:oleObj name="Equation" r:id="rId5" imgW="1765300" imgH="203200" progId="Equation.3">
                  <p:embed/>
                </p:oleObj>
              </mc:Choice>
              <mc:Fallback>
                <p:oleObj name="Equation" r:id="rId5" imgW="1765300" imgH="203200" progId="Equation.3">
                  <p:embed/>
                  <p:pic>
                    <p:nvPicPr>
                      <p:cNvPr id="910342"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6591" y="4912241"/>
                        <a:ext cx="3600450"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Footer Placeholder 10"/>
          <p:cNvSpPr>
            <a:spLocks noGrp="1"/>
          </p:cNvSpPr>
          <p:nvPr>
            <p:ph type="ftr" sz="quarter" idx="11"/>
          </p:nvPr>
        </p:nvSpPr>
        <p:spPr/>
        <p:txBody>
          <a:bodyPr/>
          <a:lstStyle/>
          <a:p>
            <a:r>
              <a:rPr lang="en-CA" altLang="en-US"/>
              <a:t>F20/F21 AA Applied Text Analytics</a:t>
            </a:r>
            <a:endParaRPr lang="en-US" altLang="en-US"/>
          </a:p>
        </p:txBody>
      </p:sp>
    </p:spTree>
    <p:extLst>
      <p:ext uri="{BB962C8B-B14F-4D97-AF65-F5344CB8AC3E}">
        <p14:creationId xmlns:p14="http://schemas.microsoft.com/office/powerpoint/2010/main" val="413102154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5283200" y="177800"/>
            <a:ext cx="6400800" cy="2540000"/>
          </a:xfrm>
        </p:spPr>
        <p:txBody>
          <a:bodyPr/>
          <a:lstStyle/>
          <a:p>
            <a:r>
              <a:rPr lang="en-US" sz="5333">
                <a:latin typeface="Calibri (Headings)"/>
                <a:cs typeface="Calibri (Headings)"/>
              </a:rPr>
              <a:t>Text Classification and Na</a:t>
            </a:r>
            <a:r>
              <a:rPr lang="fr-FR" sz="5333">
                <a:latin typeface="Calibri (Headings)"/>
                <a:cs typeface="Calibri (Headings)"/>
              </a:rPr>
              <a:t>ï</a:t>
            </a:r>
            <a:r>
              <a:rPr lang="en-US" sz="5333">
                <a:latin typeface="Calibri (Headings)"/>
                <a:cs typeface="Calibri (Headings)"/>
              </a:rPr>
              <a:t>ve Bayes</a:t>
            </a:r>
            <a:endParaRPr lang="en-US" sz="5333" dirty="0">
              <a:latin typeface="Calibri (Headings)"/>
              <a:ea typeface="ＭＳ Ｐゴシック" charset="0"/>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4800" dirty="0">
                <a:solidFill>
                  <a:srgbClr val="A4001D"/>
                </a:solidFill>
                <a:latin typeface="Calibri"/>
                <a:ea typeface="ＭＳ Ｐゴシック" charset="0"/>
                <a:cs typeface="Calibri"/>
              </a:rPr>
              <a:t>Text Classification: Features and Model</a:t>
            </a:r>
          </a:p>
        </p:txBody>
      </p:sp>
    </p:spTree>
    <p:extLst>
      <p:ext uri="{BB962C8B-B14F-4D97-AF65-F5344CB8AC3E}">
        <p14:creationId xmlns:p14="http://schemas.microsoft.com/office/powerpoint/2010/main" val="349684682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5C82A82-E1C1-D447-B1AD-5588AC29C0C1}"/>
              </a:ext>
            </a:extLst>
          </p:cNvPr>
          <p:cNvSpPr>
            <a:spLocks noGrp="1" noChangeArrowheads="1"/>
          </p:cNvSpPr>
          <p:nvPr>
            <p:ph type="title"/>
          </p:nvPr>
        </p:nvSpPr>
        <p:spPr/>
        <p:txBody>
          <a:bodyPr>
            <a:normAutofit/>
          </a:bodyPr>
          <a:lstStyle/>
          <a:p>
            <a:r>
              <a:rPr lang="en-US" altLang="en-US" sz="4000" dirty="0">
                <a:solidFill>
                  <a:schemeClr val="accent2">
                    <a:lumMod val="75000"/>
                  </a:schemeClr>
                </a:solidFill>
                <a:effectLst>
                  <a:outerShdw blurRad="38100" dist="38100" dir="2700000" algn="tl">
                    <a:srgbClr val="000000">
                      <a:alpha val="43137"/>
                    </a:srgbClr>
                  </a:outerShdw>
                </a:effectLst>
              </a:rPr>
              <a:t>Solving the Optimization Problem</a:t>
            </a:r>
          </a:p>
        </p:txBody>
      </p:sp>
      <p:sp>
        <p:nvSpPr>
          <p:cNvPr id="33795" name="Rectangle 3">
            <a:extLst>
              <a:ext uri="{FF2B5EF4-FFF2-40B4-BE49-F238E27FC236}">
                <a16:creationId xmlns:a16="http://schemas.microsoft.com/office/drawing/2014/main" id="{E65C197D-699F-AB41-BBFE-1019F4859ACC}"/>
              </a:ext>
            </a:extLst>
          </p:cNvPr>
          <p:cNvSpPr>
            <a:spLocks noGrp="1" noChangeArrowheads="1"/>
          </p:cNvSpPr>
          <p:nvPr>
            <p:ph type="body" idx="1"/>
          </p:nvPr>
        </p:nvSpPr>
        <p:spPr>
          <a:xfrm>
            <a:off x="1346662" y="1306830"/>
            <a:ext cx="9168938" cy="5029200"/>
          </a:xfrm>
        </p:spPr>
        <p:txBody>
          <a:bodyPr/>
          <a:lstStyle/>
          <a:p>
            <a:pPr eaLnBrk="1" hangingPunct="1"/>
            <a:endParaRPr lang="en-US" altLang="en-US" sz="2000" dirty="0">
              <a:ea typeface="ＭＳ Ｐゴシック" panose="020B0600070205080204" pitchFamily="34" charset="-128"/>
            </a:endParaRPr>
          </a:p>
          <a:p>
            <a:pPr eaLnBrk="1" hangingPunct="1"/>
            <a:endParaRPr lang="en-US" altLang="en-US" sz="2000" dirty="0">
              <a:ea typeface="ＭＳ Ｐゴシック" panose="020B0600070205080204" pitchFamily="34" charset="-128"/>
            </a:endParaRPr>
          </a:p>
          <a:p>
            <a:pPr eaLnBrk="1" hangingPunct="1"/>
            <a:endParaRPr lang="en-US" altLang="en-US" sz="2000" dirty="0">
              <a:ea typeface="ＭＳ Ｐゴシック" panose="020B0600070205080204" pitchFamily="34" charset="-128"/>
            </a:endParaRPr>
          </a:p>
          <a:p>
            <a:pPr eaLnBrk="1" hangingPunct="1"/>
            <a:endParaRPr lang="en-US" altLang="en-US" sz="2000" dirty="0">
              <a:ea typeface="ＭＳ Ｐゴシック" panose="020B0600070205080204" pitchFamily="34" charset="-128"/>
            </a:endParaRPr>
          </a:p>
          <a:p>
            <a:pPr eaLnBrk="1" hangingPunct="1"/>
            <a:r>
              <a:rPr lang="en-US" altLang="en-US" sz="2000" dirty="0">
                <a:ea typeface="ＭＳ Ｐゴシック" panose="020B0600070205080204" pitchFamily="34" charset="-128"/>
              </a:rPr>
              <a:t>This is now optimizing a </a:t>
            </a:r>
            <a:r>
              <a:rPr lang="en-US" altLang="en-US" sz="2000" i="1" dirty="0">
                <a:ea typeface="ＭＳ Ｐゴシック" panose="020B0600070205080204" pitchFamily="34" charset="-128"/>
              </a:rPr>
              <a:t>quadratic </a:t>
            </a:r>
            <a:r>
              <a:rPr lang="en-US" altLang="en-US" sz="2000" dirty="0">
                <a:ea typeface="ＭＳ Ｐゴシック" panose="020B0600070205080204" pitchFamily="34" charset="-128"/>
              </a:rPr>
              <a:t>function subject to </a:t>
            </a:r>
            <a:r>
              <a:rPr lang="en-US" altLang="en-US" sz="2000" i="1" dirty="0">
                <a:ea typeface="ＭＳ Ｐゴシック" panose="020B0600070205080204" pitchFamily="34" charset="-128"/>
              </a:rPr>
              <a:t>linear </a:t>
            </a:r>
            <a:r>
              <a:rPr lang="en-US" altLang="en-US" sz="2000" dirty="0">
                <a:ea typeface="ＭＳ Ｐゴシック" panose="020B0600070205080204" pitchFamily="34" charset="-128"/>
              </a:rPr>
              <a:t>constraints</a:t>
            </a:r>
          </a:p>
          <a:p>
            <a:pPr eaLnBrk="1" hangingPunct="1"/>
            <a:r>
              <a:rPr lang="en-US" altLang="en-US" sz="2000" dirty="0">
                <a:ea typeface="ＭＳ Ｐゴシック" panose="020B0600070205080204" pitchFamily="34" charset="-128"/>
              </a:rPr>
              <a:t>Quadratic optimization problems are a well-known class of mathematical programming problem, and many (intricate) algorithms exist for solving them (with many special ones built for SVMs)</a:t>
            </a:r>
          </a:p>
          <a:p>
            <a:pPr eaLnBrk="1" hangingPunct="1"/>
            <a:r>
              <a:rPr lang="en-US" altLang="en-US" sz="2000" dirty="0">
                <a:ea typeface="ＭＳ Ｐゴシック" panose="020B0600070205080204" pitchFamily="34" charset="-128"/>
              </a:rPr>
              <a:t>The solution involves constructing a </a:t>
            </a:r>
            <a:r>
              <a:rPr lang="en-US" altLang="en-US" sz="2000" i="1" dirty="0">
                <a:ea typeface="ＭＳ Ｐゴシック" panose="020B0600070205080204" pitchFamily="34" charset="-128"/>
              </a:rPr>
              <a:t>dual problem </a:t>
            </a:r>
            <a:r>
              <a:rPr lang="en-US" altLang="en-US" sz="2000" dirty="0">
                <a:ea typeface="ＭＳ Ｐゴシック" panose="020B0600070205080204" pitchFamily="34" charset="-128"/>
              </a:rPr>
              <a:t>where a </a:t>
            </a:r>
            <a:r>
              <a:rPr lang="en-US" altLang="en-US" sz="2000" b="1" i="1" dirty="0">
                <a:solidFill>
                  <a:srgbClr val="C00000"/>
                </a:solidFill>
                <a:ea typeface="ＭＳ Ｐゴシック" panose="020B0600070205080204" pitchFamily="34" charset="-128"/>
              </a:rPr>
              <a:t>Lagrange multiplier</a:t>
            </a:r>
            <a:r>
              <a:rPr lang="en-US" altLang="en-US" sz="2000" b="1" dirty="0">
                <a:solidFill>
                  <a:srgbClr val="C00000"/>
                </a:solidFill>
                <a:ea typeface="ＭＳ Ｐゴシック" panose="020B0600070205080204" pitchFamily="34" charset="-128"/>
              </a:rPr>
              <a:t> </a:t>
            </a:r>
            <a:r>
              <a:rPr lang="el-GR" altLang="en-US" sz="2000" i="1" dirty="0">
                <a:ea typeface="ＭＳ Ｐゴシック" panose="020B0600070205080204" pitchFamily="34" charset="-128"/>
              </a:rPr>
              <a:t>α</a:t>
            </a:r>
            <a:r>
              <a:rPr lang="en-US" altLang="en-US" sz="2000" i="1" baseline="-25000" dirty="0" err="1">
                <a:ea typeface="ＭＳ Ｐゴシック" panose="020B0600070205080204" pitchFamily="34" charset="-128"/>
              </a:rPr>
              <a:t>i</a:t>
            </a:r>
            <a:r>
              <a:rPr lang="en-US" altLang="en-US" sz="2000" i="1" baseline="-25000" dirty="0">
                <a:ea typeface="ＭＳ Ｐゴシック" panose="020B0600070205080204" pitchFamily="34" charset="-128"/>
              </a:rPr>
              <a:t> </a:t>
            </a:r>
            <a:r>
              <a:rPr lang="en-US" altLang="en-US" sz="2000" dirty="0">
                <a:ea typeface="ＭＳ Ｐゴシック" panose="020B0600070205080204" pitchFamily="34" charset="-128"/>
              </a:rPr>
              <a:t>is associated with every constraint in the primary problem:</a:t>
            </a:r>
          </a:p>
          <a:p>
            <a:pPr eaLnBrk="1" hangingPunct="1"/>
            <a:endParaRPr lang="en-US" altLang="en-US" sz="2000" dirty="0">
              <a:ea typeface="ＭＳ Ｐゴシック" panose="020B0600070205080204" pitchFamily="34" charset="-128"/>
            </a:endParaRPr>
          </a:p>
        </p:txBody>
      </p:sp>
      <p:sp>
        <p:nvSpPr>
          <p:cNvPr id="33796" name="Text Box 4">
            <a:extLst>
              <a:ext uri="{FF2B5EF4-FFF2-40B4-BE49-F238E27FC236}">
                <a16:creationId xmlns:a16="http://schemas.microsoft.com/office/drawing/2014/main" id="{6C940A57-3FF6-F244-8914-28F01B7C26AB}"/>
              </a:ext>
            </a:extLst>
          </p:cNvPr>
          <p:cNvSpPr txBox="1">
            <a:spLocks noChangeArrowheads="1"/>
          </p:cNvSpPr>
          <p:nvPr/>
        </p:nvSpPr>
        <p:spPr bwMode="auto">
          <a:xfrm>
            <a:off x="2609850" y="1624330"/>
            <a:ext cx="6438900" cy="10922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en-US" sz="2000">
                <a:latin typeface="Times New Roman" panose="02020603050405020304" pitchFamily="18" charset="0"/>
              </a:rPr>
              <a:t>Find </a:t>
            </a:r>
            <a:r>
              <a:rPr lang="en-US" altLang="en-US" sz="2000" b="1">
                <a:latin typeface="Times New Roman" panose="02020603050405020304" pitchFamily="18" charset="0"/>
              </a:rPr>
              <a:t>w</a:t>
            </a:r>
            <a:r>
              <a:rPr lang="en-US" altLang="en-US" sz="2000">
                <a:latin typeface="Times New Roman" panose="02020603050405020304" pitchFamily="18" charset="0"/>
              </a:rPr>
              <a:t> and </a:t>
            </a:r>
            <a:r>
              <a:rPr lang="en-US" altLang="en-US" sz="2000" i="1">
                <a:latin typeface="Times New Roman" panose="02020603050405020304" pitchFamily="18" charset="0"/>
              </a:rPr>
              <a:t>b</a:t>
            </a:r>
            <a:r>
              <a:rPr lang="en-US" altLang="en-US" sz="2000">
                <a:latin typeface="Times New Roman" panose="02020603050405020304" pitchFamily="18" charset="0"/>
              </a:rPr>
              <a:t> such that</a:t>
            </a:r>
          </a:p>
          <a:p>
            <a:pPr eaLnBrk="1" hangingPunct="1"/>
            <a:r>
              <a:rPr lang="el-GR" altLang="en-US" sz="2000" b="1">
                <a:latin typeface="Times New Roman" panose="02020603050405020304" pitchFamily="18" charset="0"/>
              </a:rPr>
              <a:t>Φ</a:t>
            </a:r>
            <a:r>
              <a:rPr lang="en-US" altLang="en-US" sz="2000">
                <a:latin typeface="Times New Roman" panose="02020603050405020304" pitchFamily="18" charset="0"/>
              </a:rPr>
              <a:t>(</a:t>
            </a:r>
            <a:r>
              <a:rPr lang="en-US" altLang="en-US" sz="2000" b="1">
                <a:latin typeface="Times New Roman" panose="02020603050405020304" pitchFamily="18" charset="0"/>
              </a:rPr>
              <a:t>w</a:t>
            </a:r>
            <a:r>
              <a:rPr lang="en-US" altLang="en-US" sz="2000">
                <a:latin typeface="Times New Roman" panose="02020603050405020304" pitchFamily="18" charset="0"/>
              </a:rPr>
              <a:t>)</a:t>
            </a:r>
            <a:r>
              <a:rPr lang="en-US" altLang="en-US" sz="2000" b="1">
                <a:latin typeface="Times New Roman" panose="02020603050405020304" pitchFamily="18" charset="0"/>
              </a:rPr>
              <a:t> =½ w</a:t>
            </a:r>
            <a:r>
              <a:rPr lang="en-US" altLang="en-US" sz="2000" baseline="30000">
                <a:latin typeface="Times New Roman" panose="02020603050405020304" pitchFamily="18" charset="0"/>
              </a:rPr>
              <a:t>T</a:t>
            </a:r>
            <a:r>
              <a:rPr lang="en-US" altLang="en-US" sz="2000" b="1">
                <a:latin typeface="Times New Roman" panose="02020603050405020304" pitchFamily="18" charset="0"/>
              </a:rPr>
              <a:t>w</a:t>
            </a:r>
            <a:r>
              <a:rPr lang="en-US" altLang="en-US" sz="2000">
                <a:latin typeface="Times New Roman" panose="02020603050405020304" pitchFamily="18" charset="0"/>
              </a:rPr>
              <a:t>  is minimized; </a:t>
            </a:r>
          </a:p>
          <a:p>
            <a:pPr eaLnBrk="1" hangingPunct="1"/>
            <a:r>
              <a:rPr lang="en-US" altLang="en-US" sz="2000">
                <a:latin typeface="Times New Roman" panose="02020603050405020304" pitchFamily="18" charset="0"/>
              </a:rPr>
              <a:t>and for all </a:t>
            </a:r>
            <a:r>
              <a:rPr lang="en-US" altLang="en-US">
                <a:latin typeface="Times New Roman" panose="02020603050405020304" pitchFamily="18" charset="0"/>
              </a:rPr>
              <a:t>{</a:t>
            </a:r>
            <a:r>
              <a:rPr lang="en-US" altLang="en-US" sz="2000">
                <a:latin typeface="Times New Roman" panose="02020603050405020304" pitchFamily="18" charset="0"/>
              </a:rPr>
              <a:t>(</a:t>
            </a:r>
            <a:r>
              <a:rPr lang="en-US" altLang="en-US" b="1">
                <a:latin typeface="Times New Roman" panose="02020603050405020304" pitchFamily="18" charset="0"/>
              </a:rPr>
              <a:t>x</a:t>
            </a:r>
            <a:r>
              <a:rPr lang="en-US" altLang="en-US" b="1" baseline="-25000">
                <a:latin typeface="Times New Roman" panose="02020603050405020304" pitchFamily="18" charset="0"/>
              </a:rPr>
              <a:t>i</a:t>
            </a:r>
            <a:r>
              <a:rPr lang="en-US" altLang="en-US" b="1">
                <a:latin typeface="Times New Roman" panose="02020603050405020304" pitchFamily="18" charset="0"/>
              </a:rPr>
              <a:t> </a:t>
            </a:r>
            <a:r>
              <a:rPr lang="en-US" altLang="en-US">
                <a:latin typeface="Times New Roman" panose="02020603050405020304" pitchFamily="18" charset="0"/>
              </a:rPr>
              <a:t>,</a:t>
            </a:r>
            <a:r>
              <a:rPr lang="en-US" altLang="en-US" i="1">
                <a:latin typeface="Times New Roman" panose="02020603050405020304" pitchFamily="18" charset="0"/>
              </a:rPr>
              <a:t>y</a:t>
            </a:r>
            <a:r>
              <a:rPr lang="en-US" altLang="en-US" i="1" baseline="-25000">
                <a:latin typeface="Times New Roman" panose="02020603050405020304" pitchFamily="18" charset="0"/>
              </a:rPr>
              <a:t>i</a:t>
            </a:r>
            <a:r>
              <a:rPr lang="en-US" altLang="en-US">
                <a:latin typeface="Times New Roman" panose="02020603050405020304" pitchFamily="18" charset="0"/>
              </a:rPr>
              <a:t>)}</a:t>
            </a:r>
            <a:r>
              <a:rPr lang="en-US" altLang="en-US" sz="2000">
                <a:latin typeface="Times New Roman" panose="02020603050405020304" pitchFamily="18" charset="0"/>
              </a:rPr>
              <a:t>:  </a:t>
            </a:r>
            <a:r>
              <a:rPr lang="en-US" altLang="en-US" sz="2000" i="1">
                <a:latin typeface="Times New Roman" panose="02020603050405020304" pitchFamily="18" charset="0"/>
              </a:rPr>
              <a:t>y</a:t>
            </a:r>
            <a:r>
              <a:rPr lang="en-US" altLang="en-US" sz="2000" i="1" baseline="-25000">
                <a:latin typeface="Times New Roman" panose="02020603050405020304" pitchFamily="18" charset="0"/>
              </a:rPr>
              <a:t>i</a:t>
            </a:r>
            <a:r>
              <a:rPr lang="en-US" altLang="en-US" sz="2000">
                <a:latin typeface="Times New Roman" panose="02020603050405020304" pitchFamily="18" charset="0"/>
              </a:rPr>
              <a:t> (</a:t>
            </a:r>
            <a:r>
              <a:rPr lang="en-US" altLang="en-US" sz="2000" b="1">
                <a:latin typeface="Times New Roman" panose="02020603050405020304" pitchFamily="18" charset="0"/>
              </a:rPr>
              <a:t>w</a:t>
            </a:r>
            <a:r>
              <a:rPr lang="en-US" altLang="en-US" sz="2000" b="1" baseline="30000">
                <a:latin typeface="Times New Roman" panose="02020603050405020304" pitchFamily="18" charset="0"/>
              </a:rPr>
              <a:t>T</a:t>
            </a:r>
            <a:r>
              <a:rPr lang="en-US" altLang="en-US" sz="2000" b="1">
                <a:latin typeface="Times New Roman" panose="02020603050405020304" pitchFamily="18" charset="0"/>
              </a:rPr>
              <a:t>x</a:t>
            </a:r>
            <a:r>
              <a:rPr lang="en-US" altLang="en-US" sz="2000" b="1" baseline="-25000">
                <a:latin typeface="Times New Roman" panose="02020603050405020304" pitchFamily="18" charset="0"/>
              </a:rPr>
              <a:t>i</a:t>
            </a:r>
            <a:r>
              <a:rPr lang="en-US" altLang="en-US" sz="2000" b="1">
                <a:latin typeface="Times New Roman" panose="02020603050405020304" pitchFamily="18" charset="0"/>
              </a:rPr>
              <a:t> </a:t>
            </a:r>
            <a:r>
              <a:rPr lang="en-US" altLang="en-US" sz="2000">
                <a:latin typeface="Times New Roman" panose="02020603050405020304" pitchFamily="18" charset="0"/>
              </a:rPr>
              <a:t>+ </a:t>
            </a:r>
            <a:r>
              <a:rPr lang="en-US" altLang="en-US" sz="2000" i="1">
                <a:latin typeface="Times New Roman" panose="02020603050405020304" pitchFamily="18" charset="0"/>
              </a:rPr>
              <a:t>b</a:t>
            </a:r>
            <a:r>
              <a:rPr lang="en-US" altLang="en-US" sz="2000">
                <a:latin typeface="Times New Roman" panose="02020603050405020304" pitchFamily="18" charset="0"/>
              </a:rPr>
              <a:t>)</a:t>
            </a:r>
            <a:r>
              <a:rPr lang="en-US" altLang="en-US" sz="2000" b="1">
                <a:latin typeface="Times New Roman" panose="02020603050405020304" pitchFamily="18" charset="0"/>
              </a:rPr>
              <a:t> ≥ </a:t>
            </a:r>
            <a:r>
              <a:rPr lang="en-US" altLang="en-US" sz="2000">
                <a:latin typeface="Times New Roman" panose="02020603050405020304" pitchFamily="18" charset="0"/>
              </a:rPr>
              <a:t>1</a:t>
            </a:r>
          </a:p>
        </p:txBody>
      </p:sp>
      <p:sp>
        <p:nvSpPr>
          <p:cNvPr id="33797" name="Text Box 5">
            <a:extLst>
              <a:ext uri="{FF2B5EF4-FFF2-40B4-BE49-F238E27FC236}">
                <a16:creationId xmlns:a16="http://schemas.microsoft.com/office/drawing/2014/main" id="{E95D1B60-C94B-CA43-8DC4-72AC3E9CB7DA}"/>
              </a:ext>
            </a:extLst>
          </p:cNvPr>
          <p:cNvSpPr txBox="1">
            <a:spLocks noChangeArrowheads="1"/>
          </p:cNvSpPr>
          <p:nvPr/>
        </p:nvSpPr>
        <p:spPr bwMode="auto">
          <a:xfrm>
            <a:off x="2609850" y="4961573"/>
            <a:ext cx="6438900" cy="1457325"/>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en-US" sz="2000" dirty="0">
                <a:latin typeface="Times New Roman" panose="02020603050405020304" pitchFamily="18" charset="0"/>
              </a:rPr>
              <a:t>Find </a:t>
            </a:r>
            <a:r>
              <a:rPr lang="el-GR" altLang="en-US" sz="2000" i="1" dirty="0">
                <a:latin typeface="Times New Roman" panose="02020603050405020304" pitchFamily="18" charset="0"/>
              </a:rPr>
              <a:t>α</a:t>
            </a:r>
            <a:r>
              <a:rPr lang="en-US" altLang="en-US" sz="2000" i="1" baseline="-25000" dirty="0">
                <a:latin typeface="Times New Roman" panose="02020603050405020304" pitchFamily="18" charset="0"/>
              </a:rPr>
              <a:t>1</a:t>
            </a:r>
            <a:r>
              <a:rPr lang="en-US" altLang="en-US" sz="2000" i="1" dirty="0">
                <a:latin typeface="Times New Roman" panose="02020603050405020304" pitchFamily="18" charset="0"/>
              </a:rPr>
              <a:t>…</a:t>
            </a:r>
            <a:r>
              <a:rPr lang="el-GR" altLang="en-US" sz="2000" i="1" dirty="0">
                <a:latin typeface="Times New Roman" panose="02020603050405020304" pitchFamily="18" charset="0"/>
              </a:rPr>
              <a:t>α</a:t>
            </a:r>
            <a:r>
              <a:rPr lang="en-US" altLang="en-US" sz="2000" i="1" baseline="-25000" dirty="0">
                <a:latin typeface="Times New Roman" panose="02020603050405020304" pitchFamily="18" charset="0"/>
              </a:rPr>
              <a:t>N</a:t>
            </a:r>
            <a:r>
              <a:rPr lang="en-US" altLang="en-US" sz="2000" baseline="-25000" dirty="0">
                <a:latin typeface="Times New Roman" panose="02020603050405020304" pitchFamily="18" charset="0"/>
              </a:rPr>
              <a:t> </a:t>
            </a:r>
            <a:r>
              <a:rPr lang="en-US" altLang="en-US" sz="2000" dirty="0">
                <a:latin typeface="Times New Roman" panose="02020603050405020304" pitchFamily="18" charset="0"/>
              </a:rPr>
              <a:t>such that</a:t>
            </a:r>
          </a:p>
          <a:p>
            <a:pPr eaLnBrk="1" hangingPunct="1"/>
            <a:r>
              <a:rPr lang="en-US" altLang="en-US" sz="2000" b="1" dirty="0">
                <a:latin typeface="Times New Roman" panose="02020603050405020304" pitchFamily="18" charset="0"/>
              </a:rPr>
              <a:t>Q</a:t>
            </a:r>
            <a:r>
              <a:rPr lang="en-US" altLang="en-US" sz="2000" dirty="0">
                <a:latin typeface="Times New Roman" panose="02020603050405020304" pitchFamily="18" charset="0"/>
              </a:rPr>
              <a:t>(</a:t>
            </a:r>
            <a:r>
              <a:rPr lang="el-GR" altLang="en-US" b="1" dirty="0">
                <a:latin typeface="Times New Roman" panose="02020603050405020304" pitchFamily="18" charset="0"/>
              </a:rPr>
              <a:t>α</a:t>
            </a:r>
            <a:r>
              <a:rPr lang="en-US" altLang="en-US" sz="2000" dirty="0">
                <a:latin typeface="Times New Roman" panose="02020603050405020304" pitchFamily="18" charset="0"/>
              </a:rPr>
              <a:t>)</a:t>
            </a:r>
            <a:r>
              <a:rPr lang="en-US" altLang="en-US" sz="2000" b="1" dirty="0">
                <a:latin typeface="Times New Roman" panose="02020603050405020304" pitchFamily="18" charset="0"/>
              </a:rPr>
              <a:t> =</a:t>
            </a:r>
            <a:r>
              <a:rPr lang="el-GR" altLang="en-US" dirty="0">
                <a:latin typeface="Times New Roman" panose="02020603050405020304" pitchFamily="18" charset="0"/>
              </a:rPr>
              <a:t>Σ</a:t>
            </a:r>
            <a:r>
              <a:rPr lang="el-GR" altLang="en-US" sz="2000" i="1" dirty="0">
                <a:latin typeface="Times New Roman" panose="02020603050405020304" pitchFamily="18" charset="0"/>
              </a:rPr>
              <a:t>α</a:t>
            </a:r>
            <a:r>
              <a:rPr lang="en-US" altLang="en-US" sz="2000" i="1" baseline="-25000" dirty="0" err="1">
                <a:latin typeface="Times New Roman" panose="02020603050405020304" pitchFamily="18" charset="0"/>
              </a:rPr>
              <a:t>i</a:t>
            </a:r>
            <a:r>
              <a:rPr lang="en-US" altLang="en-US" sz="2000" baseline="-25000" dirty="0">
                <a:latin typeface="Times New Roman" panose="02020603050405020304" pitchFamily="18" charset="0"/>
              </a:rPr>
              <a:t>  </a:t>
            </a:r>
            <a:r>
              <a:rPr lang="en-US" altLang="en-US" sz="2000" dirty="0">
                <a:latin typeface="Times New Roman" panose="02020603050405020304" pitchFamily="18" charset="0"/>
              </a:rPr>
              <a:t>- </a:t>
            </a:r>
            <a:r>
              <a:rPr lang="en-US" altLang="en-US" sz="2000" b="1" dirty="0">
                <a:latin typeface="Times New Roman" panose="02020603050405020304" pitchFamily="18" charset="0"/>
              </a:rPr>
              <a:t>½</a:t>
            </a:r>
            <a:r>
              <a:rPr lang="el-GR" altLang="en-US" dirty="0" err="1">
                <a:latin typeface="Times New Roman" panose="02020603050405020304" pitchFamily="18" charset="0"/>
              </a:rPr>
              <a:t>ΣΣ</a:t>
            </a:r>
            <a:r>
              <a:rPr lang="el-GR" altLang="en-US" sz="2000" i="1" dirty="0" err="1">
                <a:latin typeface="Times New Roman" panose="02020603050405020304" pitchFamily="18" charset="0"/>
              </a:rPr>
              <a:t>α</a:t>
            </a:r>
            <a:r>
              <a:rPr lang="en-US" altLang="en-US" sz="2000" i="1" baseline="-25000" dirty="0" err="1">
                <a:latin typeface="Times New Roman" panose="02020603050405020304" pitchFamily="18" charset="0"/>
              </a:rPr>
              <a:t>i</a:t>
            </a:r>
            <a:r>
              <a:rPr lang="el-GR" altLang="en-US" sz="2000" i="1" dirty="0">
                <a:latin typeface="Times New Roman" panose="02020603050405020304" pitchFamily="18" charset="0"/>
              </a:rPr>
              <a:t>α</a:t>
            </a:r>
            <a:r>
              <a:rPr lang="en-US" altLang="en-US" sz="2000" i="1" baseline="-25000" dirty="0" err="1">
                <a:latin typeface="Times New Roman" panose="02020603050405020304" pitchFamily="18" charset="0"/>
              </a:rPr>
              <a:t>j</a:t>
            </a:r>
            <a:r>
              <a:rPr lang="en-US" altLang="en-US" sz="2000" i="1" dirty="0" err="1">
                <a:latin typeface="Times New Roman" panose="02020603050405020304" pitchFamily="18" charset="0"/>
              </a:rPr>
              <a:t>y</a:t>
            </a:r>
            <a:r>
              <a:rPr lang="en-US" altLang="en-US" sz="2000" i="1" baseline="-25000" dirty="0" err="1">
                <a:latin typeface="Times New Roman" panose="02020603050405020304" pitchFamily="18" charset="0"/>
              </a:rPr>
              <a:t>i</a:t>
            </a:r>
            <a:r>
              <a:rPr lang="en-US" altLang="en-US" sz="2000" i="1" dirty="0" err="1">
                <a:latin typeface="Times New Roman" panose="02020603050405020304" pitchFamily="18" charset="0"/>
              </a:rPr>
              <a:t>y</a:t>
            </a:r>
            <a:r>
              <a:rPr lang="en-US" altLang="en-US" sz="2000" i="1" baseline="-25000" dirty="0" err="1">
                <a:latin typeface="Times New Roman" panose="02020603050405020304" pitchFamily="18" charset="0"/>
              </a:rPr>
              <a:t>j</a:t>
            </a:r>
            <a:r>
              <a:rPr lang="en-US" altLang="en-US" sz="2000" b="1" dirty="0" err="1">
                <a:latin typeface="Times New Roman" panose="02020603050405020304" pitchFamily="18" charset="0"/>
              </a:rPr>
              <a:t>x</a:t>
            </a:r>
            <a:r>
              <a:rPr lang="en-US" altLang="en-US" sz="2000" b="1" baseline="-25000" dirty="0" err="1">
                <a:latin typeface="Times New Roman" panose="02020603050405020304" pitchFamily="18" charset="0"/>
              </a:rPr>
              <a:t>i</a:t>
            </a:r>
            <a:r>
              <a:rPr lang="en-US" altLang="en-US" sz="2000" b="1" baseline="30000" dirty="0" err="1">
                <a:latin typeface="Times New Roman" panose="02020603050405020304" pitchFamily="18" charset="0"/>
              </a:rPr>
              <a:t>T</a:t>
            </a:r>
            <a:r>
              <a:rPr lang="en-US" altLang="en-US" sz="2000" b="1" dirty="0" err="1">
                <a:latin typeface="Times New Roman" panose="02020603050405020304" pitchFamily="18" charset="0"/>
              </a:rPr>
              <a:t>x</a:t>
            </a:r>
            <a:r>
              <a:rPr lang="en-US" altLang="en-US" sz="2000" b="1" baseline="-25000" dirty="0" err="1">
                <a:latin typeface="Times New Roman" panose="02020603050405020304" pitchFamily="18" charset="0"/>
              </a:rPr>
              <a:t>j</a:t>
            </a:r>
            <a:r>
              <a:rPr lang="en-US" altLang="en-US" sz="2000" b="1" dirty="0">
                <a:latin typeface="Times New Roman" panose="02020603050405020304" pitchFamily="18" charset="0"/>
              </a:rPr>
              <a:t> </a:t>
            </a:r>
            <a:r>
              <a:rPr lang="en-US" altLang="en-US" sz="2000" dirty="0">
                <a:latin typeface="Times New Roman" panose="02020603050405020304" pitchFamily="18" charset="0"/>
              </a:rPr>
              <a:t>is maximized and </a:t>
            </a:r>
          </a:p>
          <a:p>
            <a:pPr eaLnBrk="1" hangingPunct="1"/>
            <a:r>
              <a:rPr lang="en-US" altLang="en-US" sz="2000" dirty="0">
                <a:latin typeface="Times New Roman" panose="02020603050405020304" pitchFamily="18" charset="0"/>
              </a:rPr>
              <a:t>(1)</a:t>
            </a:r>
            <a:r>
              <a:rPr lang="en-US" altLang="en-US" dirty="0">
                <a:latin typeface="Times New Roman" panose="02020603050405020304" pitchFamily="18" charset="0"/>
              </a:rPr>
              <a:t>  </a:t>
            </a:r>
            <a:r>
              <a:rPr lang="el-GR" altLang="en-US" dirty="0">
                <a:latin typeface="Times New Roman" panose="02020603050405020304" pitchFamily="18" charset="0"/>
              </a:rPr>
              <a:t>Σ</a:t>
            </a:r>
            <a:r>
              <a:rPr lang="el-GR" altLang="en-US" sz="2000" i="1" dirty="0">
                <a:latin typeface="Times New Roman" panose="02020603050405020304" pitchFamily="18" charset="0"/>
              </a:rPr>
              <a:t>α</a:t>
            </a:r>
            <a:r>
              <a:rPr lang="en-US" altLang="en-US" sz="2000" i="1" baseline="-25000" dirty="0">
                <a:latin typeface="Times New Roman" panose="02020603050405020304" pitchFamily="18" charset="0"/>
              </a:rPr>
              <a:t>i</a:t>
            </a:r>
            <a:r>
              <a:rPr lang="en-US" altLang="en-US" sz="2000" i="1" dirty="0">
                <a:latin typeface="Times New Roman" panose="02020603050405020304" pitchFamily="18" charset="0"/>
              </a:rPr>
              <a:t>y</a:t>
            </a:r>
            <a:r>
              <a:rPr lang="en-US" altLang="en-US" sz="2000" i="1" baseline="-25000" dirty="0">
                <a:latin typeface="Times New Roman" panose="02020603050405020304" pitchFamily="18" charset="0"/>
              </a:rPr>
              <a:t>i</a:t>
            </a:r>
            <a:r>
              <a:rPr lang="en-US" altLang="en-US" sz="2000" baseline="-25000" dirty="0">
                <a:latin typeface="Times New Roman" panose="02020603050405020304" pitchFamily="18" charset="0"/>
              </a:rPr>
              <a:t> </a:t>
            </a:r>
            <a:r>
              <a:rPr lang="en-US" altLang="en-US" sz="2000" dirty="0">
                <a:latin typeface="Times New Roman" panose="02020603050405020304" pitchFamily="18" charset="0"/>
              </a:rPr>
              <a:t>= 0</a:t>
            </a:r>
          </a:p>
          <a:p>
            <a:pPr eaLnBrk="1" hangingPunct="1"/>
            <a:r>
              <a:rPr lang="en-US" altLang="en-US" sz="2000" dirty="0">
                <a:latin typeface="Times New Roman" panose="02020603050405020304" pitchFamily="18" charset="0"/>
              </a:rPr>
              <a:t>(2) </a:t>
            </a:r>
            <a:r>
              <a:rPr lang="el-GR" altLang="en-US" sz="2000" i="1" dirty="0">
                <a:latin typeface="Times New Roman" panose="02020603050405020304" pitchFamily="18" charset="0"/>
              </a:rPr>
              <a:t>α</a:t>
            </a:r>
            <a:r>
              <a:rPr lang="en-US" altLang="en-US" sz="2000" i="1" baseline="-25000" dirty="0" err="1">
                <a:latin typeface="Times New Roman" panose="02020603050405020304" pitchFamily="18" charset="0"/>
              </a:rPr>
              <a:t>i</a:t>
            </a:r>
            <a:r>
              <a:rPr lang="en-US" altLang="en-US" sz="2000" b="1" dirty="0">
                <a:latin typeface="Times New Roman" panose="02020603050405020304" pitchFamily="18" charset="0"/>
              </a:rPr>
              <a:t> ≥ </a:t>
            </a:r>
            <a:r>
              <a:rPr lang="en-US" altLang="en-US" sz="2000" dirty="0">
                <a:latin typeface="Times New Roman" panose="02020603050405020304" pitchFamily="18" charset="0"/>
              </a:rPr>
              <a:t>0 for all </a:t>
            </a:r>
            <a:r>
              <a:rPr lang="el-GR" altLang="en-US" sz="2000" i="1" dirty="0">
                <a:latin typeface="Times New Roman" panose="02020603050405020304" pitchFamily="18" charset="0"/>
              </a:rPr>
              <a:t>α</a:t>
            </a:r>
            <a:r>
              <a:rPr lang="en-US" altLang="en-US" sz="2000" i="1" baseline="-25000" dirty="0" err="1">
                <a:latin typeface="Times New Roman" panose="02020603050405020304" pitchFamily="18" charset="0"/>
              </a:rPr>
              <a:t>i</a:t>
            </a:r>
            <a:endParaRPr lang="en-US" altLang="en-US" sz="2000" i="1" dirty="0">
              <a:latin typeface="Times New Roman" panose="02020603050405020304" pitchFamily="18" charset="0"/>
            </a:endParaRPr>
          </a:p>
        </p:txBody>
      </p:sp>
      <p:sp>
        <p:nvSpPr>
          <p:cNvPr id="33798" name="TextBox 4">
            <a:extLst>
              <a:ext uri="{FF2B5EF4-FFF2-40B4-BE49-F238E27FC236}">
                <a16:creationId xmlns:a16="http://schemas.microsoft.com/office/drawing/2014/main" id="{81114D0F-CA66-064F-A4F7-94DD25538FD1}"/>
              </a:ext>
            </a:extLst>
          </p:cNvPr>
          <p:cNvSpPr txBox="1">
            <a:spLocks noChangeArrowheads="1"/>
          </p:cNvSpPr>
          <p:nvPr/>
        </p:nvSpPr>
        <p:spPr bwMode="auto">
          <a:xfrm>
            <a:off x="9144000" y="-33338"/>
            <a:ext cx="10985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Lucida Sans" panose="020B0602030504020204" pitchFamily="34" charset="77"/>
                <a:ea typeface="ＭＳ Ｐゴシック" panose="020B0600070205080204" pitchFamily="34" charset="-128"/>
              </a:defRPr>
            </a:lvl1pPr>
            <a:lvl2pPr marL="742950" indent="-285750" eaLnBrk="0" hangingPunct="0">
              <a:defRPr sz="2400">
                <a:solidFill>
                  <a:schemeClr val="tx1"/>
                </a:solidFill>
                <a:latin typeface="Lucida Sans" panose="020B0602030504020204" pitchFamily="34" charset="77"/>
                <a:ea typeface="ＭＳ Ｐゴシック" panose="020B0600070205080204" pitchFamily="34" charset="-128"/>
              </a:defRPr>
            </a:lvl2pPr>
            <a:lvl3pPr marL="1143000" indent="-228600" eaLnBrk="0" hangingPunct="0">
              <a:defRPr sz="2400">
                <a:solidFill>
                  <a:schemeClr val="tx1"/>
                </a:solidFill>
                <a:latin typeface="Lucida Sans" panose="020B0602030504020204" pitchFamily="34" charset="77"/>
                <a:ea typeface="ＭＳ Ｐゴシック" panose="020B0600070205080204" pitchFamily="34" charset="-128"/>
              </a:defRPr>
            </a:lvl3pPr>
            <a:lvl4pPr marL="1600200" indent="-228600" eaLnBrk="0" hangingPunct="0">
              <a:defRPr sz="2400">
                <a:solidFill>
                  <a:schemeClr val="tx1"/>
                </a:solidFill>
                <a:latin typeface="Lucida Sans" panose="020B0602030504020204" pitchFamily="34" charset="77"/>
                <a:ea typeface="ＭＳ Ｐゴシック" panose="020B0600070205080204" pitchFamily="34" charset="-128"/>
              </a:defRPr>
            </a:lvl4pPr>
            <a:lvl5pPr marL="2057400" indent="-228600" eaLnBrk="0" hangingPunct="0">
              <a:defRPr sz="2400">
                <a:solidFill>
                  <a:schemeClr val="tx1"/>
                </a:solidFill>
                <a:latin typeface="Lucida Sans" panose="020B0602030504020204" pitchFamily="34" charset="77"/>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Lucida Sans" panose="020B0602030504020204" pitchFamily="34" charset="77"/>
                <a:ea typeface="ＭＳ Ｐゴシック" panose="020B0600070205080204" pitchFamily="34" charset="-128"/>
              </a:defRPr>
            </a:lvl9pPr>
          </a:lstStyle>
          <a:p>
            <a:pPr eaLnBrk="1" hangingPunct="1"/>
            <a:r>
              <a:rPr lang="en-US" altLang="en-US" sz="1600">
                <a:solidFill>
                  <a:srgbClr val="FBFCFF"/>
                </a:solidFill>
              </a:rPr>
              <a:t>Sec. 15.1</a:t>
            </a:r>
          </a:p>
        </p:txBody>
      </p:sp>
      <p:sp>
        <p:nvSpPr>
          <p:cNvPr id="2" name="Footer Placeholder 1">
            <a:extLst>
              <a:ext uri="{FF2B5EF4-FFF2-40B4-BE49-F238E27FC236}">
                <a16:creationId xmlns:a16="http://schemas.microsoft.com/office/drawing/2014/main" id="{08E4DB32-5A9A-2FBC-8664-E4686C6043FC}"/>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91252497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a:xfrm>
            <a:off x="116378" y="365125"/>
            <a:ext cx="11237422" cy="1325563"/>
          </a:xfrm>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The final decision boundary (Solution of Optimization)</a:t>
            </a:r>
          </a:p>
        </p:txBody>
      </p:sp>
      <p:sp>
        <p:nvSpPr>
          <p:cNvPr id="917507" name="Rectangle 3"/>
          <p:cNvSpPr>
            <a:spLocks noGrp="1" noChangeArrowheads="1"/>
          </p:cNvSpPr>
          <p:nvPr>
            <p:ph idx="1"/>
          </p:nvPr>
        </p:nvSpPr>
        <p:spPr>
          <a:xfrm>
            <a:off x="963386" y="1279525"/>
            <a:ext cx="9122630" cy="5076825"/>
          </a:xfrm>
        </p:spPr>
        <p:txBody>
          <a:bodyPr>
            <a:normAutofit/>
          </a:bodyPr>
          <a:lstStyle/>
          <a:p>
            <a:r>
              <a:rPr lang="en-US" altLang="ja-JP" sz="2600" dirty="0">
                <a:ea typeface="ＭＳ Ｐゴシック" pitchFamily="34" charset="-128"/>
              </a:rPr>
              <a:t>Finding the </a:t>
            </a:r>
            <a:r>
              <a:rPr lang="en-US" altLang="ja-JP" sz="2600" b="1" dirty="0">
                <a:solidFill>
                  <a:srgbClr val="00B050"/>
                </a:solidFill>
                <a:ea typeface="ＭＳ Ｐゴシック" pitchFamily="34" charset="-128"/>
              </a:rPr>
              <a:t>support vectors is equivalent to training the SVM</a:t>
            </a:r>
          </a:p>
          <a:p>
            <a:r>
              <a:rPr lang="en-US" altLang="ja-JP" sz="2600" dirty="0">
                <a:ea typeface="ＭＳ Ｐゴシック" pitchFamily="34" charset="-128"/>
              </a:rPr>
              <a:t>From optimization we obtain the values for </a:t>
            </a:r>
            <a:r>
              <a:rPr lang="en-US" altLang="ja-JP" sz="2600" i="1" dirty="0">
                <a:ea typeface="ＭＳ Ｐゴシック" pitchFamily="34" charset="-128"/>
                <a:sym typeface="Symbol" pitchFamily="18" charset="2"/>
              </a:rPr>
              <a:t></a:t>
            </a:r>
            <a:r>
              <a:rPr lang="en-US" altLang="ja-JP" sz="2600" i="1" baseline="-25000" dirty="0" err="1">
                <a:ea typeface="ＭＳ Ｐゴシック" pitchFamily="34" charset="-128"/>
              </a:rPr>
              <a:t>i</a:t>
            </a:r>
            <a:r>
              <a:rPr lang="en-US" altLang="ja-JP" sz="2600" dirty="0">
                <a:ea typeface="ＭＳ Ｐゴシック" pitchFamily="34" charset="-128"/>
              </a:rPr>
              <a:t>, which are used to compute the weight vector </a:t>
            </a:r>
            <a:r>
              <a:rPr lang="en-US" altLang="ja-JP" sz="2600" b="1" dirty="0">
                <a:ea typeface="ＭＳ Ｐゴシック" pitchFamily="34" charset="-128"/>
              </a:rPr>
              <a:t>w</a:t>
            </a:r>
            <a:r>
              <a:rPr lang="en-US" altLang="ja-JP" sz="2600" dirty="0">
                <a:ea typeface="ＭＳ Ｐゴシック" pitchFamily="34" charset="-128"/>
              </a:rPr>
              <a:t> and the bias </a:t>
            </a:r>
            <a:r>
              <a:rPr lang="en-US" altLang="ja-JP" sz="2600" i="1" dirty="0">
                <a:ea typeface="ＭＳ Ｐゴシック" pitchFamily="34" charset="-128"/>
              </a:rPr>
              <a:t>b</a:t>
            </a:r>
            <a:endParaRPr lang="en-US" altLang="ja-JP" sz="2600" dirty="0">
              <a:ea typeface="ＭＳ Ｐゴシック" pitchFamily="34" charset="-128"/>
            </a:endParaRPr>
          </a:p>
          <a:p>
            <a:r>
              <a:rPr lang="en-US" altLang="ja-JP" sz="2600" b="1" dirty="0">
                <a:ea typeface="ＭＳ Ｐゴシック" pitchFamily="34" charset="-128"/>
              </a:rPr>
              <a:t>The decision boundary</a:t>
            </a:r>
          </a:p>
          <a:p>
            <a:endParaRPr lang="en-US" altLang="ja-JP" sz="2600" dirty="0">
              <a:ea typeface="ＭＳ Ｐゴシック" pitchFamily="34" charset="-128"/>
            </a:endParaRPr>
          </a:p>
          <a:p>
            <a:endParaRPr lang="en-US" altLang="ja-JP" sz="2600" dirty="0">
              <a:ea typeface="ＭＳ Ｐゴシック" pitchFamily="34" charset="-128"/>
            </a:endParaRPr>
          </a:p>
          <a:p>
            <a:r>
              <a:rPr lang="en-US" altLang="ja-JP" sz="2600" b="1" dirty="0">
                <a:ea typeface="ＭＳ Ｐゴシック" pitchFamily="34" charset="-128"/>
              </a:rPr>
              <a:t>Testing</a:t>
            </a:r>
            <a:r>
              <a:rPr lang="en-US" altLang="ja-JP" sz="2600" dirty="0">
                <a:ea typeface="ＭＳ Ｐゴシック" pitchFamily="34" charset="-128"/>
              </a:rPr>
              <a:t>: Use (1). Given a test instance </a:t>
            </a:r>
            <a:r>
              <a:rPr lang="en-US" altLang="ja-JP" sz="2600" b="1" dirty="0">
                <a:ea typeface="ＭＳ Ｐゴシック" pitchFamily="34" charset="-128"/>
              </a:rPr>
              <a:t>z</a:t>
            </a:r>
            <a:r>
              <a:rPr lang="en-US" altLang="ja-JP" sz="2600" dirty="0">
                <a:ea typeface="ＭＳ Ｐゴシック" pitchFamily="34" charset="-128"/>
              </a:rPr>
              <a:t>, </a:t>
            </a:r>
          </a:p>
          <a:p>
            <a:endParaRPr lang="en-US" altLang="ja-JP" sz="2600" dirty="0">
              <a:ea typeface="ＭＳ Ｐゴシック" pitchFamily="34" charset="-128"/>
            </a:endParaRPr>
          </a:p>
          <a:p>
            <a:endParaRPr lang="en-US" altLang="ja-JP" sz="2600" dirty="0">
              <a:ea typeface="ＭＳ Ｐゴシック" pitchFamily="34" charset="-128"/>
            </a:endParaRPr>
          </a:p>
          <a:p>
            <a:r>
              <a:rPr lang="en-US" altLang="ja-JP" sz="2600" dirty="0">
                <a:ea typeface="ＭＳ Ｐゴシック" pitchFamily="34" charset="-128"/>
              </a:rPr>
              <a:t>If (2) returns 1, then the test instance </a:t>
            </a:r>
            <a:r>
              <a:rPr lang="en-US" altLang="ja-JP" sz="2600" b="1" dirty="0">
                <a:ea typeface="ＭＳ Ｐゴシック" pitchFamily="34" charset="-128"/>
              </a:rPr>
              <a:t>z</a:t>
            </a:r>
            <a:r>
              <a:rPr lang="en-US" altLang="ja-JP" sz="2600" dirty="0">
                <a:ea typeface="ＭＳ Ｐゴシック" pitchFamily="34" charset="-128"/>
              </a:rPr>
              <a:t> is classified as positive; otherwise, it is classified as negative, x</a:t>
            </a:r>
            <a:r>
              <a:rPr lang="en-US" altLang="ja-JP" sz="2600" baseline="-25000" dirty="0">
                <a:ea typeface="ＭＳ Ｐゴシック" pitchFamily="34" charset="-128"/>
              </a:rPr>
              <a:t>i </a:t>
            </a:r>
            <a:r>
              <a:rPr lang="en-US" altLang="ja-JP" sz="2600" dirty="0">
                <a:ea typeface="ＭＳ Ｐゴシック" pitchFamily="34" charset="-128"/>
              </a:rPr>
              <a:t>are the support vectors. </a:t>
            </a:r>
            <a:endParaRPr lang="en-US" sz="2600" dirty="0"/>
          </a:p>
        </p:txBody>
      </p:sp>
      <p:sp>
        <p:nvSpPr>
          <p:cNvPr id="917509" name="Rectangle 5"/>
          <p:cNvSpPr>
            <a:spLocks noChangeArrowheads="1"/>
          </p:cNvSpPr>
          <p:nvPr/>
        </p:nvSpPr>
        <p:spPr bwMode="auto">
          <a:xfrm>
            <a:off x="1524001" y="3072884"/>
            <a:ext cx="184731" cy="369332"/>
          </a:xfrm>
          <a:prstGeom prst="rect">
            <a:avLst/>
          </a:prstGeom>
          <a:noFill/>
          <a:ln w="9525" algn="ctr">
            <a:noFill/>
            <a:miter lim="800000"/>
            <a:headEnd/>
            <a:tailEnd/>
          </a:ln>
          <a:effectLst/>
        </p:spPr>
        <p:txBody>
          <a:bodyPr wrap="none" anchor="ctr">
            <a:spAutoFit/>
          </a:bodyPr>
          <a:lstStyle/>
          <a:p>
            <a:endParaRPr lang="en-GB"/>
          </a:p>
        </p:txBody>
      </p:sp>
      <p:graphicFrame>
        <p:nvGraphicFramePr>
          <p:cNvPr id="917508" name="Object 4"/>
          <p:cNvGraphicFramePr>
            <a:graphicFrameLocks noChangeAspect="1"/>
          </p:cNvGraphicFramePr>
          <p:nvPr>
            <p:extLst>
              <p:ext uri="{D42A27DB-BD31-4B8C-83A1-F6EECF244321}">
                <p14:modId xmlns:p14="http://schemas.microsoft.com/office/powerpoint/2010/main" val="2642263704"/>
              </p:ext>
            </p:extLst>
          </p:nvPr>
        </p:nvGraphicFramePr>
        <p:xfrm>
          <a:off x="2812093" y="2986248"/>
          <a:ext cx="5148262" cy="912812"/>
        </p:xfrm>
        <a:graphic>
          <a:graphicData uri="http://schemas.openxmlformats.org/presentationml/2006/ole">
            <mc:AlternateContent xmlns:mc="http://schemas.openxmlformats.org/markup-compatibility/2006">
              <mc:Choice xmlns:v="urn:schemas-microsoft-com:vml" Requires="v">
                <p:oleObj name="Equation" r:id="rId3" imgW="1930400" imgH="342900" progId="Equation.3">
                  <p:embed/>
                </p:oleObj>
              </mc:Choice>
              <mc:Fallback>
                <p:oleObj name="Equation" r:id="rId3" imgW="1930400" imgH="342900" progId="Equation.3">
                  <p:embed/>
                  <p:pic>
                    <p:nvPicPr>
                      <p:cNvPr id="91750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2093" y="2986248"/>
                        <a:ext cx="5148262" cy="912812"/>
                      </a:xfrm>
                      <a:prstGeom prst="rect">
                        <a:avLst/>
                      </a:prstGeom>
                      <a:solidFill>
                        <a:schemeClr val="accent4">
                          <a:lumMod val="40000"/>
                          <a:lumOff val="60000"/>
                        </a:schemeClr>
                      </a:solidFill>
                    </p:spPr>
                  </p:pic>
                </p:oleObj>
              </mc:Fallback>
            </mc:AlternateContent>
          </a:graphicData>
        </a:graphic>
      </p:graphicFrame>
      <p:sp>
        <p:nvSpPr>
          <p:cNvPr id="917510" name="Text Box 6"/>
          <p:cNvSpPr txBox="1">
            <a:spLocks noChangeArrowheads="1"/>
          </p:cNvSpPr>
          <p:nvPr/>
        </p:nvSpPr>
        <p:spPr bwMode="auto">
          <a:xfrm>
            <a:off x="9228139" y="2992121"/>
            <a:ext cx="1044575" cy="519113"/>
          </a:xfrm>
          <a:prstGeom prst="rect">
            <a:avLst/>
          </a:prstGeom>
          <a:noFill/>
          <a:ln w="9525" algn="ctr">
            <a:noFill/>
            <a:miter lim="800000"/>
            <a:headEnd/>
            <a:tailEnd/>
          </a:ln>
          <a:effectLst/>
        </p:spPr>
        <p:txBody>
          <a:bodyPr>
            <a:spAutoFit/>
          </a:bodyPr>
          <a:lstStyle/>
          <a:p>
            <a:pPr marL="342900" indent="-342900">
              <a:spcBef>
                <a:spcPct val="50000"/>
              </a:spcBef>
            </a:pPr>
            <a:r>
              <a:rPr lang="en-US" sz="2800" dirty="0"/>
              <a:t>(1)</a:t>
            </a:r>
          </a:p>
        </p:txBody>
      </p:sp>
      <p:sp>
        <p:nvSpPr>
          <p:cNvPr id="917512" name="Rectangle 8"/>
          <p:cNvSpPr>
            <a:spLocks noChangeArrowheads="1"/>
          </p:cNvSpPr>
          <p:nvPr/>
        </p:nvSpPr>
        <p:spPr bwMode="auto">
          <a:xfrm>
            <a:off x="1524001" y="-184666"/>
            <a:ext cx="184731" cy="369332"/>
          </a:xfrm>
          <a:prstGeom prst="rect">
            <a:avLst/>
          </a:prstGeom>
          <a:noFill/>
          <a:ln w="9525" algn="ctr">
            <a:noFill/>
            <a:miter lim="800000"/>
            <a:headEnd/>
            <a:tailEnd/>
          </a:ln>
          <a:effectLst/>
        </p:spPr>
        <p:txBody>
          <a:bodyPr wrap="none" anchor="ctr">
            <a:spAutoFit/>
          </a:bodyPr>
          <a:lstStyle/>
          <a:p>
            <a:endParaRPr lang="en-GB"/>
          </a:p>
        </p:txBody>
      </p:sp>
      <p:graphicFrame>
        <p:nvGraphicFramePr>
          <p:cNvPr id="917511" name="Object 7"/>
          <p:cNvGraphicFramePr>
            <a:graphicFrameLocks noChangeAspect="1"/>
          </p:cNvGraphicFramePr>
          <p:nvPr/>
        </p:nvGraphicFramePr>
        <p:xfrm>
          <a:off x="2624765" y="4167981"/>
          <a:ext cx="6416675" cy="1133475"/>
        </p:xfrm>
        <a:graphic>
          <a:graphicData uri="http://schemas.openxmlformats.org/presentationml/2006/ole">
            <mc:AlternateContent xmlns:mc="http://schemas.openxmlformats.org/markup-compatibility/2006">
              <mc:Choice xmlns:v="urn:schemas-microsoft-com:vml" Requires="v">
                <p:oleObj name="Equation" r:id="rId5" imgW="2590560" imgH="457200" progId="Equation.3">
                  <p:embed/>
                </p:oleObj>
              </mc:Choice>
              <mc:Fallback>
                <p:oleObj name="Equation" r:id="rId5" imgW="2590560" imgH="457200" progId="Equation.3">
                  <p:embed/>
                  <p:pic>
                    <p:nvPicPr>
                      <p:cNvPr id="91751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4765" y="4167981"/>
                        <a:ext cx="6416675"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7513" name="Text Box 9"/>
          <p:cNvSpPr txBox="1">
            <a:spLocks noChangeArrowheads="1"/>
          </p:cNvSpPr>
          <p:nvPr/>
        </p:nvSpPr>
        <p:spPr bwMode="auto">
          <a:xfrm>
            <a:off x="9228138" y="4400551"/>
            <a:ext cx="1223962" cy="519113"/>
          </a:xfrm>
          <a:prstGeom prst="rect">
            <a:avLst/>
          </a:prstGeom>
          <a:noFill/>
          <a:ln w="9525" algn="ctr">
            <a:noFill/>
            <a:miter lim="800000"/>
            <a:headEnd/>
            <a:tailEnd/>
          </a:ln>
          <a:effectLst/>
        </p:spPr>
        <p:txBody>
          <a:bodyPr>
            <a:spAutoFit/>
          </a:bodyPr>
          <a:lstStyle/>
          <a:p>
            <a:pPr marL="342900" indent="-342900">
              <a:spcBef>
                <a:spcPct val="50000"/>
              </a:spcBef>
            </a:pPr>
            <a:r>
              <a:rPr lang="en-US" sz="2800" dirty="0"/>
              <a:t>(2)</a:t>
            </a:r>
          </a:p>
        </p:txBody>
      </p:sp>
      <p:sp>
        <p:nvSpPr>
          <p:cNvPr id="12" name="Footer Placeholder 11"/>
          <p:cNvSpPr>
            <a:spLocks noGrp="1"/>
          </p:cNvSpPr>
          <p:nvPr>
            <p:ph type="ftr" sz="quarter" idx="11"/>
          </p:nvPr>
        </p:nvSpPr>
        <p:spPr/>
        <p:txBody>
          <a:bodyPr/>
          <a:lstStyle/>
          <a:p>
            <a:r>
              <a:rPr lang="en-CA" altLang="en-US"/>
              <a:t>F20/F21 AA Applied Text Analytics</a:t>
            </a:r>
            <a:endParaRPr lang="en-US" altLang="en-US"/>
          </a:p>
        </p:txBody>
      </p:sp>
    </p:spTree>
    <p:extLst>
      <p:ext uri="{BB962C8B-B14F-4D97-AF65-F5344CB8AC3E}">
        <p14:creationId xmlns:p14="http://schemas.microsoft.com/office/powerpoint/2010/main" val="274435360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1981201" y="277814"/>
            <a:ext cx="8399463" cy="1139825"/>
          </a:xfrm>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How to deal with nonlinear separation?</a:t>
            </a:r>
          </a:p>
        </p:txBody>
      </p:sp>
      <p:sp>
        <p:nvSpPr>
          <p:cNvPr id="933891" name="Rectangle 3"/>
          <p:cNvSpPr>
            <a:spLocks noGrp="1" noChangeArrowheads="1"/>
          </p:cNvSpPr>
          <p:nvPr>
            <p:ph idx="1"/>
          </p:nvPr>
        </p:nvSpPr>
        <p:spPr>
          <a:xfrm>
            <a:off x="1341437" y="1417639"/>
            <a:ext cx="8684305" cy="4933950"/>
          </a:xfrm>
        </p:spPr>
        <p:txBody>
          <a:bodyPr/>
          <a:lstStyle/>
          <a:p>
            <a:pPr marL="0" indent="0">
              <a:buNone/>
            </a:pPr>
            <a:r>
              <a:rPr lang="en-US" altLang="ja-JP" sz="2600" b="1" dirty="0">
                <a:solidFill>
                  <a:srgbClr val="FF0000"/>
                </a:solidFill>
                <a:ea typeface="ＭＳ Ｐゴシック" pitchFamily="34" charset="-128"/>
              </a:rPr>
              <a:t>To deal with nonlinear separation, the same formulation and techniques as for the linear case are still used</a:t>
            </a:r>
            <a:r>
              <a:rPr lang="en-US" altLang="ja-JP" sz="2600" b="1" dirty="0">
                <a:ea typeface="ＭＳ Ｐゴシック" pitchFamily="34" charset="-128"/>
              </a:rPr>
              <a:t>. </a:t>
            </a:r>
          </a:p>
          <a:p>
            <a:r>
              <a:rPr lang="en-US" altLang="ja-JP" sz="2600" dirty="0">
                <a:ea typeface="ＭＳ Ｐゴシック" pitchFamily="34" charset="-128"/>
              </a:rPr>
              <a:t>We only transform the input data into another space (usually of a much higher dimension) so that </a:t>
            </a:r>
          </a:p>
          <a:p>
            <a:pPr lvl="1"/>
            <a:r>
              <a:rPr lang="en-US" altLang="ja-JP" sz="2200" dirty="0">
                <a:ea typeface="ＭＳ Ｐゴシック" pitchFamily="34" charset="-128"/>
              </a:rPr>
              <a:t>a linear decision boundary can separate positive and negative examples in the transformed space, </a:t>
            </a:r>
          </a:p>
        </p:txBody>
      </p:sp>
      <p:sp>
        <p:nvSpPr>
          <p:cNvPr id="6" name="Footer Placeholder 5"/>
          <p:cNvSpPr>
            <a:spLocks noGrp="1"/>
          </p:cNvSpPr>
          <p:nvPr>
            <p:ph type="ftr" sz="quarter" idx="11"/>
          </p:nvPr>
        </p:nvSpPr>
        <p:spPr/>
        <p:txBody>
          <a:bodyPr/>
          <a:lstStyle/>
          <a:p>
            <a:r>
              <a:rPr lang="en-CA" altLang="en-US"/>
              <a:t>F20/F21 AA Applied Text Analytics</a:t>
            </a:r>
            <a:endParaRPr lang="en-US" altLang="en-US"/>
          </a:p>
        </p:txBody>
      </p:sp>
      <p:pic>
        <p:nvPicPr>
          <p:cNvPr id="7" name="Picture 4">
            <a:extLst>
              <a:ext uri="{FF2B5EF4-FFF2-40B4-BE49-F238E27FC236}">
                <a16:creationId xmlns:a16="http://schemas.microsoft.com/office/drawing/2014/main" id="{CD3EB969-D61D-974C-8EB5-BD3A63938888}"/>
              </a:ext>
            </a:extLst>
          </p:cNvPr>
          <p:cNvPicPr>
            <a:picLocks noChangeAspect="1" noChangeArrowheads="1"/>
          </p:cNvPicPr>
          <p:nvPr/>
        </p:nvPicPr>
        <p:blipFill>
          <a:blip r:embed="rId3" cstate="print"/>
          <a:srcRect/>
          <a:stretch>
            <a:fillRect/>
          </a:stretch>
        </p:blipFill>
        <p:spPr>
          <a:xfrm>
            <a:off x="1597364" y="3891516"/>
            <a:ext cx="8172450" cy="2647396"/>
          </a:xfrm>
          <a:prstGeom prst="rect">
            <a:avLst/>
          </a:prstGeom>
          <a:noFill/>
          <a:ln/>
        </p:spPr>
      </p:pic>
    </p:spTree>
    <p:extLst>
      <p:ext uri="{BB962C8B-B14F-4D97-AF65-F5344CB8AC3E}">
        <p14:creationId xmlns:p14="http://schemas.microsoft.com/office/powerpoint/2010/main" val="1619797818"/>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Space transformation</a:t>
            </a:r>
          </a:p>
        </p:txBody>
      </p:sp>
      <p:sp>
        <p:nvSpPr>
          <p:cNvPr id="934915" name="Rectangle 3"/>
          <p:cNvSpPr>
            <a:spLocks noGrp="1" noChangeArrowheads="1"/>
          </p:cNvSpPr>
          <p:nvPr>
            <p:ph idx="1"/>
          </p:nvPr>
        </p:nvSpPr>
        <p:spPr>
          <a:xfrm>
            <a:off x="1143000" y="1304925"/>
            <a:ext cx="9067800" cy="4826000"/>
          </a:xfrm>
        </p:spPr>
        <p:txBody>
          <a:bodyPr/>
          <a:lstStyle/>
          <a:p>
            <a:r>
              <a:rPr lang="en-US" dirty="0"/>
              <a:t>The basic idea is to map the data in the input space </a:t>
            </a:r>
            <a:r>
              <a:rPr lang="en-US" i="1" dirty="0"/>
              <a:t>X</a:t>
            </a:r>
            <a:r>
              <a:rPr lang="en-US" dirty="0"/>
              <a:t> to a feature space </a:t>
            </a:r>
            <a:r>
              <a:rPr lang="en-US" i="1" dirty="0"/>
              <a:t>F</a:t>
            </a:r>
            <a:r>
              <a:rPr lang="en-US" dirty="0"/>
              <a:t> via a nonlinear mapping </a:t>
            </a:r>
            <a:r>
              <a:rPr lang="en-US" i="1" dirty="0">
                <a:sym typeface="Symbol" pitchFamily="18" charset="2"/>
              </a:rPr>
              <a:t></a:t>
            </a:r>
            <a:r>
              <a:rPr lang="en-US" dirty="0"/>
              <a:t>, </a:t>
            </a:r>
          </a:p>
          <a:p>
            <a:endParaRPr lang="en-US" dirty="0"/>
          </a:p>
          <a:p>
            <a:endParaRPr lang="en-US" dirty="0"/>
          </a:p>
          <a:p>
            <a:endParaRPr lang="en-US" altLang="ja-JP" dirty="0">
              <a:ea typeface="ＭＳ Ｐゴシック" pitchFamily="34" charset="-128"/>
            </a:endParaRPr>
          </a:p>
          <a:p>
            <a:r>
              <a:rPr lang="en-US" altLang="ja-JP" dirty="0">
                <a:ea typeface="ＭＳ Ｐゴシック" pitchFamily="34" charset="-128"/>
              </a:rPr>
              <a:t>After the mapping, the original training data set {(</a:t>
            </a:r>
            <a:r>
              <a:rPr lang="en-US" altLang="ja-JP" b="1" dirty="0">
                <a:ea typeface="ＭＳ Ｐゴシック" pitchFamily="34" charset="-128"/>
              </a:rPr>
              <a:t>x</a:t>
            </a:r>
            <a:r>
              <a:rPr lang="en-US" altLang="ja-JP" baseline="-25000" dirty="0">
                <a:ea typeface="ＭＳ Ｐゴシック" pitchFamily="34" charset="-128"/>
              </a:rPr>
              <a:t>1</a:t>
            </a:r>
            <a:r>
              <a:rPr lang="en-US" altLang="ja-JP" dirty="0">
                <a:ea typeface="ＭＳ Ｐゴシック" pitchFamily="34" charset="-128"/>
              </a:rPr>
              <a:t>, </a:t>
            </a:r>
            <a:r>
              <a:rPr lang="en-US" altLang="ja-JP" i="1" dirty="0">
                <a:ea typeface="ＭＳ Ｐゴシック" pitchFamily="34" charset="-128"/>
              </a:rPr>
              <a:t>y</a:t>
            </a:r>
            <a:r>
              <a:rPr lang="en-US" altLang="ja-JP" baseline="-25000" dirty="0">
                <a:ea typeface="ＭＳ Ｐゴシック" pitchFamily="34" charset="-128"/>
              </a:rPr>
              <a:t>1</a:t>
            </a:r>
            <a:r>
              <a:rPr lang="en-US" altLang="ja-JP" dirty="0">
                <a:ea typeface="ＭＳ Ｐゴシック" pitchFamily="34" charset="-128"/>
              </a:rPr>
              <a:t>), (</a:t>
            </a:r>
            <a:r>
              <a:rPr lang="en-US" altLang="ja-JP" b="1" dirty="0">
                <a:ea typeface="ＭＳ Ｐゴシック" pitchFamily="34" charset="-128"/>
              </a:rPr>
              <a:t>x</a:t>
            </a:r>
            <a:r>
              <a:rPr lang="en-US" altLang="ja-JP" baseline="-25000" dirty="0">
                <a:ea typeface="ＭＳ Ｐゴシック" pitchFamily="34" charset="-128"/>
              </a:rPr>
              <a:t>2</a:t>
            </a:r>
            <a:r>
              <a:rPr lang="en-US" altLang="ja-JP" dirty="0">
                <a:ea typeface="ＭＳ Ｐゴシック" pitchFamily="34" charset="-128"/>
              </a:rPr>
              <a:t>, </a:t>
            </a:r>
            <a:r>
              <a:rPr lang="en-US" altLang="ja-JP" i="1" dirty="0">
                <a:ea typeface="ＭＳ Ｐゴシック" pitchFamily="34" charset="-128"/>
              </a:rPr>
              <a:t>y</a:t>
            </a:r>
            <a:r>
              <a:rPr lang="en-US" altLang="ja-JP" baseline="-25000" dirty="0">
                <a:ea typeface="ＭＳ Ｐゴシック" pitchFamily="34" charset="-128"/>
              </a:rPr>
              <a:t>2</a:t>
            </a:r>
            <a:r>
              <a:rPr lang="en-US" altLang="ja-JP" dirty="0">
                <a:ea typeface="ＭＳ Ｐゴシック" pitchFamily="34" charset="-128"/>
              </a:rPr>
              <a:t>), …, (</a:t>
            </a:r>
            <a:r>
              <a:rPr lang="en-US" altLang="ja-JP" b="1" dirty="0" err="1">
                <a:ea typeface="ＭＳ Ｐゴシック" pitchFamily="34" charset="-128"/>
              </a:rPr>
              <a:t>x</a:t>
            </a:r>
            <a:r>
              <a:rPr lang="en-US" altLang="ja-JP" baseline="-25000" dirty="0" err="1">
                <a:ea typeface="ＭＳ Ｐゴシック" pitchFamily="34" charset="-128"/>
              </a:rPr>
              <a:t>r</a:t>
            </a:r>
            <a:r>
              <a:rPr lang="en-US" altLang="ja-JP" dirty="0">
                <a:ea typeface="ＭＳ Ｐゴシック" pitchFamily="34" charset="-128"/>
              </a:rPr>
              <a:t>, </a:t>
            </a:r>
            <a:r>
              <a:rPr lang="en-US" altLang="ja-JP" i="1" dirty="0" err="1">
                <a:ea typeface="ＭＳ Ｐゴシック" pitchFamily="34" charset="-128"/>
              </a:rPr>
              <a:t>y</a:t>
            </a:r>
            <a:r>
              <a:rPr lang="en-US" altLang="ja-JP" baseline="-25000" dirty="0" err="1">
                <a:ea typeface="ＭＳ Ｐゴシック" pitchFamily="34" charset="-128"/>
              </a:rPr>
              <a:t>r</a:t>
            </a:r>
            <a:r>
              <a:rPr lang="en-US" altLang="ja-JP" dirty="0">
                <a:ea typeface="ＭＳ Ｐゴシック" pitchFamily="34" charset="-128"/>
              </a:rPr>
              <a:t>)} becomes: </a:t>
            </a:r>
          </a:p>
          <a:p>
            <a:pPr>
              <a:spcBef>
                <a:spcPct val="50000"/>
              </a:spcBef>
              <a:buFont typeface="Wingdings" pitchFamily="2" charset="2"/>
              <a:buNone/>
            </a:pPr>
            <a:r>
              <a:rPr lang="en-US" altLang="ja-JP" dirty="0">
                <a:ea typeface="ＭＳ Ｐゴシック" pitchFamily="34" charset="-128"/>
              </a:rPr>
              <a:t>	     {(</a:t>
            </a:r>
            <a:r>
              <a:rPr lang="en-US" altLang="ja-JP" i="1" dirty="0">
                <a:ea typeface="ＭＳ Ｐゴシック" pitchFamily="34" charset="-128"/>
                <a:sym typeface="Symbol" pitchFamily="18" charset="2"/>
              </a:rPr>
              <a:t></a:t>
            </a:r>
            <a:r>
              <a:rPr lang="en-US" altLang="ja-JP" dirty="0">
                <a:ea typeface="ＭＳ Ｐゴシック" pitchFamily="34" charset="-128"/>
              </a:rPr>
              <a:t>(</a:t>
            </a:r>
            <a:r>
              <a:rPr lang="en-US" altLang="ja-JP" b="1" dirty="0">
                <a:ea typeface="ＭＳ Ｐゴシック" pitchFamily="34" charset="-128"/>
              </a:rPr>
              <a:t>x</a:t>
            </a:r>
            <a:r>
              <a:rPr lang="en-US" altLang="ja-JP" baseline="-25000" dirty="0">
                <a:ea typeface="ＭＳ Ｐゴシック" pitchFamily="34" charset="-128"/>
              </a:rPr>
              <a:t>1</a:t>
            </a:r>
            <a:r>
              <a:rPr lang="en-US" altLang="ja-JP" dirty="0">
                <a:ea typeface="ＭＳ Ｐゴシック" pitchFamily="34" charset="-128"/>
              </a:rPr>
              <a:t>), </a:t>
            </a:r>
            <a:r>
              <a:rPr lang="en-US" altLang="ja-JP" i="1" dirty="0">
                <a:ea typeface="ＭＳ Ｐゴシック" pitchFamily="34" charset="-128"/>
              </a:rPr>
              <a:t>y</a:t>
            </a:r>
            <a:r>
              <a:rPr lang="en-US" altLang="ja-JP" baseline="-25000" dirty="0">
                <a:ea typeface="ＭＳ Ｐゴシック" pitchFamily="34" charset="-128"/>
              </a:rPr>
              <a:t>1</a:t>
            </a:r>
            <a:r>
              <a:rPr lang="en-US" altLang="ja-JP" dirty="0">
                <a:ea typeface="ＭＳ Ｐゴシック" pitchFamily="34" charset="-128"/>
              </a:rPr>
              <a:t>), (</a:t>
            </a:r>
            <a:r>
              <a:rPr lang="en-US" altLang="ja-JP" i="1" dirty="0">
                <a:ea typeface="ＭＳ Ｐゴシック" pitchFamily="34" charset="-128"/>
                <a:sym typeface="Symbol" pitchFamily="18" charset="2"/>
              </a:rPr>
              <a:t></a:t>
            </a:r>
            <a:r>
              <a:rPr lang="en-US" altLang="ja-JP" dirty="0">
                <a:ea typeface="ＭＳ Ｐゴシック" pitchFamily="34" charset="-128"/>
              </a:rPr>
              <a:t>(</a:t>
            </a:r>
            <a:r>
              <a:rPr lang="en-US" altLang="ja-JP" b="1" dirty="0">
                <a:ea typeface="ＭＳ Ｐゴシック" pitchFamily="34" charset="-128"/>
              </a:rPr>
              <a:t>x</a:t>
            </a:r>
            <a:r>
              <a:rPr lang="en-US" altLang="ja-JP" baseline="-25000" dirty="0">
                <a:ea typeface="ＭＳ Ｐゴシック" pitchFamily="34" charset="-128"/>
              </a:rPr>
              <a:t>2</a:t>
            </a:r>
            <a:r>
              <a:rPr lang="en-US" altLang="ja-JP" dirty="0">
                <a:ea typeface="ＭＳ Ｐゴシック" pitchFamily="34" charset="-128"/>
              </a:rPr>
              <a:t>), </a:t>
            </a:r>
            <a:r>
              <a:rPr lang="en-US" altLang="ja-JP" i="1" dirty="0">
                <a:ea typeface="ＭＳ Ｐゴシック" pitchFamily="34" charset="-128"/>
              </a:rPr>
              <a:t>y</a:t>
            </a:r>
            <a:r>
              <a:rPr lang="en-US" altLang="ja-JP" baseline="-25000" dirty="0">
                <a:ea typeface="ＭＳ Ｐゴシック" pitchFamily="34" charset="-128"/>
              </a:rPr>
              <a:t>2</a:t>
            </a:r>
            <a:r>
              <a:rPr lang="en-US" altLang="ja-JP" dirty="0">
                <a:ea typeface="ＭＳ Ｐゴシック" pitchFamily="34" charset="-128"/>
              </a:rPr>
              <a:t>), …, (</a:t>
            </a:r>
            <a:r>
              <a:rPr lang="en-US" altLang="ja-JP" i="1" dirty="0">
                <a:ea typeface="ＭＳ Ｐゴシック" pitchFamily="34" charset="-128"/>
                <a:sym typeface="Symbol" pitchFamily="18" charset="2"/>
              </a:rPr>
              <a:t></a:t>
            </a:r>
            <a:r>
              <a:rPr lang="en-US" altLang="ja-JP" dirty="0">
                <a:ea typeface="ＭＳ Ｐゴシック" pitchFamily="34" charset="-128"/>
              </a:rPr>
              <a:t>(</a:t>
            </a:r>
            <a:r>
              <a:rPr lang="en-US" altLang="ja-JP" b="1" dirty="0" err="1">
                <a:ea typeface="ＭＳ Ｐゴシック" pitchFamily="34" charset="-128"/>
              </a:rPr>
              <a:t>x</a:t>
            </a:r>
            <a:r>
              <a:rPr lang="en-US" altLang="ja-JP" baseline="-25000" dirty="0" err="1">
                <a:ea typeface="ＭＳ Ｐゴシック" pitchFamily="34" charset="-128"/>
              </a:rPr>
              <a:t>r</a:t>
            </a:r>
            <a:r>
              <a:rPr lang="en-US" altLang="ja-JP" dirty="0">
                <a:ea typeface="ＭＳ Ｐゴシック" pitchFamily="34" charset="-128"/>
              </a:rPr>
              <a:t>), </a:t>
            </a:r>
            <a:r>
              <a:rPr lang="en-US" altLang="ja-JP" i="1" dirty="0" err="1">
                <a:ea typeface="ＭＳ Ｐゴシック" pitchFamily="34" charset="-128"/>
              </a:rPr>
              <a:t>y</a:t>
            </a:r>
            <a:r>
              <a:rPr lang="en-US" altLang="ja-JP" baseline="-25000" dirty="0" err="1">
                <a:ea typeface="ＭＳ Ｐゴシック" pitchFamily="34" charset="-128"/>
              </a:rPr>
              <a:t>r</a:t>
            </a:r>
            <a:r>
              <a:rPr lang="en-US" altLang="ja-JP" dirty="0">
                <a:ea typeface="ＭＳ Ｐゴシック" pitchFamily="34" charset="-128"/>
              </a:rPr>
              <a:t>)} </a:t>
            </a:r>
            <a:endParaRPr lang="en-US" dirty="0"/>
          </a:p>
          <a:p>
            <a:endParaRPr lang="en-US" dirty="0"/>
          </a:p>
        </p:txBody>
      </p:sp>
      <p:sp>
        <p:nvSpPr>
          <p:cNvPr id="934917" name="Rectangle 5"/>
          <p:cNvSpPr>
            <a:spLocks noChangeArrowheads="1"/>
          </p:cNvSpPr>
          <p:nvPr/>
        </p:nvSpPr>
        <p:spPr bwMode="auto">
          <a:xfrm>
            <a:off x="1524001" y="-184666"/>
            <a:ext cx="184731" cy="369332"/>
          </a:xfrm>
          <a:prstGeom prst="rect">
            <a:avLst/>
          </a:prstGeom>
          <a:noFill/>
          <a:ln w="9525" algn="ctr">
            <a:noFill/>
            <a:miter lim="800000"/>
            <a:headEnd/>
            <a:tailEnd/>
          </a:ln>
          <a:effectLst/>
        </p:spPr>
        <p:txBody>
          <a:bodyPr wrap="none" anchor="ctr">
            <a:spAutoFit/>
          </a:bodyPr>
          <a:lstStyle/>
          <a:p>
            <a:endParaRPr lang="en-GB"/>
          </a:p>
        </p:txBody>
      </p:sp>
      <p:graphicFrame>
        <p:nvGraphicFramePr>
          <p:cNvPr id="934916" name="Object 4"/>
          <p:cNvGraphicFramePr>
            <a:graphicFrameLocks noChangeAspect="1"/>
          </p:cNvGraphicFramePr>
          <p:nvPr/>
        </p:nvGraphicFramePr>
        <p:xfrm>
          <a:off x="4550682" y="2280444"/>
          <a:ext cx="1692275" cy="1066800"/>
        </p:xfrm>
        <a:graphic>
          <a:graphicData uri="http://schemas.openxmlformats.org/presentationml/2006/ole">
            <mc:AlternateContent xmlns:mc="http://schemas.openxmlformats.org/markup-compatibility/2006">
              <mc:Choice xmlns:v="urn:schemas-microsoft-com:vml" Requires="v">
                <p:oleObj name="Equation" r:id="rId3" imgW="622030" imgH="393529" progId="Equation.3">
                  <p:embed/>
                </p:oleObj>
              </mc:Choice>
              <mc:Fallback>
                <p:oleObj name="Equation" r:id="rId3" imgW="622030" imgH="393529" progId="Equation.3">
                  <p:embed/>
                  <p:pic>
                    <p:nvPicPr>
                      <p:cNvPr id="9349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0682" y="2280444"/>
                        <a:ext cx="1692275" cy="1066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Footer Placeholder 9"/>
          <p:cNvSpPr>
            <a:spLocks noGrp="1"/>
          </p:cNvSpPr>
          <p:nvPr>
            <p:ph type="ftr" sz="quarter" idx="11"/>
          </p:nvPr>
        </p:nvSpPr>
        <p:spPr/>
        <p:txBody>
          <a:bodyPr/>
          <a:lstStyle/>
          <a:p>
            <a:r>
              <a:rPr lang="en-CA" altLang="en-US"/>
              <a:t>F20/F21 AA Applied Text Analytics</a:t>
            </a:r>
            <a:endParaRPr lang="en-US" altLang="en-US"/>
          </a:p>
        </p:txBody>
      </p:sp>
    </p:spTree>
    <p:extLst>
      <p:ext uri="{BB962C8B-B14F-4D97-AF65-F5344CB8AC3E}">
        <p14:creationId xmlns:p14="http://schemas.microsoft.com/office/powerpoint/2010/main" val="182201646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ChangeArrowheads="1"/>
          </p:cNvSpPr>
          <p:nvPr>
            <p:ph type="title"/>
          </p:nvPr>
        </p:nvSpPr>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Kernel trick</a:t>
            </a:r>
          </a:p>
        </p:txBody>
      </p:sp>
      <p:sp>
        <p:nvSpPr>
          <p:cNvPr id="942083" name="Rectangle 3"/>
          <p:cNvSpPr>
            <a:spLocks noGrp="1" noChangeArrowheads="1"/>
          </p:cNvSpPr>
          <p:nvPr>
            <p:ph idx="1"/>
          </p:nvPr>
        </p:nvSpPr>
        <p:spPr>
          <a:xfrm>
            <a:off x="1486694" y="1493838"/>
            <a:ext cx="9001919" cy="4862512"/>
          </a:xfrm>
        </p:spPr>
        <p:txBody>
          <a:bodyPr>
            <a:normAutofit/>
          </a:bodyPr>
          <a:lstStyle/>
          <a:p>
            <a:pPr marL="0" indent="0">
              <a:buNone/>
            </a:pPr>
            <a:r>
              <a:rPr lang="en-US" sz="2600" dirty="0"/>
              <a:t>In solving the quadratic optimization problem of SVM we </a:t>
            </a:r>
            <a:r>
              <a:rPr lang="en-US" sz="2200" dirty="0"/>
              <a:t>only require dot products </a:t>
            </a:r>
            <a:r>
              <a:rPr lang="en-US" altLang="ja-JP" sz="2200" dirty="0">
                <a:ea typeface="ＭＳ Ｐゴシック" pitchFamily="34" charset="-128"/>
                <a:sym typeface="Symbol" pitchFamily="18" charset="2"/>
              </a:rPr>
              <a:t></a:t>
            </a:r>
            <a:r>
              <a:rPr lang="en-US" altLang="ja-JP" sz="2200" i="1" dirty="0">
                <a:ea typeface="ＭＳ Ｐゴシック" pitchFamily="34" charset="-128"/>
                <a:sym typeface="Symbol" pitchFamily="18" charset="2"/>
              </a:rPr>
              <a:t></a:t>
            </a:r>
            <a:r>
              <a:rPr lang="en-US" altLang="ja-JP" sz="2200" dirty="0">
                <a:ea typeface="ＭＳ Ｐゴシック" pitchFamily="34" charset="-128"/>
              </a:rPr>
              <a:t>(</a:t>
            </a:r>
            <a:r>
              <a:rPr lang="en-US" altLang="ja-JP" sz="2200" b="1" dirty="0">
                <a:ea typeface="ＭＳ Ｐゴシック" pitchFamily="34" charset="-128"/>
              </a:rPr>
              <a:t>x</a:t>
            </a:r>
            <a:r>
              <a:rPr lang="en-US" altLang="ja-JP" sz="2200" dirty="0">
                <a:ea typeface="ＭＳ Ｐゴシック" pitchFamily="34" charset="-128"/>
              </a:rPr>
              <a:t>) </a:t>
            </a:r>
            <a:r>
              <a:rPr lang="en-US" altLang="ja-JP" sz="2200" dirty="0">
                <a:ea typeface="ＭＳ Ｐゴシック" pitchFamily="34" charset="-128"/>
                <a:sym typeface="Symbol" pitchFamily="18" charset="2"/>
              </a:rPr>
              <a:t></a:t>
            </a:r>
            <a:r>
              <a:rPr lang="en-US" altLang="ja-JP" sz="2200" dirty="0">
                <a:ea typeface="ＭＳ Ｐゴシック" pitchFamily="34" charset="-128"/>
              </a:rPr>
              <a:t> </a:t>
            </a:r>
            <a:r>
              <a:rPr lang="en-US" altLang="ja-JP" sz="2200" i="1" dirty="0">
                <a:ea typeface="ＭＳ Ｐゴシック" pitchFamily="34" charset="-128"/>
                <a:sym typeface="Symbol" pitchFamily="18" charset="2"/>
              </a:rPr>
              <a:t></a:t>
            </a:r>
            <a:r>
              <a:rPr lang="en-US" altLang="ja-JP" sz="2200" dirty="0">
                <a:ea typeface="ＭＳ Ｐゴシック" pitchFamily="34" charset="-128"/>
              </a:rPr>
              <a:t>(</a:t>
            </a:r>
            <a:r>
              <a:rPr lang="en-US" altLang="ja-JP" sz="2200" b="1" dirty="0">
                <a:ea typeface="ＭＳ Ｐゴシック" pitchFamily="34" charset="-128"/>
              </a:rPr>
              <a:t>z</a:t>
            </a:r>
            <a:r>
              <a:rPr lang="en-US" altLang="ja-JP" sz="2200" dirty="0">
                <a:ea typeface="ＭＳ Ｐゴシック" pitchFamily="34" charset="-128"/>
              </a:rPr>
              <a:t>)</a:t>
            </a:r>
            <a:r>
              <a:rPr lang="en-US" altLang="ja-JP" sz="2200" dirty="0">
                <a:ea typeface="ＭＳ Ｐゴシック" pitchFamily="34" charset="-128"/>
                <a:sym typeface="Symbol" pitchFamily="18" charset="2"/>
              </a:rPr>
              <a:t></a:t>
            </a:r>
            <a:r>
              <a:rPr lang="en-US" altLang="ja-JP" sz="2200" dirty="0">
                <a:ea typeface="ＭＳ Ｐゴシック" pitchFamily="34" charset="-128"/>
              </a:rPr>
              <a:t> and never the mapped vector </a:t>
            </a:r>
            <a:r>
              <a:rPr lang="en-US" altLang="ja-JP" sz="2200" i="1" dirty="0">
                <a:ea typeface="ＭＳ Ｐゴシック" pitchFamily="34" charset="-128"/>
                <a:sym typeface="Symbol" pitchFamily="18" charset="2"/>
              </a:rPr>
              <a:t></a:t>
            </a:r>
            <a:r>
              <a:rPr lang="en-US" altLang="ja-JP" sz="2200" dirty="0">
                <a:ea typeface="ＭＳ Ｐゴシック" pitchFamily="34" charset="-128"/>
              </a:rPr>
              <a:t>(</a:t>
            </a:r>
            <a:r>
              <a:rPr lang="en-US" altLang="ja-JP" sz="2200" b="1" dirty="0">
                <a:ea typeface="ＭＳ Ｐゴシック" pitchFamily="34" charset="-128"/>
              </a:rPr>
              <a:t>x</a:t>
            </a:r>
            <a:r>
              <a:rPr lang="en-US" altLang="ja-JP" sz="2200" dirty="0">
                <a:ea typeface="ＭＳ Ｐゴシック" pitchFamily="34" charset="-128"/>
              </a:rPr>
              <a:t>) in its explicit form. </a:t>
            </a:r>
            <a:r>
              <a:rPr lang="en-US" altLang="ja-JP" sz="2200" i="1" dirty="0">
                <a:solidFill>
                  <a:srgbClr val="FF0000"/>
                </a:solidFill>
                <a:ea typeface="ＭＳ Ｐゴシック" pitchFamily="34" charset="-128"/>
              </a:rPr>
              <a:t>This is a crucial point</a:t>
            </a:r>
            <a:r>
              <a:rPr lang="en-US" altLang="ja-JP" sz="2200" i="1" dirty="0">
                <a:ea typeface="ＭＳ Ｐゴシック" pitchFamily="34" charset="-128"/>
              </a:rPr>
              <a:t>. </a:t>
            </a:r>
          </a:p>
          <a:p>
            <a:pPr marL="0" indent="0">
              <a:buNone/>
            </a:pPr>
            <a:r>
              <a:rPr lang="en-US" sz="2400" b="1" dirty="0">
                <a:solidFill>
                  <a:srgbClr val="FF0000"/>
                </a:solidFill>
              </a:rPr>
              <a:t>Good news: explicit transformation is not needed. </a:t>
            </a:r>
          </a:p>
          <a:p>
            <a:endParaRPr lang="en-US" altLang="ja-JP" sz="2200" dirty="0">
              <a:ea typeface="ＭＳ Ｐゴシック" pitchFamily="34" charset="-128"/>
            </a:endParaRPr>
          </a:p>
          <a:p>
            <a:r>
              <a:rPr lang="en-US" altLang="ja-JP" dirty="0">
                <a:ea typeface="ＭＳ Ｐゴシック" pitchFamily="34" charset="-128"/>
              </a:rPr>
              <a:t>We can simply apply the kernel function directly by </a:t>
            </a:r>
          </a:p>
          <a:p>
            <a:pPr lvl="1"/>
            <a:r>
              <a:rPr lang="en-US" altLang="ja-JP" dirty="0">
                <a:ea typeface="ＭＳ Ｐゴシック" pitchFamily="34" charset="-128"/>
              </a:rPr>
              <a:t>replace all the dot products </a:t>
            </a:r>
            <a:r>
              <a:rPr lang="en-US" altLang="ja-JP" dirty="0">
                <a:ea typeface="ＭＳ Ｐゴシック" pitchFamily="34" charset="-128"/>
                <a:sym typeface="Symbol" pitchFamily="18" charset="2"/>
              </a:rPr>
              <a:t></a:t>
            </a:r>
            <a:r>
              <a:rPr lang="en-US" altLang="ja-JP" i="1" dirty="0">
                <a:ea typeface="ＭＳ Ｐゴシック" pitchFamily="34" charset="-128"/>
                <a:sym typeface="Symbol" pitchFamily="18" charset="2"/>
              </a:rPr>
              <a:t></a:t>
            </a:r>
            <a:r>
              <a:rPr lang="en-US" altLang="ja-JP" dirty="0">
                <a:ea typeface="ＭＳ Ｐゴシック" pitchFamily="34" charset="-128"/>
              </a:rPr>
              <a:t>(</a:t>
            </a:r>
            <a:r>
              <a:rPr lang="en-US" altLang="ja-JP" b="1" dirty="0">
                <a:ea typeface="ＭＳ Ｐゴシック" pitchFamily="34" charset="-128"/>
              </a:rPr>
              <a:t>x</a:t>
            </a:r>
            <a:r>
              <a:rPr lang="en-US" altLang="ja-JP" dirty="0">
                <a:ea typeface="ＭＳ Ｐゴシック" pitchFamily="34" charset="-128"/>
              </a:rPr>
              <a:t>) </a:t>
            </a:r>
            <a:r>
              <a:rPr lang="en-US" altLang="ja-JP" dirty="0">
                <a:ea typeface="ＭＳ Ｐゴシック" pitchFamily="34" charset="-128"/>
                <a:sym typeface="Symbol" pitchFamily="18" charset="2"/>
              </a:rPr>
              <a:t></a:t>
            </a:r>
            <a:r>
              <a:rPr lang="en-US" altLang="ja-JP" dirty="0">
                <a:ea typeface="ＭＳ Ｐゴシック" pitchFamily="34" charset="-128"/>
              </a:rPr>
              <a:t> </a:t>
            </a:r>
            <a:r>
              <a:rPr lang="en-US" altLang="ja-JP" i="1" dirty="0">
                <a:ea typeface="ＭＳ Ｐゴシック" pitchFamily="34" charset="-128"/>
                <a:sym typeface="Symbol" pitchFamily="18" charset="2"/>
              </a:rPr>
              <a:t></a:t>
            </a:r>
            <a:r>
              <a:rPr lang="en-US" altLang="ja-JP" dirty="0">
                <a:ea typeface="ＭＳ Ｐゴシック" pitchFamily="34" charset="-128"/>
              </a:rPr>
              <a:t>(</a:t>
            </a:r>
            <a:r>
              <a:rPr lang="en-US" altLang="ja-JP" b="1" dirty="0">
                <a:ea typeface="ＭＳ Ｐゴシック" pitchFamily="34" charset="-128"/>
              </a:rPr>
              <a:t>z</a:t>
            </a:r>
            <a:r>
              <a:rPr lang="en-US" altLang="ja-JP" dirty="0">
                <a:ea typeface="ＭＳ Ｐゴシック" pitchFamily="34" charset="-128"/>
              </a:rPr>
              <a:t>)</a:t>
            </a:r>
            <a:r>
              <a:rPr lang="en-US" altLang="ja-JP" dirty="0">
                <a:ea typeface="ＭＳ Ｐゴシック" pitchFamily="34" charset="-128"/>
                <a:sym typeface="Symbol" pitchFamily="18" charset="2"/>
              </a:rPr>
              <a:t></a:t>
            </a:r>
            <a:r>
              <a:rPr lang="en-US" altLang="ja-JP" dirty="0">
                <a:ea typeface="ＭＳ Ｐゴシック" pitchFamily="34" charset="-128"/>
              </a:rPr>
              <a:t> in the optimization problem with the kernel function </a:t>
            </a:r>
            <a:r>
              <a:rPr lang="en-US" altLang="ja-JP" i="1" dirty="0">
                <a:ea typeface="ＭＳ Ｐゴシック" pitchFamily="34" charset="-128"/>
              </a:rPr>
              <a:t>K</a:t>
            </a:r>
            <a:r>
              <a:rPr lang="en-US" altLang="ja-JP" dirty="0">
                <a:ea typeface="ＭＳ Ｐゴシック" pitchFamily="34" charset="-128"/>
              </a:rPr>
              <a:t>(</a:t>
            </a:r>
            <a:r>
              <a:rPr lang="en-US" altLang="ja-JP" b="1" dirty="0">
                <a:ea typeface="ＭＳ Ｐゴシック" pitchFamily="34" charset="-128"/>
              </a:rPr>
              <a:t>x</a:t>
            </a:r>
            <a:r>
              <a:rPr lang="en-US" altLang="ja-JP" dirty="0">
                <a:ea typeface="ＭＳ Ｐゴシック" pitchFamily="34" charset="-128"/>
              </a:rPr>
              <a:t>, </a:t>
            </a:r>
            <a:r>
              <a:rPr lang="en-US" altLang="ja-JP" b="1" dirty="0">
                <a:ea typeface="ＭＳ Ｐゴシック" pitchFamily="34" charset="-128"/>
              </a:rPr>
              <a:t>z</a:t>
            </a:r>
            <a:r>
              <a:rPr lang="en-US" altLang="ja-JP" dirty="0">
                <a:ea typeface="ＭＳ Ｐゴシック" pitchFamily="34" charset="-128"/>
              </a:rPr>
              <a:t>) (e.g., the polynomial kernel </a:t>
            </a:r>
            <a:r>
              <a:rPr lang="en-US" altLang="ja-JP" dirty="0">
                <a:ea typeface="ＭＳ Ｐゴシック" pitchFamily="34" charset="-128"/>
                <a:sym typeface="Symbol" pitchFamily="18" charset="2"/>
              </a:rPr>
              <a:t></a:t>
            </a:r>
            <a:r>
              <a:rPr lang="en-US" altLang="ja-JP" b="1" dirty="0">
                <a:ea typeface="ＭＳ Ｐゴシック" pitchFamily="34" charset="-128"/>
              </a:rPr>
              <a:t>x</a:t>
            </a:r>
            <a:r>
              <a:rPr lang="en-US" altLang="ja-JP" dirty="0">
                <a:ea typeface="ＭＳ Ｐゴシック" pitchFamily="34" charset="-128"/>
              </a:rPr>
              <a:t> </a:t>
            </a:r>
            <a:r>
              <a:rPr lang="en-US" altLang="ja-JP" dirty="0">
                <a:ea typeface="ＭＳ Ｐゴシック" pitchFamily="34" charset="-128"/>
                <a:sym typeface="Symbol" pitchFamily="18" charset="2"/>
              </a:rPr>
              <a:t></a:t>
            </a:r>
            <a:r>
              <a:rPr lang="en-US" altLang="ja-JP" dirty="0">
                <a:ea typeface="ＭＳ Ｐゴシック" pitchFamily="34" charset="-128"/>
              </a:rPr>
              <a:t> </a:t>
            </a:r>
            <a:r>
              <a:rPr lang="en-US" altLang="ja-JP" b="1" dirty="0" err="1">
                <a:ea typeface="ＭＳ Ｐゴシック" pitchFamily="34" charset="-128"/>
              </a:rPr>
              <a:t>z</a:t>
            </a:r>
            <a:r>
              <a:rPr lang="en-US" altLang="ja-JP" dirty="0" err="1">
                <a:ea typeface="ＭＳ Ｐゴシック" pitchFamily="34" charset="-128"/>
                <a:sym typeface="Symbol" pitchFamily="18" charset="2"/>
              </a:rPr>
              <a:t></a:t>
            </a:r>
            <a:r>
              <a:rPr lang="en-US" altLang="ja-JP" i="1" baseline="30000" dirty="0" err="1">
                <a:ea typeface="ＭＳ Ｐゴシック" pitchFamily="34" charset="-128"/>
              </a:rPr>
              <a:t>d</a:t>
            </a:r>
            <a:r>
              <a:rPr lang="en-US" altLang="ja-JP" dirty="0">
                <a:ea typeface="ＭＳ Ｐゴシック" pitchFamily="34" charset="-128"/>
              </a:rPr>
              <a:t> )  </a:t>
            </a:r>
          </a:p>
          <a:p>
            <a:pPr lvl="1"/>
            <a:endParaRPr lang="en-US" altLang="ja-JP" sz="2200" i="1" dirty="0">
              <a:ea typeface="ＭＳ Ｐゴシック" pitchFamily="34" charset="-128"/>
            </a:endParaRPr>
          </a:p>
          <a:p>
            <a:r>
              <a:rPr lang="en-US" altLang="ja-JP" sz="2600" b="1" dirty="0">
                <a:ea typeface="ＭＳ Ｐゴシック" pitchFamily="34" charset="-128"/>
              </a:rPr>
              <a:t>kernel functions</a:t>
            </a:r>
            <a:r>
              <a:rPr lang="en-US" altLang="ja-JP" sz="2600" dirty="0">
                <a:ea typeface="ＭＳ Ｐゴシック" pitchFamily="34" charset="-128"/>
              </a:rPr>
              <a:t>, denoted by </a:t>
            </a:r>
            <a:r>
              <a:rPr lang="en-US" altLang="ja-JP" sz="2600" i="1" dirty="0">
                <a:ea typeface="ＭＳ Ｐゴシック" pitchFamily="34" charset="-128"/>
              </a:rPr>
              <a:t>K</a:t>
            </a:r>
            <a:r>
              <a:rPr lang="en-US" altLang="ja-JP" sz="2600" dirty="0">
                <a:ea typeface="ＭＳ Ｐゴシック" pitchFamily="34" charset="-128"/>
              </a:rPr>
              <a:t>, </a:t>
            </a:r>
            <a:r>
              <a:rPr lang="en-US" sz="2600" i="1" dirty="0"/>
              <a:t>	K</a:t>
            </a:r>
            <a:r>
              <a:rPr lang="en-US" sz="2600" dirty="0"/>
              <a:t>(</a:t>
            </a:r>
            <a:r>
              <a:rPr lang="en-US" sz="2600" b="1" dirty="0"/>
              <a:t>x</a:t>
            </a:r>
            <a:r>
              <a:rPr lang="en-US" sz="2600" dirty="0"/>
              <a:t>, </a:t>
            </a:r>
            <a:r>
              <a:rPr lang="en-US" sz="2600" b="1" dirty="0"/>
              <a:t>z</a:t>
            </a:r>
            <a:r>
              <a:rPr lang="en-US" sz="2600" dirty="0"/>
              <a:t>) = </a:t>
            </a:r>
            <a:r>
              <a:rPr lang="en-US" altLang="ja-JP" sz="2600" dirty="0">
                <a:ea typeface="ＭＳ Ｐゴシック" pitchFamily="34" charset="-128"/>
                <a:sym typeface="Symbol" pitchFamily="18" charset="2"/>
              </a:rPr>
              <a:t></a:t>
            </a:r>
            <a:r>
              <a:rPr lang="en-US" altLang="ja-JP" sz="2600" i="1" dirty="0">
                <a:ea typeface="ＭＳ Ｐゴシック" pitchFamily="34" charset="-128"/>
                <a:sym typeface="Symbol" pitchFamily="18" charset="2"/>
              </a:rPr>
              <a:t></a:t>
            </a:r>
            <a:r>
              <a:rPr lang="en-US" altLang="ja-JP" sz="2600" dirty="0">
                <a:ea typeface="ＭＳ Ｐゴシック" pitchFamily="34" charset="-128"/>
              </a:rPr>
              <a:t>(</a:t>
            </a:r>
            <a:r>
              <a:rPr lang="en-US" altLang="ja-JP" sz="2600" b="1" dirty="0">
                <a:ea typeface="ＭＳ Ｐゴシック" pitchFamily="34" charset="-128"/>
              </a:rPr>
              <a:t>x</a:t>
            </a:r>
            <a:r>
              <a:rPr lang="en-US" altLang="ja-JP" sz="2600" dirty="0">
                <a:ea typeface="ＭＳ Ｐゴシック" pitchFamily="34" charset="-128"/>
              </a:rPr>
              <a:t>) </a:t>
            </a:r>
            <a:r>
              <a:rPr lang="en-US" altLang="ja-JP" sz="2600" dirty="0">
                <a:ea typeface="ＭＳ Ｐゴシック" pitchFamily="34" charset="-128"/>
                <a:sym typeface="Symbol" pitchFamily="18" charset="2"/>
              </a:rPr>
              <a:t></a:t>
            </a:r>
            <a:r>
              <a:rPr lang="en-US" altLang="ja-JP" sz="2600" dirty="0">
                <a:ea typeface="ＭＳ Ｐゴシック" pitchFamily="34" charset="-128"/>
              </a:rPr>
              <a:t> </a:t>
            </a:r>
            <a:r>
              <a:rPr lang="en-US" altLang="ja-JP" sz="2600" i="1" dirty="0">
                <a:ea typeface="ＭＳ Ｐゴシック" pitchFamily="34" charset="-128"/>
                <a:sym typeface="Symbol" pitchFamily="18" charset="2"/>
              </a:rPr>
              <a:t></a:t>
            </a:r>
            <a:r>
              <a:rPr lang="en-US" altLang="ja-JP" sz="2600" dirty="0">
                <a:ea typeface="ＭＳ Ｐゴシック" pitchFamily="34" charset="-128"/>
              </a:rPr>
              <a:t>(</a:t>
            </a:r>
            <a:r>
              <a:rPr lang="en-US" altLang="ja-JP" sz="2600" b="1" dirty="0">
                <a:ea typeface="ＭＳ Ｐゴシック" pitchFamily="34" charset="-128"/>
              </a:rPr>
              <a:t>z</a:t>
            </a:r>
            <a:r>
              <a:rPr lang="en-US" altLang="ja-JP" sz="2600" dirty="0">
                <a:ea typeface="ＭＳ Ｐゴシック" pitchFamily="34" charset="-128"/>
              </a:rPr>
              <a:t>)</a:t>
            </a:r>
            <a:r>
              <a:rPr lang="en-US" altLang="ja-JP" sz="2600" dirty="0">
                <a:ea typeface="ＭＳ Ｐゴシック" pitchFamily="34" charset="-128"/>
                <a:sym typeface="Symbol" pitchFamily="18" charset="2"/>
              </a:rPr>
              <a:t></a:t>
            </a:r>
            <a:endParaRPr lang="en-US" sz="2600" dirty="0"/>
          </a:p>
        </p:txBody>
      </p:sp>
      <p:sp>
        <p:nvSpPr>
          <p:cNvPr id="942084" name="Text Box 4"/>
          <p:cNvSpPr txBox="1">
            <a:spLocks noChangeArrowheads="1"/>
          </p:cNvSpPr>
          <p:nvPr/>
        </p:nvSpPr>
        <p:spPr bwMode="auto">
          <a:xfrm>
            <a:off x="9191625" y="5408613"/>
            <a:ext cx="1296988" cy="519112"/>
          </a:xfrm>
          <a:prstGeom prst="rect">
            <a:avLst/>
          </a:prstGeom>
          <a:noFill/>
          <a:ln w="9525" algn="ctr">
            <a:noFill/>
            <a:miter lim="800000"/>
            <a:headEnd/>
            <a:tailEnd/>
          </a:ln>
          <a:effectLst/>
        </p:spPr>
        <p:txBody>
          <a:bodyPr>
            <a:spAutoFit/>
          </a:bodyPr>
          <a:lstStyle/>
          <a:p>
            <a:pPr marL="342900" indent="-342900">
              <a:spcBef>
                <a:spcPct val="50000"/>
              </a:spcBef>
            </a:pPr>
            <a:r>
              <a:rPr lang="en-US" sz="2800"/>
              <a:t>(82)</a:t>
            </a:r>
          </a:p>
        </p:txBody>
      </p:sp>
      <p:sp>
        <p:nvSpPr>
          <p:cNvPr id="7" name="Footer Placeholder 6"/>
          <p:cNvSpPr>
            <a:spLocks noGrp="1"/>
          </p:cNvSpPr>
          <p:nvPr>
            <p:ph type="ftr" sz="quarter" idx="11"/>
          </p:nvPr>
        </p:nvSpPr>
        <p:spPr/>
        <p:txBody>
          <a:bodyPr/>
          <a:lstStyle/>
          <a:p>
            <a:r>
              <a:rPr lang="en-CA" altLang="en-US"/>
              <a:t>F20/F21 AA Applied Text Analytics</a:t>
            </a:r>
            <a:endParaRPr lang="en-US" altLang="en-US"/>
          </a:p>
        </p:txBody>
      </p:sp>
    </p:spTree>
    <p:extLst>
      <p:ext uri="{BB962C8B-B14F-4D97-AF65-F5344CB8AC3E}">
        <p14:creationId xmlns:p14="http://schemas.microsoft.com/office/powerpoint/2010/main" val="3777519214"/>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07CF7-C53E-0241-9489-94298317F870}"/>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Kernel example</a:t>
            </a:r>
          </a:p>
        </p:txBody>
      </p:sp>
      <p:sp>
        <p:nvSpPr>
          <p:cNvPr id="3" name="Content Placeholder 2">
            <a:extLst>
              <a:ext uri="{FF2B5EF4-FFF2-40B4-BE49-F238E27FC236}">
                <a16:creationId xmlns:a16="http://schemas.microsoft.com/office/drawing/2014/main" id="{395265A5-7160-8741-987F-3D2471EECE44}"/>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3FCDF03C-1A23-DC4E-9169-242E839ACDCC}"/>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33806878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ChangeArrowheads="1"/>
          </p:cNvSpPr>
          <p:nvPr>
            <p:ph type="title"/>
          </p:nvPr>
        </p:nvSpPr>
        <p:spPr>
          <a:xfrm>
            <a:off x="1981200" y="165100"/>
            <a:ext cx="8229600" cy="850900"/>
          </a:xfrm>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An example kernel function</a:t>
            </a:r>
          </a:p>
        </p:txBody>
      </p:sp>
      <p:sp>
        <p:nvSpPr>
          <p:cNvPr id="943107" name="Rectangle 3"/>
          <p:cNvSpPr>
            <a:spLocks noGrp="1" noChangeArrowheads="1"/>
          </p:cNvSpPr>
          <p:nvPr>
            <p:ph idx="1"/>
          </p:nvPr>
        </p:nvSpPr>
        <p:spPr>
          <a:xfrm>
            <a:off x="1992313" y="1016000"/>
            <a:ext cx="8229600" cy="5329238"/>
          </a:xfrm>
        </p:spPr>
        <p:txBody>
          <a:bodyPr>
            <a:normAutofit fontScale="92500" lnSpcReduction="10000"/>
          </a:bodyPr>
          <a:lstStyle/>
          <a:p>
            <a:pPr>
              <a:lnSpc>
                <a:spcPct val="80000"/>
              </a:lnSpc>
            </a:pPr>
            <a:r>
              <a:rPr lang="en-US" sz="2600" dirty="0">
                <a:solidFill>
                  <a:srgbClr val="FF0000"/>
                </a:solidFill>
              </a:rPr>
              <a:t>Polynomial kernel</a:t>
            </a:r>
            <a:r>
              <a:rPr lang="en-US" sz="2600" dirty="0"/>
              <a:t> </a:t>
            </a:r>
          </a:p>
          <a:p>
            <a:pPr>
              <a:lnSpc>
                <a:spcPct val="80000"/>
              </a:lnSpc>
              <a:buFont typeface="Wingdings" pitchFamily="2" charset="2"/>
              <a:buNone/>
            </a:pPr>
            <a:r>
              <a:rPr lang="en-US" sz="2600" i="1" dirty="0"/>
              <a:t>		K</a:t>
            </a:r>
            <a:r>
              <a:rPr lang="en-US" sz="2600" dirty="0"/>
              <a:t>(</a:t>
            </a:r>
            <a:r>
              <a:rPr lang="en-US" sz="2600" b="1" dirty="0"/>
              <a:t>x</a:t>
            </a:r>
            <a:r>
              <a:rPr lang="en-US" sz="2600" dirty="0"/>
              <a:t>, </a:t>
            </a:r>
            <a:r>
              <a:rPr lang="en-US" sz="2600" b="1" dirty="0"/>
              <a:t>z</a:t>
            </a:r>
            <a:r>
              <a:rPr lang="en-US" sz="2600" dirty="0"/>
              <a:t>) = </a:t>
            </a:r>
            <a:r>
              <a:rPr lang="en-US" altLang="ja-JP" sz="2600" dirty="0">
                <a:ea typeface="ＭＳ Ｐゴシック" pitchFamily="34" charset="-128"/>
                <a:sym typeface="Symbol" pitchFamily="18" charset="2"/>
              </a:rPr>
              <a:t></a:t>
            </a:r>
            <a:r>
              <a:rPr lang="en-US" altLang="ja-JP" sz="2600" b="1" dirty="0">
                <a:ea typeface="ＭＳ Ｐゴシック" pitchFamily="34" charset="-128"/>
              </a:rPr>
              <a:t>x</a:t>
            </a:r>
            <a:r>
              <a:rPr lang="en-US" altLang="ja-JP" sz="2600" dirty="0">
                <a:ea typeface="ＭＳ Ｐゴシック" pitchFamily="34" charset="-128"/>
              </a:rPr>
              <a:t> </a:t>
            </a:r>
            <a:r>
              <a:rPr lang="en-US" altLang="ja-JP" sz="2600" dirty="0">
                <a:ea typeface="ＭＳ Ｐゴシック" pitchFamily="34" charset="-128"/>
                <a:sym typeface="Symbol" pitchFamily="18" charset="2"/>
              </a:rPr>
              <a:t></a:t>
            </a:r>
            <a:r>
              <a:rPr lang="en-US" altLang="ja-JP" sz="2600" dirty="0">
                <a:ea typeface="ＭＳ Ｐゴシック" pitchFamily="34" charset="-128"/>
              </a:rPr>
              <a:t> </a:t>
            </a:r>
            <a:r>
              <a:rPr lang="en-US" altLang="ja-JP" sz="2600" b="1" dirty="0" err="1">
                <a:ea typeface="ＭＳ Ｐゴシック" pitchFamily="34" charset="-128"/>
              </a:rPr>
              <a:t>z</a:t>
            </a:r>
            <a:r>
              <a:rPr lang="en-US" altLang="ja-JP" sz="2600" dirty="0" err="1">
                <a:ea typeface="ＭＳ Ｐゴシック" pitchFamily="34" charset="-128"/>
                <a:sym typeface="Symbol" pitchFamily="18" charset="2"/>
              </a:rPr>
              <a:t></a:t>
            </a:r>
            <a:r>
              <a:rPr lang="en-US" altLang="ja-JP" sz="2600" i="1" baseline="30000" dirty="0" err="1">
                <a:ea typeface="ＭＳ Ｐゴシック" pitchFamily="34" charset="-128"/>
              </a:rPr>
              <a:t>d</a:t>
            </a:r>
            <a:r>
              <a:rPr lang="en-US" altLang="ja-JP" sz="2600" dirty="0">
                <a:ea typeface="ＭＳ Ｐゴシック" pitchFamily="34" charset="-128"/>
              </a:rPr>
              <a:t> </a:t>
            </a:r>
          </a:p>
          <a:p>
            <a:pPr>
              <a:lnSpc>
                <a:spcPct val="80000"/>
              </a:lnSpc>
              <a:buFont typeface="Wingdings" pitchFamily="2" charset="2"/>
              <a:buNone/>
            </a:pPr>
            <a:endParaRPr lang="en-US" altLang="ja-JP" sz="2600" dirty="0">
              <a:ea typeface="ＭＳ Ｐゴシック" pitchFamily="34" charset="-128"/>
            </a:endParaRPr>
          </a:p>
          <a:p>
            <a:pPr>
              <a:lnSpc>
                <a:spcPct val="80000"/>
              </a:lnSpc>
            </a:pPr>
            <a:r>
              <a:rPr lang="en-US" altLang="ja-JP" sz="2600" dirty="0">
                <a:ea typeface="ＭＳ Ｐゴシック" pitchFamily="34" charset="-128"/>
              </a:rPr>
              <a:t>Let us compute the kernel with degree </a:t>
            </a:r>
            <a:r>
              <a:rPr lang="en-US" altLang="ja-JP" sz="2600" i="1" dirty="0">
                <a:ea typeface="ＭＳ Ｐゴシック" pitchFamily="34" charset="-128"/>
              </a:rPr>
              <a:t>d</a:t>
            </a:r>
            <a:r>
              <a:rPr lang="en-US" altLang="ja-JP" sz="2600" dirty="0">
                <a:ea typeface="ＭＳ Ｐゴシック" pitchFamily="34" charset="-128"/>
              </a:rPr>
              <a:t> = 2 in a 2-dimensional space: </a:t>
            </a:r>
            <a:r>
              <a:rPr lang="en-US" altLang="ja-JP" sz="2600" b="1" dirty="0">
                <a:ea typeface="ＭＳ Ｐゴシック" pitchFamily="34" charset="-128"/>
              </a:rPr>
              <a:t>x</a:t>
            </a:r>
            <a:r>
              <a:rPr lang="en-US" altLang="ja-JP" sz="2600" dirty="0">
                <a:ea typeface="ＭＳ Ｐゴシック" pitchFamily="34" charset="-128"/>
              </a:rPr>
              <a:t> = (</a:t>
            </a:r>
            <a:r>
              <a:rPr lang="en-US" altLang="ja-JP" sz="2600" i="1" dirty="0">
                <a:ea typeface="ＭＳ Ｐゴシック" pitchFamily="34" charset="-128"/>
              </a:rPr>
              <a:t>x</a:t>
            </a:r>
            <a:r>
              <a:rPr lang="en-US" altLang="ja-JP" sz="2600" baseline="-25000" dirty="0">
                <a:ea typeface="ＭＳ Ｐゴシック" pitchFamily="34" charset="-128"/>
              </a:rPr>
              <a:t>1</a:t>
            </a:r>
            <a:r>
              <a:rPr lang="en-US" altLang="ja-JP" sz="2600" dirty="0">
                <a:ea typeface="ＭＳ Ｐゴシック" pitchFamily="34" charset="-128"/>
              </a:rPr>
              <a:t>, </a:t>
            </a:r>
            <a:r>
              <a:rPr lang="en-US" altLang="ja-JP" sz="2600" i="1" dirty="0">
                <a:ea typeface="ＭＳ Ｐゴシック" pitchFamily="34" charset="-128"/>
              </a:rPr>
              <a:t>x</a:t>
            </a:r>
            <a:r>
              <a:rPr lang="en-US" altLang="ja-JP" sz="2600" baseline="-25000" dirty="0">
                <a:ea typeface="ＭＳ Ｐゴシック" pitchFamily="34" charset="-128"/>
              </a:rPr>
              <a:t>2</a:t>
            </a:r>
            <a:r>
              <a:rPr lang="en-US" altLang="ja-JP" sz="2600" dirty="0">
                <a:ea typeface="ＭＳ Ｐゴシック" pitchFamily="34" charset="-128"/>
              </a:rPr>
              <a:t>) and </a:t>
            </a:r>
            <a:r>
              <a:rPr lang="en-US" altLang="ja-JP" sz="2600" b="1" dirty="0">
                <a:ea typeface="ＭＳ Ｐゴシック" pitchFamily="34" charset="-128"/>
              </a:rPr>
              <a:t>z</a:t>
            </a:r>
            <a:r>
              <a:rPr lang="en-US" altLang="ja-JP" sz="2600" dirty="0">
                <a:ea typeface="ＭＳ Ｐゴシック" pitchFamily="34" charset="-128"/>
              </a:rPr>
              <a:t> = (</a:t>
            </a:r>
            <a:r>
              <a:rPr lang="en-US" altLang="ja-JP" sz="2600" i="1" dirty="0">
                <a:ea typeface="ＭＳ Ｐゴシック" pitchFamily="34" charset="-128"/>
              </a:rPr>
              <a:t>z</a:t>
            </a:r>
            <a:r>
              <a:rPr lang="en-US" altLang="ja-JP" sz="2600" baseline="-25000" dirty="0">
                <a:ea typeface="ＭＳ Ｐゴシック" pitchFamily="34" charset="-128"/>
              </a:rPr>
              <a:t>1</a:t>
            </a:r>
            <a:r>
              <a:rPr lang="en-US" altLang="ja-JP" sz="2600" dirty="0">
                <a:ea typeface="ＭＳ Ｐゴシック" pitchFamily="34" charset="-128"/>
              </a:rPr>
              <a:t>, </a:t>
            </a:r>
            <a:r>
              <a:rPr lang="en-US" altLang="ja-JP" sz="2600" i="1" dirty="0">
                <a:ea typeface="ＭＳ Ｐゴシック" pitchFamily="34" charset="-128"/>
              </a:rPr>
              <a:t>z</a:t>
            </a:r>
            <a:r>
              <a:rPr lang="en-US" altLang="ja-JP" sz="2600" baseline="-25000" dirty="0">
                <a:ea typeface="ＭＳ Ｐゴシック" pitchFamily="34" charset="-128"/>
              </a:rPr>
              <a:t>2</a:t>
            </a:r>
            <a:r>
              <a:rPr lang="en-US" altLang="ja-JP" sz="2600" dirty="0">
                <a:ea typeface="ＭＳ Ｐゴシック" pitchFamily="34" charset="-128"/>
              </a:rPr>
              <a:t>).</a:t>
            </a:r>
          </a:p>
          <a:p>
            <a:pPr>
              <a:lnSpc>
                <a:spcPct val="80000"/>
              </a:lnSpc>
            </a:pPr>
            <a:endParaRPr lang="en-US" altLang="ja-JP" sz="26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endParaRPr lang="en-US" altLang="ja-JP" sz="2600" dirty="0">
              <a:ea typeface="ＭＳ Ｐゴシック" pitchFamily="34" charset="-128"/>
            </a:endParaRPr>
          </a:p>
          <a:p>
            <a:pPr>
              <a:lnSpc>
                <a:spcPct val="80000"/>
              </a:lnSpc>
              <a:spcBef>
                <a:spcPct val="0"/>
              </a:spcBef>
            </a:pPr>
            <a:r>
              <a:rPr lang="en-US" altLang="ja-JP" sz="2600" dirty="0">
                <a:ea typeface="ＭＳ Ｐゴシック" pitchFamily="34" charset="-128"/>
              </a:rPr>
              <a:t>This shows that the kernel </a:t>
            </a:r>
            <a:r>
              <a:rPr lang="en-US" altLang="ja-JP" sz="2600" dirty="0">
                <a:ea typeface="ＭＳ Ｐゴシック" pitchFamily="34" charset="-128"/>
                <a:sym typeface="Symbol" pitchFamily="18" charset="2"/>
              </a:rPr>
              <a:t></a:t>
            </a:r>
            <a:r>
              <a:rPr lang="en-US" altLang="ja-JP" sz="2600" b="1" dirty="0">
                <a:ea typeface="ＭＳ Ｐゴシック" pitchFamily="34" charset="-128"/>
              </a:rPr>
              <a:t>x</a:t>
            </a:r>
            <a:r>
              <a:rPr lang="en-US" altLang="ja-JP" sz="2600" dirty="0">
                <a:ea typeface="ＭＳ Ｐゴシック" pitchFamily="34" charset="-128"/>
              </a:rPr>
              <a:t> </a:t>
            </a:r>
            <a:r>
              <a:rPr lang="en-US" altLang="ja-JP" sz="2600" dirty="0">
                <a:ea typeface="ＭＳ Ｐゴシック" pitchFamily="34" charset="-128"/>
                <a:sym typeface="Symbol" pitchFamily="18" charset="2"/>
              </a:rPr>
              <a:t></a:t>
            </a:r>
            <a:r>
              <a:rPr lang="en-US" altLang="ja-JP" sz="2600" dirty="0">
                <a:ea typeface="ＭＳ Ｐゴシック" pitchFamily="34" charset="-128"/>
              </a:rPr>
              <a:t> </a:t>
            </a:r>
            <a:r>
              <a:rPr lang="en-US" altLang="ja-JP" sz="2600" b="1" dirty="0">
                <a:ea typeface="ＭＳ Ｐゴシック" pitchFamily="34" charset="-128"/>
              </a:rPr>
              <a:t>z</a:t>
            </a:r>
            <a:r>
              <a:rPr lang="en-US" altLang="ja-JP" sz="2600" dirty="0">
                <a:ea typeface="ＭＳ Ｐゴシック" pitchFamily="34" charset="-128"/>
                <a:sym typeface="Symbol" pitchFamily="18" charset="2"/>
              </a:rPr>
              <a:t></a:t>
            </a:r>
            <a:r>
              <a:rPr lang="en-US" altLang="ja-JP" sz="2600" baseline="30000" dirty="0">
                <a:ea typeface="ＭＳ Ｐゴシック" pitchFamily="34" charset="-128"/>
              </a:rPr>
              <a:t>2</a:t>
            </a:r>
            <a:r>
              <a:rPr lang="en-US" altLang="ja-JP" sz="2600" dirty="0">
                <a:ea typeface="ＭＳ Ｐゴシック" pitchFamily="34" charset="-128"/>
              </a:rPr>
              <a:t> is a dot product in a transformed feature space </a:t>
            </a:r>
            <a:r>
              <a:rPr lang="en-US" altLang="ja-JP" sz="2400" dirty="0">
                <a:ea typeface="ＭＳ Ｐゴシック" pitchFamily="34" charset="-128"/>
              </a:rPr>
              <a:t> </a:t>
            </a:r>
            <a:endParaRPr lang="en-US" altLang="ja-JP" sz="2600" dirty="0">
              <a:ea typeface="ＭＳ Ｐゴシック" pitchFamily="34" charset="-128"/>
            </a:endParaRPr>
          </a:p>
          <a:p>
            <a:pPr>
              <a:lnSpc>
                <a:spcPct val="80000"/>
              </a:lnSpc>
            </a:pPr>
            <a:endParaRPr lang="en-US" sz="2600" dirty="0"/>
          </a:p>
        </p:txBody>
      </p:sp>
      <p:sp>
        <p:nvSpPr>
          <p:cNvPr id="943110" name="Rectangle 6"/>
          <p:cNvSpPr>
            <a:spLocks noChangeArrowheads="1"/>
          </p:cNvSpPr>
          <p:nvPr/>
        </p:nvSpPr>
        <p:spPr bwMode="auto">
          <a:xfrm>
            <a:off x="1524001" y="2753797"/>
            <a:ext cx="184731" cy="369332"/>
          </a:xfrm>
          <a:prstGeom prst="rect">
            <a:avLst/>
          </a:prstGeom>
          <a:noFill/>
          <a:ln w="9525" algn="ctr">
            <a:noFill/>
            <a:miter lim="800000"/>
            <a:headEnd/>
            <a:tailEnd/>
          </a:ln>
          <a:effectLst/>
        </p:spPr>
        <p:txBody>
          <a:bodyPr wrap="none" anchor="ctr">
            <a:spAutoFit/>
          </a:bodyPr>
          <a:lstStyle/>
          <a:p>
            <a:endParaRPr lang="en-GB"/>
          </a:p>
        </p:txBody>
      </p:sp>
      <p:graphicFrame>
        <p:nvGraphicFramePr>
          <p:cNvPr id="943109" name="Object 5"/>
          <p:cNvGraphicFramePr>
            <a:graphicFrameLocks noChangeAspect="1"/>
          </p:cNvGraphicFramePr>
          <p:nvPr/>
        </p:nvGraphicFramePr>
        <p:xfrm>
          <a:off x="2244726" y="3068638"/>
          <a:ext cx="6983413" cy="2268538"/>
        </p:xfrm>
        <a:graphic>
          <a:graphicData uri="http://schemas.openxmlformats.org/presentationml/2006/ole">
            <mc:AlternateContent xmlns:mc="http://schemas.openxmlformats.org/markup-compatibility/2006">
              <mc:Choice xmlns:v="urn:schemas-microsoft-com:vml" Requires="v">
                <p:oleObj name="Equation" r:id="rId3" imgW="2603160" imgH="977760" progId="Equation.3">
                  <p:embed/>
                </p:oleObj>
              </mc:Choice>
              <mc:Fallback>
                <p:oleObj name="Equation" r:id="rId3" imgW="2603160" imgH="977760" progId="Equation.3">
                  <p:embed/>
                  <p:pic>
                    <p:nvPicPr>
                      <p:cNvPr id="94310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726" y="3068638"/>
                        <a:ext cx="6983413" cy="2268538"/>
                      </a:xfrm>
                      <a:prstGeom prst="rect">
                        <a:avLst/>
                      </a:prstGeom>
                      <a:noFill/>
                    </p:spPr>
                  </p:pic>
                </p:oleObj>
              </mc:Fallback>
            </mc:AlternateContent>
          </a:graphicData>
        </a:graphic>
      </p:graphicFrame>
      <p:sp>
        <p:nvSpPr>
          <p:cNvPr id="10" name="Footer Placeholder 9"/>
          <p:cNvSpPr>
            <a:spLocks noGrp="1"/>
          </p:cNvSpPr>
          <p:nvPr>
            <p:ph type="ftr" sz="quarter" idx="11"/>
          </p:nvPr>
        </p:nvSpPr>
        <p:spPr/>
        <p:txBody>
          <a:bodyPr/>
          <a:lstStyle/>
          <a:p>
            <a:r>
              <a:rPr lang="en-CA" altLang="en-US"/>
              <a:t>F20/F21 AA Applied Text Analytics</a:t>
            </a:r>
            <a:endParaRPr lang="en-US" altLang="en-US"/>
          </a:p>
        </p:txBody>
      </p:sp>
    </p:spTree>
    <p:extLst>
      <p:ext uri="{BB962C8B-B14F-4D97-AF65-F5344CB8AC3E}">
        <p14:creationId xmlns:p14="http://schemas.microsoft.com/office/powerpoint/2010/main" val="191391968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ChangeArrowheads="1"/>
          </p:cNvSpPr>
          <p:nvPr>
            <p:ph type="title"/>
          </p:nvPr>
        </p:nvSpPr>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Commonly used kernels</a:t>
            </a:r>
          </a:p>
        </p:txBody>
      </p:sp>
      <p:sp>
        <p:nvSpPr>
          <p:cNvPr id="946179" name="AutoShape 3"/>
          <p:cNvSpPr>
            <a:spLocks noGrp="1" noChangeAspect="1" noChangeArrowheads="1"/>
          </p:cNvSpPr>
          <p:nvPr>
            <p:ph type="body" sz="half" idx="1"/>
          </p:nvPr>
        </p:nvSpPr>
        <p:spPr>
          <a:xfrm>
            <a:off x="956930" y="1331279"/>
            <a:ext cx="9134808" cy="5005387"/>
          </a:xfrm>
        </p:spPr>
        <p:txBody>
          <a:bodyPr/>
          <a:lstStyle/>
          <a:p>
            <a:r>
              <a:rPr lang="en-US" altLang="ja-JP" sz="2600" dirty="0">
                <a:ea typeface="ＭＳ Ｐゴシック" pitchFamily="34" charset="-128"/>
              </a:rPr>
              <a:t>It is clear that the idea of kernel generalizes the dot product in the input space. This dot product is also a kernel with the feature map being the identity </a:t>
            </a:r>
            <a:endParaRPr lang="en-US" sz="2600" dirty="0"/>
          </a:p>
        </p:txBody>
      </p:sp>
      <p:pic>
        <p:nvPicPr>
          <p:cNvPr id="946180" name="Picture 4"/>
          <p:cNvPicPr>
            <a:picLocks noGrp="1" noChangeAspect="1" noChangeArrowheads="1"/>
          </p:cNvPicPr>
          <p:nvPr>
            <p:ph sz="half" idx="2"/>
          </p:nvPr>
        </p:nvPicPr>
        <p:blipFill rotWithShape="1">
          <a:blip r:embed="rId3" cstate="print"/>
          <a:srcRect r="6977"/>
          <a:stretch/>
        </p:blipFill>
        <p:spPr>
          <a:xfrm>
            <a:off x="2481263" y="2601913"/>
            <a:ext cx="7268528" cy="2587307"/>
          </a:xfrm>
          <a:noFill/>
          <a:ln/>
        </p:spPr>
      </p:pic>
      <p:sp>
        <p:nvSpPr>
          <p:cNvPr id="7" name="Footer Placeholder 6"/>
          <p:cNvSpPr>
            <a:spLocks noGrp="1"/>
          </p:cNvSpPr>
          <p:nvPr>
            <p:ph type="ftr" sz="quarter" idx="10"/>
          </p:nvPr>
        </p:nvSpPr>
        <p:spPr>
          <a:xfrm>
            <a:off x="2674938" y="6351586"/>
            <a:ext cx="7416800" cy="457200"/>
          </a:xfrm>
        </p:spPr>
        <p:txBody>
          <a:bodyPr/>
          <a:lstStyle/>
          <a:p>
            <a:r>
              <a:rPr lang="en-CA" altLang="en-US" dirty="0"/>
              <a:t>F20/F21 AA Applied Text Analytics</a:t>
            </a:r>
            <a:endParaRPr lang="en-US" altLang="en-US" dirty="0"/>
          </a:p>
        </p:txBody>
      </p:sp>
    </p:spTree>
    <p:extLst>
      <p:ext uri="{BB962C8B-B14F-4D97-AF65-F5344CB8AC3E}">
        <p14:creationId xmlns:p14="http://schemas.microsoft.com/office/powerpoint/2010/main" val="58021019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Some other issues in SVM</a:t>
            </a:r>
          </a:p>
        </p:txBody>
      </p:sp>
      <p:sp>
        <p:nvSpPr>
          <p:cNvPr id="949251" name="Rectangle 3"/>
          <p:cNvSpPr>
            <a:spLocks noGrp="1" noChangeArrowheads="1"/>
          </p:cNvSpPr>
          <p:nvPr>
            <p:ph idx="1"/>
          </p:nvPr>
        </p:nvSpPr>
        <p:spPr>
          <a:xfrm>
            <a:off x="1148443" y="1690688"/>
            <a:ext cx="9462850" cy="4752975"/>
          </a:xfrm>
        </p:spPr>
        <p:txBody>
          <a:bodyPr/>
          <a:lstStyle/>
          <a:p>
            <a:r>
              <a:rPr lang="en-US" altLang="ja-JP" sz="2600" dirty="0">
                <a:ea typeface="ＭＳ Ｐゴシック" pitchFamily="34" charset="-128"/>
              </a:rPr>
              <a:t>SVM works only in a real-valued space. Need to convert its categorical values to numeric values. </a:t>
            </a:r>
          </a:p>
          <a:p>
            <a:endParaRPr lang="en-US" altLang="ja-JP" sz="2600" dirty="0">
              <a:ea typeface="ＭＳ Ｐゴシック" pitchFamily="34" charset="-128"/>
            </a:endParaRPr>
          </a:p>
          <a:p>
            <a:r>
              <a:rPr lang="en-US" altLang="ja-JP" sz="2600" dirty="0">
                <a:ea typeface="ＭＳ Ｐゴシック" pitchFamily="34" charset="-128"/>
              </a:rPr>
              <a:t>For multi-class problems, some strategies can be applied, e.g., one-against-rest, and error-correcting output coding. </a:t>
            </a:r>
          </a:p>
          <a:p>
            <a:endParaRPr lang="en-US" altLang="ja-JP" sz="2600" dirty="0">
              <a:ea typeface="ＭＳ Ｐゴシック" pitchFamily="34" charset="-128"/>
            </a:endParaRPr>
          </a:p>
          <a:p>
            <a:r>
              <a:rPr lang="en-US" altLang="ja-JP" sz="2600" dirty="0">
                <a:ea typeface="ＭＳ Ｐゴシック" pitchFamily="34" charset="-128"/>
              </a:rPr>
              <a:t>The hyperplane produced by SVM is hard to understand by human users. The matter is made worse by kernels. Thus, SVM is commonly used in applications that do not required human understanding.</a:t>
            </a:r>
            <a:endParaRPr lang="en-US" sz="2600" dirty="0"/>
          </a:p>
        </p:txBody>
      </p:sp>
      <p:sp>
        <p:nvSpPr>
          <p:cNvPr id="6" name="Footer Placeholder 5"/>
          <p:cNvSpPr>
            <a:spLocks noGrp="1"/>
          </p:cNvSpPr>
          <p:nvPr>
            <p:ph type="ftr" sz="quarter" idx="11"/>
          </p:nvPr>
        </p:nvSpPr>
        <p:spPr/>
        <p:txBody>
          <a:bodyPr/>
          <a:lstStyle/>
          <a:p>
            <a:r>
              <a:rPr lang="en-CA" altLang="en-US"/>
              <a:t>F20/F21 AA Applied Text Analytics</a:t>
            </a:r>
            <a:endParaRPr lang="en-US" altLang="en-US"/>
          </a:p>
        </p:txBody>
      </p:sp>
    </p:spTree>
    <p:extLst>
      <p:ext uri="{BB962C8B-B14F-4D97-AF65-F5344CB8AC3E}">
        <p14:creationId xmlns:p14="http://schemas.microsoft.com/office/powerpoint/2010/main" val="247882069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D8061F0-9BEF-7649-8717-BFD4241C9B19}"/>
              </a:ext>
            </a:extLst>
          </p:cNvPr>
          <p:cNvSpPr>
            <a:spLocks noGrp="1" noChangeArrowheads="1"/>
          </p:cNvSpPr>
          <p:nvPr>
            <p:ph type="title"/>
          </p:nvPr>
        </p:nvSpPr>
        <p:spPr/>
        <p:txBody>
          <a:bodyPr>
            <a:normAutofit/>
          </a:bodyPr>
          <a:lstStyle/>
          <a:p>
            <a:pPr eaLnBrk="1" hangingPunct="1"/>
            <a:r>
              <a:rPr lang="en-US" altLang="en-US" sz="4000" dirty="0">
                <a:solidFill>
                  <a:schemeClr val="accent2">
                    <a:lumMod val="75000"/>
                  </a:schemeClr>
                </a:solidFill>
                <a:effectLst>
                  <a:outerShdw blurRad="38100" dist="38100" dir="2700000" algn="tl">
                    <a:srgbClr val="000000">
                      <a:alpha val="43137"/>
                    </a:srgbClr>
                  </a:outerShdw>
                </a:effectLst>
              </a:rPr>
              <a:t>SVM for text classification</a:t>
            </a:r>
          </a:p>
        </p:txBody>
      </p:sp>
      <p:sp>
        <p:nvSpPr>
          <p:cNvPr id="72707" name="Rectangle 3">
            <a:extLst>
              <a:ext uri="{FF2B5EF4-FFF2-40B4-BE49-F238E27FC236}">
                <a16:creationId xmlns:a16="http://schemas.microsoft.com/office/drawing/2014/main" id="{DD8CD7E9-7936-404D-87AB-E1470C25ED99}"/>
              </a:ext>
            </a:extLst>
          </p:cNvPr>
          <p:cNvSpPr>
            <a:spLocks noGrp="1" noChangeArrowheads="1"/>
          </p:cNvSpPr>
          <p:nvPr>
            <p:ph type="body" idx="1"/>
          </p:nvPr>
        </p:nvSpPr>
        <p:spPr>
          <a:xfrm>
            <a:off x="807720" y="1503998"/>
            <a:ext cx="9201150" cy="5353050"/>
          </a:xfrm>
        </p:spPr>
        <p:txBody>
          <a:bodyPr>
            <a:normAutofit/>
          </a:bodyPr>
          <a:lstStyle/>
          <a:p>
            <a:r>
              <a:rPr lang="en-US" altLang="en-US" dirty="0">
                <a:ea typeface="ＭＳ Ｐゴシック" panose="020B0600070205080204" pitchFamily="34" charset="-128"/>
              </a:rPr>
              <a:t>Choose hyperplane based on support vectors</a:t>
            </a:r>
          </a:p>
          <a:p>
            <a:pPr lvl="1"/>
            <a:r>
              <a:rPr lang="en-US" altLang="en-US" dirty="0">
                <a:ea typeface="ＭＳ Ｐゴシック" panose="020B0600070205080204" pitchFamily="34" charset="-128"/>
              </a:rPr>
              <a:t>Support vector = “critical” point close to decision boundary</a:t>
            </a:r>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One of the  best performing text classifier</a:t>
            </a:r>
          </a:p>
          <a:p>
            <a:pPr lvl="1"/>
            <a:r>
              <a:rPr lang="en-US" altLang="en-US" dirty="0">
                <a:ea typeface="ＭＳ Ｐゴシック" panose="020B0600070205080204" pitchFamily="34" charset="-128"/>
              </a:rPr>
              <a:t>Other methods that perform about as well as SVM, such as regularized logistic regression</a:t>
            </a: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Partly popular due to availability of good software</a:t>
            </a:r>
          </a:p>
          <a:p>
            <a:pPr lvl="1"/>
            <a:r>
              <a:rPr lang="en-US" altLang="en-US" dirty="0" err="1">
                <a:ea typeface="ＭＳ Ｐゴシック" panose="020B0600070205080204" pitchFamily="34" charset="-128"/>
              </a:rPr>
              <a:t>SVMlight</a:t>
            </a:r>
            <a:r>
              <a:rPr lang="en-US" altLang="en-US" dirty="0">
                <a:ea typeface="ＭＳ Ｐゴシック" panose="020B0600070205080204" pitchFamily="34" charset="-128"/>
              </a:rPr>
              <a:t> is accurate and fast – and free (for research)</a:t>
            </a:r>
          </a:p>
          <a:p>
            <a:pPr lvl="1"/>
            <a:r>
              <a:rPr lang="en-US" altLang="en-US" dirty="0">
                <a:ea typeface="ＭＳ Ｐゴシック" panose="020B0600070205080204" pitchFamily="34" charset="-128"/>
              </a:rPr>
              <a:t>Now lots of good software: </a:t>
            </a:r>
            <a:r>
              <a:rPr lang="en-US" altLang="en-US" dirty="0" err="1">
                <a:ea typeface="ＭＳ Ｐゴシック" panose="020B0600070205080204" pitchFamily="34" charset="-128"/>
              </a:rPr>
              <a:t>libsvm</a:t>
            </a:r>
            <a:r>
              <a:rPr lang="en-US" altLang="en-US" dirty="0">
                <a:ea typeface="ＭＳ Ｐゴシック" panose="020B0600070205080204" pitchFamily="34" charset="-128"/>
              </a:rPr>
              <a:t>, </a:t>
            </a:r>
            <a:r>
              <a:rPr lang="en-US" altLang="en-US" dirty="0" err="1">
                <a:ea typeface="ＭＳ Ｐゴシック" panose="020B0600070205080204" pitchFamily="34" charset="-128"/>
              </a:rPr>
              <a:t>TinySVM</a:t>
            </a:r>
            <a:r>
              <a:rPr lang="en-US" altLang="en-US" dirty="0">
                <a:ea typeface="ＭＳ Ｐゴシック" panose="020B0600070205080204" pitchFamily="34" charset="-128"/>
              </a:rPr>
              <a:t>, ….</a:t>
            </a:r>
          </a:p>
          <a:p>
            <a:pPr lvl="1"/>
            <a:r>
              <a:rPr lang="en-US" altLang="en-US" dirty="0">
                <a:ea typeface="ＭＳ Ｐゴシック" panose="020B0600070205080204" pitchFamily="34" charset="-128"/>
              </a:rPr>
              <a:t>Scikit-learn also has its SVM implementations (SVC, SVR)</a:t>
            </a:r>
          </a:p>
        </p:txBody>
      </p:sp>
      <p:sp>
        <p:nvSpPr>
          <p:cNvPr id="2" name="Footer Placeholder 1">
            <a:extLst>
              <a:ext uri="{FF2B5EF4-FFF2-40B4-BE49-F238E27FC236}">
                <a16:creationId xmlns:a16="http://schemas.microsoft.com/office/drawing/2014/main" id="{2B8FFF62-C085-6348-B4F0-9EC81083BD8F}"/>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3583644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24000" y="-141288"/>
            <a:ext cx="4025900" cy="557213"/>
            <a:chOff x="0" y="0"/>
            <a:chExt cx="2536" cy="352"/>
          </a:xfrm>
        </p:grpSpPr>
        <p:sp>
          <p:nvSpPr>
            <p:cNvPr id="26625" name="Rectangle 1"/>
            <p:cNvSpPr>
              <a:spLocks/>
            </p:cNvSpPr>
            <p:nvPr/>
          </p:nvSpPr>
          <p:spPr bwMode="auto">
            <a:xfrm>
              <a:off x="0" y="89"/>
              <a:ext cx="2536" cy="170"/>
            </a:xfrm>
            <a:prstGeom prst="rect">
              <a:avLst/>
            </a:prstGeom>
            <a:solidFill>
              <a:schemeClr val="accent1"/>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22545" name="Rectangle 2"/>
            <p:cNvSpPr>
              <a:spLocks/>
            </p:cNvSpPr>
            <p:nvPr/>
          </p:nvSpPr>
          <p:spPr bwMode="auto">
            <a:xfrm>
              <a:off x="0" y="0"/>
              <a:ext cx="2536" cy="352"/>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Introduction to Information Retrieval</a:t>
              </a:r>
            </a:p>
          </p:txBody>
        </p:sp>
      </p:grpSp>
      <p:grpSp>
        <p:nvGrpSpPr>
          <p:cNvPr id="3" name="Group 6"/>
          <p:cNvGrpSpPr>
            <a:grpSpLocks/>
          </p:cNvGrpSpPr>
          <p:nvPr/>
        </p:nvGrpSpPr>
        <p:grpSpPr bwMode="auto">
          <a:xfrm>
            <a:off x="5257800" y="-26988"/>
            <a:ext cx="3886200" cy="328613"/>
            <a:chOff x="0" y="0"/>
            <a:chExt cx="2448" cy="208"/>
          </a:xfrm>
        </p:grpSpPr>
        <p:sp>
          <p:nvSpPr>
            <p:cNvPr id="26628" name="Rectangle 4"/>
            <p:cNvSpPr>
              <a:spLocks/>
            </p:cNvSpPr>
            <p:nvPr/>
          </p:nvSpPr>
          <p:spPr bwMode="auto">
            <a:xfrm>
              <a:off x="0" y="17"/>
              <a:ext cx="2448" cy="173"/>
            </a:xfrm>
            <a:prstGeom prst="rect">
              <a:avLst/>
            </a:prstGeom>
            <a:solidFill>
              <a:schemeClr val="accent1"/>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22543" name="Rectangle 5"/>
            <p:cNvSpPr>
              <a:spLocks/>
            </p:cNvSpPr>
            <p:nvPr/>
          </p:nvSpPr>
          <p:spPr bwMode="auto">
            <a:xfrm>
              <a:off x="0" y="0"/>
              <a:ext cx="2448" cy="208"/>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 </a:t>
              </a:r>
            </a:p>
          </p:txBody>
        </p:sp>
      </p:grpSp>
      <p:grpSp>
        <p:nvGrpSpPr>
          <p:cNvPr id="4" name="Group 9"/>
          <p:cNvGrpSpPr>
            <a:grpSpLocks/>
          </p:cNvGrpSpPr>
          <p:nvPr/>
        </p:nvGrpSpPr>
        <p:grpSpPr bwMode="auto">
          <a:xfrm>
            <a:off x="9144000" y="-26988"/>
            <a:ext cx="1524000" cy="328613"/>
            <a:chOff x="0" y="0"/>
            <a:chExt cx="960" cy="208"/>
          </a:xfrm>
        </p:grpSpPr>
        <p:sp>
          <p:nvSpPr>
            <p:cNvPr id="26631" name="Rectangle 7"/>
            <p:cNvSpPr>
              <a:spLocks/>
            </p:cNvSpPr>
            <p:nvPr/>
          </p:nvSpPr>
          <p:spPr bwMode="auto">
            <a:xfrm>
              <a:off x="0" y="17"/>
              <a:ext cx="960" cy="173"/>
            </a:xfrm>
            <a:prstGeom prst="rect">
              <a:avLst/>
            </a:prstGeom>
            <a:solidFill>
              <a:srgbClr val="139CB7"/>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22541" name="Rectangle 8"/>
            <p:cNvSpPr>
              <a:spLocks/>
            </p:cNvSpPr>
            <p:nvPr/>
          </p:nvSpPr>
          <p:spPr bwMode="auto">
            <a:xfrm>
              <a:off x="0" y="0"/>
              <a:ext cx="960" cy="208"/>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 </a:t>
              </a:r>
            </a:p>
          </p:txBody>
        </p:sp>
      </p:grpSp>
      <p:sp>
        <p:nvSpPr>
          <p:cNvPr id="26634" name="Line 10"/>
          <p:cNvSpPr>
            <a:spLocks noChangeShapeType="1"/>
          </p:cNvSpPr>
          <p:nvPr/>
        </p:nvSpPr>
        <p:spPr bwMode="auto">
          <a:xfrm>
            <a:off x="1752600" y="1447800"/>
            <a:ext cx="8686800" cy="1588"/>
          </a:xfrm>
          <a:prstGeom prst="line">
            <a:avLst/>
          </a:prstGeom>
          <a:noFill/>
          <a:ln w="38100">
            <a:solidFill>
              <a:srgbClr val="139CB7"/>
            </a:solidFill>
            <a:round/>
            <a:headEnd/>
            <a:tailEnd/>
          </a:ln>
          <a:effectLst>
            <a:outerShdw blurRad="38100" dist="25399" dir="5400000" algn="ctr" rotWithShape="0">
              <a:schemeClr val="bg2">
                <a:alpha val="37999"/>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6635" name="Rectangle 11"/>
          <p:cNvSpPr>
            <a:spLocks noGrp="1" noChangeArrowheads="1"/>
          </p:cNvSpPr>
          <p:nvPr>
            <p:ph type="title"/>
          </p:nvPr>
        </p:nvSpPr>
        <p:spPr>
          <a:xfrm>
            <a:off x="1752600" y="0"/>
            <a:ext cx="8610600" cy="1371600"/>
          </a:xfrm>
        </p:spPr>
        <p:txBody>
          <a:bodyPr vert="horz" lIns="91440" tIns="45720" rIns="132080" bIns="45720" rtlCol="0" anchor="ctr">
            <a:normAutofit/>
          </a:bodyPr>
          <a:lstStyle/>
          <a:p>
            <a:pPr>
              <a:defRPr/>
            </a:pPr>
            <a:r>
              <a:rPr lang="en-US" dirty="0">
                <a:sym typeface="Lucida Grande" charset="0"/>
              </a:rPr>
              <a:t>The bag of words representation</a:t>
            </a:r>
          </a:p>
        </p:txBody>
      </p:sp>
      <p:grpSp>
        <p:nvGrpSpPr>
          <p:cNvPr id="5" name="Group 14"/>
          <p:cNvGrpSpPr>
            <a:grpSpLocks/>
          </p:cNvGrpSpPr>
          <p:nvPr/>
        </p:nvGrpSpPr>
        <p:grpSpPr bwMode="auto">
          <a:xfrm>
            <a:off x="3429000" y="1803400"/>
            <a:ext cx="4876800" cy="4368800"/>
            <a:chOff x="0" y="0"/>
            <a:chExt cx="3072" cy="2752"/>
          </a:xfrm>
        </p:grpSpPr>
        <p:sp>
          <p:nvSpPr>
            <p:cNvPr id="22538" name="Rectangle 12"/>
            <p:cNvSpPr>
              <a:spLocks/>
            </p:cNvSpPr>
            <p:nvPr/>
          </p:nvSpPr>
          <p:spPr bwMode="auto">
            <a:xfrm>
              <a:off x="0" y="0"/>
              <a:ext cx="3072" cy="2752"/>
            </a:xfrm>
            <a:prstGeom prst="rect">
              <a:avLst/>
            </a:prstGeom>
            <a:solidFill>
              <a:srgbClr val="FCD5B5"/>
            </a:solidFill>
            <a:ln w="28575">
              <a:solidFill>
                <a:schemeClr val="tx1"/>
              </a:solidFill>
              <a:miter lim="800000"/>
              <a:headEnd/>
              <a:tailEnd/>
            </a:ln>
          </p:spPr>
          <p:txBody>
            <a:bodyPr lIns="0" tIns="0" rIns="0" bIns="0"/>
            <a:lstStyle/>
            <a:p>
              <a:endParaRPr lang="en-US"/>
            </a:p>
          </p:txBody>
        </p:sp>
        <p:sp>
          <p:nvSpPr>
            <p:cNvPr id="22539" name="Rectangle 13"/>
            <p:cNvSpPr>
              <a:spLocks/>
            </p:cNvSpPr>
            <p:nvPr/>
          </p:nvSpPr>
          <p:spPr bwMode="auto">
            <a:xfrm>
              <a:off x="0" y="0"/>
              <a:ext cx="3072" cy="2104"/>
            </a:xfrm>
            <a:prstGeom prst="rect">
              <a:avLst/>
            </a:prstGeom>
            <a:noFill/>
            <a:ln w="12700">
              <a:noFill/>
              <a:miter lim="800000"/>
              <a:headEnd/>
              <a:tailEnd/>
            </a:ln>
          </p:spPr>
          <p:txBody>
            <a:bodyPr lIns="0" tIns="0" rIns="40639" bIns="0"/>
            <a:lstStyle/>
            <a:p>
              <a:pPr marL="39688">
                <a:lnSpc>
                  <a:spcPct val="80000"/>
                </a:lnSpc>
                <a:spcBef>
                  <a:spcPts val="475"/>
                </a:spcBef>
              </a:pPr>
              <a:r>
                <a:rPr lang="en-US" sz="2000" dirty="0">
                  <a:latin typeface="Courier" pitchFamily="-84" charset="0"/>
                  <a:ea typeface="MS PGothic" pitchFamily="34" charset="-128"/>
                  <a:sym typeface="Courier" pitchFamily="-84" charset="0"/>
                </a:rPr>
                <a:t>I love this movie! It's sweet, but with satirical humor. The dialogue is great and the adventure scenes are fun…  It manages to be whimsical and romantic while laughing at the conventions of the fairy tale genre. I would recommend it to just about anyone. I've seen it several times, and I'm always happy to see it again whenever I have a friend who hasn't seen it yet.</a:t>
              </a:r>
            </a:p>
          </p:txBody>
        </p:sp>
      </p:grpSp>
      <p:sp>
        <p:nvSpPr>
          <p:cNvPr id="22536" name="Rectangle 15"/>
          <p:cNvSpPr>
            <a:spLocks/>
          </p:cNvSpPr>
          <p:nvPr/>
        </p:nvSpPr>
        <p:spPr bwMode="auto">
          <a:xfrm>
            <a:off x="1981200" y="2311400"/>
            <a:ext cx="1384300" cy="1676400"/>
          </a:xfrm>
          <a:prstGeom prst="rect">
            <a:avLst/>
          </a:prstGeom>
          <a:noFill/>
          <a:ln w="25400">
            <a:noFill/>
            <a:miter lim="800000"/>
            <a:headEnd/>
            <a:tailEnd/>
          </a:ln>
        </p:spPr>
        <p:txBody>
          <a:bodyPr lIns="0" tIns="0" rIns="40639" bIns="0"/>
          <a:lstStyle/>
          <a:p>
            <a:pPr marL="39688"/>
            <a:r>
              <a:rPr lang="en-US" sz="10600" dirty="0" err="1">
                <a:ea typeface="MS PGothic" pitchFamily="34" charset="-128"/>
              </a:rPr>
              <a:t>γ</a:t>
            </a:r>
            <a:r>
              <a:rPr lang="en-US" sz="10600" dirty="0">
                <a:ea typeface="MS PGothic" pitchFamily="34" charset="-128"/>
              </a:rPr>
              <a:t>(</a:t>
            </a:r>
          </a:p>
        </p:txBody>
      </p:sp>
      <p:sp>
        <p:nvSpPr>
          <p:cNvPr id="22537" name="Rectangle 16"/>
          <p:cNvSpPr>
            <a:spLocks/>
          </p:cNvSpPr>
          <p:nvPr/>
        </p:nvSpPr>
        <p:spPr bwMode="auto">
          <a:xfrm>
            <a:off x="8256589" y="2451100"/>
            <a:ext cx="1745349" cy="1631216"/>
          </a:xfrm>
          <a:prstGeom prst="rect">
            <a:avLst/>
          </a:prstGeom>
          <a:noFill/>
          <a:ln w="25400">
            <a:noFill/>
            <a:miter lim="800000"/>
            <a:headEnd/>
            <a:tailEnd/>
          </a:ln>
        </p:spPr>
        <p:txBody>
          <a:bodyPr wrap="none" lIns="0" tIns="0" rIns="40639" bIns="0">
            <a:spAutoFit/>
          </a:bodyPr>
          <a:lstStyle/>
          <a:p>
            <a:pPr marL="39688"/>
            <a:r>
              <a:rPr lang="en-US" sz="10600">
                <a:ea typeface="MS PGothic" pitchFamily="34" charset="-128"/>
              </a:rPr>
              <a:t>)=c</a:t>
            </a:r>
          </a:p>
        </p:txBody>
      </p:sp>
      <p:sp>
        <p:nvSpPr>
          <p:cNvPr id="6" name="Footer Placeholder 5">
            <a:extLst>
              <a:ext uri="{FF2B5EF4-FFF2-40B4-BE49-F238E27FC236}">
                <a16:creationId xmlns:a16="http://schemas.microsoft.com/office/drawing/2014/main" id="{B8AAD8C0-4DE7-F84F-8B6E-EEBECD331225}"/>
              </a:ext>
            </a:extLst>
          </p:cNvPr>
          <p:cNvSpPr>
            <a:spLocks noGrp="1"/>
          </p:cNvSpPr>
          <p:nvPr>
            <p:ph type="ftr" sz="quarter" idx="11"/>
          </p:nvPr>
        </p:nvSpPr>
        <p:spPr/>
        <p:txBody>
          <a:bodyPr/>
          <a:lstStyle/>
          <a:p>
            <a:r>
              <a:rPr lang="en-CA"/>
              <a:t>F20/F21 AA Applied Text Analytics</a:t>
            </a:r>
            <a:endParaRPr lang="en-US"/>
          </a:p>
        </p:txBody>
      </p:sp>
      <p:sp>
        <p:nvSpPr>
          <p:cNvPr id="7" name="Slide Number Placeholder 6">
            <a:extLst>
              <a:ext uri="{FF2B5EF4-FFF2-40B4-BE49-F238E27FC236}">
                <a16:creationId xmlns:a16="http://schemas.microsoft.com/office/drawing/2014/main" id="{CC9EABD9-5E8D-4E4C-9B6F-880C1C5E8307}"/>
              </a:ext>
            </a:extLst>
          </p:cNvPr>
          <p:cNvSpPr>
            <a:spLocks noGrp="1"/>
          </p:cNvSpPr>
          <p:nvPr>
            <p:ph type="sldNum" sz="quarter" idx="12"/>
          </p:nvPr>
        </p:nvSpPr>
        <p:spPr/>
        <p:txBody>
          <a:bodyPr/>
          <a:lstStyle/>
          <a:p>
            <a:fld id="{F60C5306-BD03-444F-81BE-8A5A1865DBD2}" type="slidenum">
              <a:rPr lang="en-US" smtClean="0"/>
              <a:t>6</a:t>
            </a:fld>
            <a:endParaRPr lang="en-US"/>
          </a:p>
        </p:txBody>
      </p:sp>
    </p:spTree>
    <p:extLst>
      <p:ext uri="{BB962C8B-B14F-4D97-AF65-F5344CB8AC3E}">
        <p14:creationId xmlns:p14="http://schemas.microsoft.com/office/powerpoint/2010/main" val="531032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4"/>
          <p:cNvSpPr>
            <a:spLocks noGrp="1"/>
          </p:cNvSpPr>
          <p:nvPr>
            <p:ph type="ftr" sz="quarter" idx="11"/>
          </p:nvPr>
        </p:nvSpPr>
        <p:spPr>
          <a:noFill/>
        </p:spPr>
        <p:txBody>
          <a:bodyPr/>
          <a:lstStyle/>
          <a:p>
            <a:pPr defTabSz="914179"/>
            <a:r>
              <a:rPr lang="en-CA"/>
              <a:t>F20/F21 AA Applied Text Analytics</a:t>
            </a:r>
            <a:endParaRPr lang="en-GB" dirty="0"/>
          </a:p>
        </p:txBody>
      </p:sp>
      <p:sp>
        <p:nvSpPr>
          <p:cNvPr id="22532" name="Rectangle 2"/>
          <p:cNvSpPr>
            <a:spLocks noGrp="1" noChangeArrowheads="1"/>
          </p:cNvSpPr>
          <p:nvPr>
            <p:ph type="title"/>
          </p:nvPr>
        </p:nvSpPr>
        <p:spPr>
          <a:xfrm>
            <a:off x="1066800" y="125335"/>
            <a:ext cx="8807344" cy="1143240"/>
          </a:xfrm>
        </p:spPr>
        <p:txBody>
          <a:bodyPr>
            <a:normAutofit/>
          </a:bodyPr>
          <a:lstStyle/>
          <a:p>
            <a:pPr eaLnBrk="1" hangingPunct="1"/>
            <a:r>
              <a:rPr lang="en-US" sz="4000" dirty="0">
                <a:solidFill>
                  <a:schemeClr val="accent2">
                    <a:lumMod val="75000"/>
                  </a:schemeClr>
                </a:solidFill>
                <a:effectLst>
                  <a:outerShdw blurRad="38100" dist="38100" dir="2700000" algn="tl">
                    <a:srgbClr val="000000">
                      <a:alpha val="43137"/>
                    </a:srgbClr>
                  </a:outerShdw>
                </a:effectLst>
              </a:rPr>
              <a:t>SVM summarized	</a:t>
            </a:r>
          </a:p>
        </p:txBody>
      </p:sp>
      <p:sp>
        <p:nvSpPr>
          <p:cNvPr id="22533" name="Rectangle 3"/>
          <p:cNvSpPr>
            <a:spLocks noGrp="1" noChangeArrowheads="1"/>
          </p:cNvSpPr>
          <p:nvPr>
            <p:ph type="body" idx="1"/>
          </p:nvPr>
        </p:nvSpPr>
        <p:spPr>
          <a:xfrm>
            <a:off x="1066800" y="1213453"/>
            <a:ext cx="10326624" cy="5382425"/>
          </a:xfrm>
        </p:spPr>
        <p:txBody>
          <a:bodyPr>
            <a:normAutofit/>
          </a:bodyPr>
          <a:lstStyle/>
          <a:p>
            <a:pPr marL="467525" indent="-467525">
              <a:lnSpc>
                <a:spcPct val="80000"/>
              </a:lnSpc>
            </a:pPr>
            <a:r>
              <a:rPr lang="en-GB" dirty="0">
                <a:solidFill>
                  <a:srgbClr val="FF0000"/>
                </a:solidFill>
              </a:rPr>
              <a:t>(Linear) SVM </a:t>
            </a:r>
            <a:r>
              <a:rPr lang="en-GB" dirty="0"/>
              <a:t> is a state-of-the-art linear classifier</a:t>
            </a:r>
          </a:p>
          <a:p>
            <a:pPr marL="858521" lvl="1" indent="-400736"/>
            <a:r>
              <a:rPr lang="en-GB" dirty="0"/>
              <a:t>Developed based on statistical learning theory</a:t>
            </a:r>
          </a:p>
          <a:p>
            <a:pPr marL="858521" lvl="1" indent="-400736"/>
            <a:r>
              <a:rPr lang="en-GB" dirty="0"/>
              <a:t>Learning process seeking </a:t>
            </a:r>
            <a:r>
              <a:rPr lang="en-GB" dirty="0">
                <a:solidFill>
                  <a:srgbClr val="FF0000"/>
                </a:solidFill>
              </a:rPr>
              <a:t>support vectors</a:t>
            </a:r>
            <a:r>
              <a:rPr lang="en-GB" dirty="0"/>
              <a:t> or </a:t>
            </a:r>
            <a:r>
              <a:rPr lang="en-GB" dirty="0">
                <a:solidFill>
                  <a:srgbClr val="FF0000"/>
                </a:solidFill>
              </a:rPr>
              <a:t>maximum margin</a:t>
            </a:r>
          </a:p>
          <a:p>
            <a:pPr marL="858521" lvl="1" indent="-400736"/>
            <a:r>
              <a:rPr lang="en-GB" dirty="0"/>
              <a:t>Best </a:t>
            </a:r>
            <a:r>
              <a:rPr lang="en-GB" dirty="0">
                <a:solidFill>
                  <a:srgbClr val="FF0000"/>
                </a:solidFill>
              </a:rPr>
              <a:t>generalisation</a:t>
            </a:r>
            <a:r>
              <a:rPr lang="en-GB" dirty="0"/>
              <a:t> performance guaranteed for linearly separable data sets</a:t>
            </a:r>
          </a:p>
          <a:p>
            <a:pPr marL="467525" indent="-467525">
              <a:lnSpc>
                <a:spcPct val="80000"/>
              </a:lnSpc>
            </a:pPr>
            <a:r>
              <a:rPr lang="en-US" altLang="zh-CN" dirty="0">
                <a:ea typeface="宋体" pitchFamily="2" charset="-122"/>
              </a:rPr>
              <a:t>Kernel “trick”: extending linear SVM to non-linear SVM</a:t>
            </a:r>
          </a:p>
          <a:p>
            <a:pPr marL="858521" lvl="1" indent="-400736">
              <a:lnSpc>
                <a:spcPct val="80000"/>
              </a:lnSpc>
            </a:pPr>
            <a:r>
              <a:rPr lang="en-US" altLang="zh-CN" dirty="0">
                <a:ea typeface="宋体" pitchFamily="2" charset="-122"/>
              </a:rPr>
              <a:t>In principle, data points are mapped onto a higher dimensional feature space so that they are linearly separable in that space</a:t>
            </a:r>
          </a:p>
          <a:p>
            <a:pPr marL="858521" lvl="1" indent="-400736">
              <a:lnSpc>
                <a:spcPct val="80000"/>
              </a:lnSpc>
            </a:pPr>
            <a:r>
              <a:rPr lang="en-US" altLang="zh-CN" dirty="0">
                <a:ea typeface="宋体" pitchFamily="2" charset="-122"/>
              </a:rPr>
              <a:t>In reality, a kernel function directly works on the inner product of data points</a:t>
            </a:r>
          </a:p>
          <a:p>
            <a:pPr marL="858521" lvl="1" indent="-400736">
              <a:lnSpc>
                <a:spcPct val="80000"/>
              </a:lnSpc>
            </a:pPr>
            <a:r>
              <a:rPr lang="en-US" altLang="zh-CN" dirty="0">
                <a:ea typeface="宋体" pitchFamily="2" charset="-122"/>
              </a:rPr>
              <a:t>With the kernel transformation, linear SVM extended to non-linear</a:t>
            </a:r>
          </a:p>
          <a:p>
            <a:pPr marL="858521" lvl="1" indent="-400736">
              <a:lnSpc>
                <a:spcPct val="80000"/>
              </a:lnSpc>
              <a:buNone/>
            </a:pPr>
            <a:endParaRPr lang="en-US" altLang="zh-CN" dirty="0">
              <a:ea typeface="宋体" pitchFamily="2" charset="-122"/>
            </a:endParaRPr>
          </a:p>
          <a:p>
            <a:pPr marL="467525" indent="-467525">
              <a:lnSpc>
                <a:spcPct val="80000"/>
              </a:lnSpc>
            </a:pPr>
            <a:r>
              <a:rPr lang="en-US" altLang="zh-CN" dirty="0">
                <a:ea typeface="宋体" pitchFamily="2" charset="-122"/>
              </a:rPr>
              <a:t>SVM can be extended to multi-category classification</a:t>
            </a:r>
          </a:p>
        </p:txBody>
      </p:sp>
    </p:spTree>
    <p:extLst>
      <p:ext uri="{BB962C8B-B14F-4D97-AF65-F5344CB8AC3E}">
        <p14:creationId xmlns:p14="http://schemas.microsoft.com/office/powerpoint/2010/main" val="169094310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5327915" y="584200"/>
            <a:ext cx="6240693" cy="1828800"/>
          </a:xfrm>
        </p:spPr>
        <p:txBody>
          <a:bodyPr/>
          <a:lstStyle/>
          <a:p>
            <a:r>
              <a:rPr lang="en-US" sz="5333" dirty="0">
                <a:latin typeface="Calibri (Headings)"/>
                <a:cs typeface="Calibri (Headings)"/>
              </a:rPr>
              <a:t>Classifier Evaluation</a:t>
            </a:r>
            <a:endParaRPr lang="en-US" sz="5333" dirty="0"/>
          </a:p>
        </p:txBody>
      </p:sp>
      <p:sp>
        <p:nvSpPr>
          <p:cNvPr id="6" name="Subtitle 5"/>
          <p:cNvSpPr>
            <a:spLocks noGrp="1"/>
          </p:cNvSpPr>
          <p:nvPr>
            <p:ph type="subTitle" idx="1"/>
          </p:nvPr>
        </p:nvSpPr>
        <p:spPr/>
        <p:txBody>
          <a:bodyPr/>
          <a:lstStyle/>
          <a:p>
            <a:r>
              <a:rPr lang="en-US" sz="4267" dirty="0">
                <a:solidFill>
                  <a:srgbClr val="A4001D"/>
                </a:solidFill>
                <a:ea typeface="ＭＳ Ｐゴシック" charset="0"/>
                <a:cs typeface="Calibri"/>
              </a:rPr>
              <a:t>Precision, Recall, and the F measure</a:t>
            </a:r>
          </a:p>
          <a:p>
            <a:pPr algn="l"/>
            <a:r>
              <a:rPr lang="en-US" sz="2000" dirty="0">
                <a:solidFill>
                  <a:srgbClr val="A4001D"/>
                </a:solidFill>
                <a:ea typeface="ＭＳ Ｐゴシック" charset="0"/>
                <a:cs typeface="Calibri"/>
              </a:rPr>
              <a:t>Book Reference sec 4.7 (</a:t>
            </a:r>
            <a:r>
              <a:rPr lang="en-CA" sz="2000" dirty="0"/>
              <a:t>Third Edition draft , Daniel </a:t>
            </a:r>
            <a:r>
              <a:rPr lang="en-CA" sz="2000" dirty="0" err="1"/>
              <a:t>Jurafsky</a:t>
            </a:r>
            <a:r>
              <a:rPr lang="en-CA" sz="2000" dirty="0"/>
              <a:t> &amp; James H. Martin</a:t>
            </a:r>
            <a:r>
              <a:rPr lang="en-US" sz="2000" dirty="0">
                <a:solidFill>
                  <a:srgbClr val="A4001D"/>
                </a:solidFill>
                <a:ea typeface="ＭＳ Ｐゴシック" charset="0"/>
                <a:cs typeface="Calibri"/>
              </a:rPr>
              <a:t>)</a:t>
            </a:r>
          </a:p>
        </p:txBody>
      </p:sp>
    </p:spTree>
    <p:extLst>
      <p:ext uri="{BB962C8B-B14F-4D97-AF65-F5344CB8AC3E}">
        <p14:creationId xmlns:p14="http://schemas.microsoft.com/office/powerpoint/2010/main" val="3646750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DF2E-F168-3F4A-A9C8-6E8C3F201A96}"/>
              </a:ext>
            </a:extLst>
          </p:cNvPr>
          <p:cNvSpPr>
            <a:spLocks noGrp="1"/>
          </p:cNvSpPr>
          <p:nvPr>
            <p:ph type="title"/>
          </p:nvPr>
        </p:nvSpPr>
        <p:spPr/>
        <p:txBody>
          <a:bodyPr/>
          <a:lstStyle/>
          <a:p>
            <a:r>
              <a:rPr lang="en-US"/>
              <a:t>Evaluation</a:t>
            </a:r>
          </a:p>
        </p:txBody>
      </p:sp>
      <p:sp>
        <p:nvSpPr>
          <p:cNvPr id="3" name="Content Placeholder 2">
            <a:extLst>
              <a:ext uri="{FF2B5EF4-FFF2-40B4-BE49-F238E27FC236}">
                <a16:creationId xmlns:a16="http://schemas.microsoft.com/office/drawing/2014/main" id="{A26BB7CA-5A1F-A441-867B-C86092107A36}"/>
              </a:ext>
            </a:extLst>
          </p:cNvPr>
          <p:cNvSpPr>
            <a:spLocks noGrp="1"/>
          </p:cNvSpPr>
          <p:nvPr>
            <p:ph idx="1"/>
          </p:nvPr>
        </p:nvSpPr>
        <p:spPr/>
        <p:txBody>
          <a:bodyPr/>
          <a:lstStyle/>
          <a:p>
            <a:r>
              <a:rPr lang="en-US" dirty="0"/>
              <a:t>Let's consider just binary text classification tasks</a:t>
            </a:r>
          </a:p>
          <a:p>
            <a:endParaRPr lang="en-US" dirty="0"/>
          </a:p>
          <a:p>
            <a:r>
              <a:rPr lang="en-US" dirty="0"/>
              <a:t>Imagine you're the CEO of Delicious Pie Company</a:t>
            </a:r>
          </a:p>
          <a:p>
            <a:endParaRPr lang="en-US" dirty="0"/>
          </a:p>
          <a:p>
            <a:r>
              <a:rPr lang="en-US" dirty="0"/>
              <a:t>You want to know what people are saying about your pies</a:t>
            </a:r>
          </a:p>
          <a:p>
            <a:r>
              <a:rPr lang="en-US" dirty="0"/>
              <a:t>So you build a "Delicious Pie" tweet detector</a:t>
            </a:r>
          </a:p>
          <a:p>
            <a:pPr lvl="1"/>
            <a:r>
              <a:rPr lang="en-US" dirty="0"/>
              <a:t>Positive class: tweets about Delicious Pie Co</a:t>
            </a:r>
          </a:p>
          <a:p>
            <a:pPr lvl="1"/>
            <a:r>
              <a:rPr lang="en-US" dirty="0"/>
              <a:t>Negative class: all other tweets</a:t>
            </a:r>
          </a:p>
        </p:txBody>
      </p:sp>
    </p:spTree>
    <p:extLst>
      <p:ext uri="{BB962C8B-B14F-4D97-AF65-F5344CB8AC3E}">
        <p14:creationId xmlns:p14="http://schemas.microsoft.com/office/powerpoint/2010/main" val="41564532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a:ea typeface="ＭＳ Ｐゴシック" charset="0"/>
                <a:cs typeface="ＭＳ Ｐゴシック" charset="0"/>
              </a:rPr>
              <a:t>The 2-by-2 confusion matrix</a:t>
            </a:r>
          </a:p>
        </p:txBody>
      </p:sp>
      <p:pic>
        <p:nvPicPr>
          <p:cNvPr id="3" name="Picture 2">
            <a:extLst>
              <a:ext uri="{FF2B5EF4-FFF2-40B4-BE49-F238E27FC236}">
                <a16:creationId xmlns:a16="http://schemas.microsoft.com/office/drawing/2014/main" id="{AB71557E-391F-434B-8FBE-DD52E0740567}"/>
              </a:ext>
            </a:extLst>
          </p:cNvPr>
          <p:cNvPicPr>
            <a:picLocks noChangeAspect="1"/>
          </p:cNvPicPr>
          <p:nvPr/>
        </p:nvPicPr>
        <p:blipFill>
          <a:blip r:embed="rId3"/>
          <a:stretch>
            <a:fillRect/>
          </a:stretch>
        </p:blipFill>
        <p:spPr>
          <a:xfrm>
            <a:off x="368400" y="1615871"/>
            <a:ext cx="11823600" cy="4175331"/>
          </a:xfrm>
          <a:prstGeom prst="rect">
            <a:avLst/>
          </a:prstGeom>
        </p:spPr>
      </p:pic>
    </p:spTree>
    <p:extLst>
      <p:ext uri="{BB962C8B-B14F-4D97-AF65-F5344CB8AC3E}">
        <p14:creationId xmlns:p14="http://schemas.microsoft.com/office/powerpoint/2010/main" val="3127794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ADF2E-F168-3F4A-A9C8-6E8C3F201A96}"/>
              </a:ext>
            </a:extLst>
          </p:cNvPr>
          <p:cNvSpPr>
            <a:spLocks noGrp="1"/>
          </p:cNvSpPr>
          <p:nvPr>
            <p:ph type="title"/>
          </p:nvPr>
        </p:nvSpPr>
        <p:spPr/>
        <p:txBody>
          <a:bodyPr/>
          <a:lstStyle/>
          <a:p>
            <a:r>
              <a:rPr lang="en-US"/>
              <a:t>Evaluation: Accuracy</a:t>
            </a:r>
          </a:p>
        </p:txBody>
      </p:sp>
      <p:sp>
        <p:nvSpPr>
          <p:cNvPr id="3" name="Content Placeholder 2">
            <a:extLst>
              <a:ext uri="{FF2B5EF4-FFF2-40B4-BE49-F238E27FC236}">
                <a16:creationId xmlns:a16="http://schemas.microsoft.com/office/drawing/2014/main" id="{A26BB7CA-5A1F-A441-867B-C86092107A36}"/>
              </a:ext>
            </a:extLst>
          </p:cNvPr>
          <p:cNvSpPr>
            <a:spLocks noGrp="1"/>
          </p:cNvSpPr>
          <p:nvPr>
            <p:ph idx="1"/>
          </p:nvPr>
        </p:nvSpPr>
        <p:spPr>
          <a:xfrm>
            <a:off x="1097280" y="1600200"/>
            <a:ext cx="11094720" cy="5098197"/>
          </a:xfrm>
        </p:spPr>
        <p:txBody>
          <a:bodyPr>
            <a:normAutofit/>
          </a:bodyPr>
          <a:lstStyle/>
          <a:p>
            <a:r>
              <a:rPr lang="en-US"/>
              <a:t>Why don't we use </a:t>
            </a:r>
            <a:r>
              <a:rPr lang="en-US" b="1"/>
              <a:t>accuracy</a:t>
            </a:r>
            <a:r>
              <a:rPr lang="en-US"/>
              <a:t> as our metric?</a:t>
            </a:r>
          </a:p>
          <a:p>
            <a:r>
              <a:rPr lang="en-US"/>
              <a:t>Imagine we saw 1 million tweets</a:t>
            </a:r>
          </a:p>
          <a:p>
            <a:pPr lvl="1"/>
            <a:r>
              <a:rPr lang="en-US"/>
              <a:t>100 of them talked about Delicious Pie Co.</a:t>
            </a:r>
          </a:p>
          <a:p>
            <a:pPr lvl="1"/>
            <a:r>
              <a:rPr lang="en-US"/>
              <a:t>999,900 talked about something else</a:t>
            </a:r>
          </a:p>
          <a:p>
            <a:r>
              <a:rPr lang="en-US"/>
              <a:t>We could build a dumb classifier that just labels every tweet "not about pie"</a:t>
            </a:r>
          </a:p>
          <a:p>
            <a:pPr lvl="1"/>
            <a:r>
              <a:rPr lang="en-US"/>
              <a:t>It would get 99.99% accuracy!!! Wow!!!!</a:t>
            </a:r>
          </a:p>
          <a:p>
            <a:pPr lvl="1"/>
            <a:r>
              <a:rPr lang="en-US"/>
              <a:t>But useless! Doesn't return the comments we are looking for!</a:t>
            </a:r>
          </a:p>
          <a:p>
            <a:pPr lvl="1"/>
            <a:r>
              <a:rPr lang="en-US"/>
              <a:t>That's why we use </a:t>
            </a:r>
            <a:r>
              <a:rPr lang="en-US" b="1"/>
              <a:t>precision</a:t>
            </a:r>
            <a:r>
              <a:rPr lang="en-US"/>
              <a:t> and </a:t>
            </a:r>
            <a:r>
              <a:rPr lang="en-US" b="1"/>
              <a:t>recall </a:t>
            </a:r>
            <a:r>
              <a:rPr lang="en-US"/>
              <a:t>instead</a:t>
            </a:r>
          </a:p>
        </p:txBody>
      </p:sp>
    </p:spTree>
    <p:extLst>
      <p:ext uri="{BB962C8B-B14F-4D97-AF65-F5344CB8AC3E}">
        <p14:creationId xmlns:p14="http://schemas.microsoft.com/office/powerpoint/2010/main" val="2824659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A153-7376-494E-B1AE-CA0782AE348B}"/>
              </a:ext>
            </a:extLst>
          </p:cNvPr>
          <p:cNvSpPr>
            <a:spLocks noGrp="1"/>
          </p:cNvSpPr>
          <p:nvPr>
            <p:ph type="title"/>
          </p:nvPr>
        </p:nvSpPr>
        <p:spPr/>
        <p:txBody>
          <a:bodyPr/>
          <a:lstStyle/>
          <a:p>
            <a:r>
              <a:rPr lang="en-US"/>
              <a:t>Evaluation: Precision</a:t>
            </a:r>
          </a:p>
        </p:txBody>
      </p:sp>
      <p:sp>
        <p:nvSpPr>
          <p:cNvPr id="3" name="Content Placeholder 2">
            <a:extLst>
              <a:ext uri="{FF2B5EF4-FFF2-40B4-BE49-F238E27FC236}">
                <a16:creationId xmlns:a16="http://schemas.microsoft.com/office/drawing/2014/main" id="{9D77491B-DC0F-5246-A2FE-87BF55781B71}"/>
              </a:ext>
            </a:extLst>
          </p:cNvPr>
          <p:cNvSpPr>
            <a:spLocks noGrp="1"/>
          </p:cNvSpPr>
          <p:nvPr>
            <p:ph idx="1"/>
          </p:nvPr>
        </p:nvSpPr>
        <p:spPr/>
        <p:txBody>
          <a:bodyPr/>
          <a:lstStyle/>
          <a:p>
            <a:r>
              <a:rPr lang="en-US"/>
              <a:t>% of items the system detected (i.e., items the system labeled as positive) that are in fact positive (according to the human gold labels) </a:t>
            </a:r>
          </a:p>
          <a:p>
            <a:endParaRPr lang="en-US"/>
          </a:p>
        </p:txBody>
      </p:sp>
      <p:pic>
        <p:nvPicPr>
          <p:cNvPr id="5" name="Picture 4">
            <a:extLst>
              <a:ext uri="{FF2B5EF4-FFF2-40B4-BE49-F238E27FC236}">
                <a16:creationId xmlns:a16="http://schemas.microsoft.com/office/drawing/2014/main" id="{C2A26582-00AB-1B4A-A0D7-672377A76D0F}"/>
              </a:ext>
            </a:extLst>
          </p:cNvPr>
          <p:cNvPicPr>
            <a:picLocks noChangeAspect="1"/>
          </p:cNvPicPr>
          <p:nvPr/>
        </p:nvPicPr>
        <p:blipFill>
          <a:blip r:embed="rId2"/>
          <a:stretch>
            <a:fillRect/>
          </a:stretch>
        </p:blipFill>
        <p:spPr>
          <a:xfrm>
            <a:off x="914400" y="3786536"/>
            <a:ext cx="9696752" cy="1500051"/>
          </a:xfrm>
          <a:prstGeom prst="rect">
            <a:avLst/>
          </a:prstGeom>
        </p:spPr>
      </p:pic>
    </p:spTree>
    <p:extLst>
      <p:ext uri="{BB962C8B-B14F-4D97-AF65-F5344CB8AC3E}">
        <p14:creationId xmlns:p14="http://schemas.microsoft.com/office/powerpoint/2010/main" val="7685607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1A153-7376-494E-B1AE-CA0782AE348B}"/>
              </a:ext>
            </a:extLst>
          </p:cNvPr>
          <p:cNvSpPr>
            <a:spLocks noGrp="1"/>
          </p:cNvSpPr>
          <p:nvPr>
            <p:ph type="title"/>
          </p:nvPr>
        </p:nvSpPr>
        <p:spPr/>
        <p:txBody>
          <a:bodyPr/>
          <a:lstStyle/>
          <a:p>
            <a:r>
              <a:rPr lang="en-US"/>
              <a:t>Evaluation: Recall</a:t>
            </a:r>
          </a:p>
        </p:txBody>
      </p:sp>
      <p:sp>
        <p:nvSpPr>
          <p:cNvPr id="3" name="Content Placeholder 2">
            <a:extLst>
              <a:ext uri="{FF2B5EF4-FFF2-40B4-BE49-F238E27FC236}">
                <a16:creationId xmlns:a16="http://schemas.microsoft.com/office/drawing/2014/main" id="{9D77491B-DC0F-5246-A2FE-87BF55781B71}"/>
              </a:ext>
            </a:extLst>
          </p:cNvPr>
          <p:cNvSpPr>
            <a:spLocks noGrp="1"/>
          </p:cNvSpPr>
          <p:nvPr>
            <p:ph idx="1"/>
          </p:nvPr>
        </p:nvSpPr>
        <p:spPr/>
        <p:txBody>
          <a:bodyPr/>
          <a:lstStyle/>
          <a:p>
            <a:r>
              <a:rPr lang="en-US"/>
              <a:t>% of items actually present in the input that were correctly identified by the system. </a:t>
            </a:r>
          </a:p>
          <a:p>
            <a:endParaRPr lang="en-US"/>
          </a:p>
        </p:txBody>
      </p:sp>
      <p:pic>
        <p:nvPicPr>
          <p:cNvPr id="5" name="Picture 4">
            <a:extLst>
              <a:ext uri="{FF2B5EF4-FFF2-40B4-BE49-F238E27FC236}">
                <a16:creationId xmlns:a16="http://schemas.microsoft.com/office/drawing/2014/main" id="{C2A26582-00AB-1B4A-A0D7-672377A76D0F}"/>
              </a:ext>
            </a:extLst>
          </p:cNvPr>
          <p:cNvPicPr>
            <a:picLocks noChangeAspect="1"/>
          </p:cNvPicPr>
          <p:nvPr/>
        </p:nvPicPr>
        <p:blipFill>
          <a:blip r:embed="rId2"/>
          <a:srcRect/>
          <a:stretch/>
        </p:blipFill>
        <p:spPr>
          <a:xfrm>
            <a:off x="914400" y="3786537"/>
            <a:ext cx="9696752" cy="1500049"/>
          </a:xfrm>
          <a:prstGeom prst="rect">
            <a:avLst/>
          </a:prstGeom>
        </p:spPr>
      </p:pic>
    </p:spTree>
    <p:extLst>
      <p:ext uri="{BB962C8B-B14F-4D97-AF65-F5344CB8AC3E}">
        <p14:creationId xmlns:p14="http://schemas.microsoft.com/office/powerpoint/2010/main" val="25725977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B1A93-CDD5-DE4A-8E9F-653906B84F91}"/>
              </a:ext>
            </a:extLst>
          </p:cNvPr>
          <p:cNvSpPr>
            <a:spLocks noGrp="1"/>
          </p:cNvSpPr>
          <p:nvPr>
            <p:ph type="title"/>
          </p:nvPr>
        </p:nvSpPr>
        <p:spPr/>
        <p:txBody>
          <a:bodyPr/>
          <a:lstStyle/>
          <a:p>
            <a:r>
              <a:rPr lang="en-US"/>
              <a:t>Why Precision and recall</a:t>
            </a:r>
          </a:p>
        </p:txBody>
      </p:sp>
      <p:sp>
        <p:nvSpPr>
          <p:cNvPr id="3" name="Content Placeholder 2">
            <a:extLst>
              <a:ext uri="{FF2B5EF4-FFF2-40B4-BE49-F238E27FC236}">
                <a16:creationId xmlns:a16="http://schemas.microsoft.com/office/drawing/2014/main" id="{A8E9863C-8271-914C-A6D4-CEC203B2E188}"/>
              </a:ext>
            </a:extLst>
          </p:cNvPr>
          <p:cNvSpPr>
            <a:spLocks noGrp="1"/>
          </p:cNvSpPr>
          <p:nvPr>
            <p:ph idx="1"/>
          </p:nvPr>
        </p:nvSpPr>
        <p:spPr>
          <a:xfrm>
            <a:off x="1097280" y="1600200"/>
            <a:ext cx="11094720" cy="5098197"/>
          </a:xfrm>
        </p:spPr>
        <p:txBody>
          <a:bodyPr>
            <a:normAutofit/>
          </a:bodyPr>
          <a:lstStyle/>
          <a:p>
            <a:r>
              <a:rPr lang="en-US" dirty="0"/>
              <a:t>Our dumb pie-classifier</a:t>
            </a:r>
          </a:p>
          <a:p>
            <a:pPr lvl="1"/>
            <a:r>
              <a:rPr lang="en-US" dirty="0"/>
              <a:t>Just label nothing as "about pie"</a:t>
            </a:r>
          </a:p>
          <a:p>
            <a:pPr marL="0" indent="0">
              <a:buNone/>
            </a:pPr>
            <a:r>
              <a:rPr lang="en-US" dirty="0"/>
              <a:t>Accuracy=99.99%</a:t>
            </a:r>
          </a:p>
          <a:p>
            <a:pPr marL="201079" lvl="1" indent="0">
              <a:buNone/>
            </a:pPr>
            <a:r>
              <a:rPr lang="en-US" dirty="0"/>
              <a:t>	but</a:t>
            </a:r>
          </a:p>
          <a:p>
            <a:pPr marL="0" indent="0">
              <a:buNone/>
            </a:pPr>
            <a:r>
              <a:rPr lang="en-US" dirty="0"/>
              <a:t>Recall = 0</a:t>
            </a:r>
          </a:p>
          <a:p>
            <a:pPr lvl="1"/>
            <a:r>
              <a:rPr lang="en-US" dirty="0"/>
              <a:t>(it doesn't get any of the 100 Pie tweets)</a:t>
            </a:r>
          </a:p>
          <a:p>
            <a:pPr marL="0" indent="0">
              <a:buNone/>
            </a:pPr>
            <a:r>
              <a:rPr lang="en-US" dirty="0"/>
              <a:t>Precision and recall, unlike accuracy, emphasize true positives:</a:t>
            </a:r>
          </a:p>
          <a:p>
            <a:pPr lvl="1"/>
            <a:r>
              <a:rPr lang="en-US" b="1" dirty="0">
                <a:solidFill>
                  <a:srgbClr val="C00000"/>
                </a:solidFill>
              </a:rPr>
              <a:t> finding the things that we are supposed to be looking for. </a:t>
            </a:r>
          </a:p>
          <a:p>
            <a:endParaRPr lang="en-US" dirty="0"/>
          </a:p>
        </p:txBody>
      </p:sp>
    </p:spTree>
    <p:extLst>
      <p:ext uri="{BB962C8B-B14F-4D97-AF65-F5344CB8AC3E}">
        <p14:creationId xmlns:p14="http://schemas.microsoft.com/office/powerpoint/2010/main" val="162519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a:bodyPr>
          <a:lstStyle/>
          <a:p>
            <a:r>
              <a:rPr lang="en-US" sz="4000" dirty="0">
                <a:solidFill>
                  <a:schemeClr val="accent2">
                    <a:lumMod val="75000"/>
                  </a:schemeClr>
                </a:solidFill>
                <a:effectLst>
                  <a:outerShdw blurRad="38100" dist="38100" dir="2700000" algn="tl">
                    <a:srgbClr val="000000">
                      <a:alpha val="43137"/>
                    </a:srgbClr>
                  </a:outerShdw>
                </a:effectLst>
              </a:rPr>
              <a:t>A combined measure: F</a:t>
            </a:r>
          </a:p>
        </p:txBody>
      </p:sp>
      <p:sp>
        <p:nvSpPr>
          <p:cNvPr id="67586" name="Rectangle 3"/>
          <p:cNvSpPr>
            <a:spLocks noGrp="1" noChangeArrowheads="1"/>
          </p:cNvSpPr>
          <p:nvPr>
            <p:ph type="body" idx="1"/>
          </p:nvPr>
        </p:nvSpPr>
        <p:spPr/>
        <p:txBody>
          <a:bodyPr/>
          <a:lstStyle/>
          <a:p>
            <a:r>
              <a:rPr lang="en-US" dirty="0"/>
              <a:t>A combined measure that assesses the P/R tradeoff is F measure (weighted harmonic mean):</a:t>
            </a:r>
          </a:p>
          <a:p>
            <a:endParaRPr lang="en-US" dirty="0"/>
          </a:p>
          <a:p>
            <a:endParaRPr lang="en-US" dirty="0"/>
          </a:p>
          <a:p>
            <a:endParaRPr lang="en-US" dirty="0"/>
          </a:p>
          <a:p>
            <a:endParaRPr lang="en-US" dirty="0"/>
          </a:p>
          <a:p>
            <a:r>
              <a:rPr lang="en-US" dirty="0"/>
              <a:t>The harmonic mean is a very conservative average; see </a:t>
            </a:r>
            <a:r>
              <a:rPr lang="en-US" i="1" dirty="0"/>
              <a:t>IIR</a:t>
            </a:r>
            <a:r>
              <a:rPr lang="en-US" dirty="0"/>
              <a:t> § 8.3</a:t>
            </a:r>
          </a:p>
          <a:p>
            <a:r>
              <a:rPr lang="en-US" dirty="0"/>
              <a:t>People usually use balanced F1 measure</a:t>
            </a:r>
          </a:p>
          <a:p>
            <a:pPr lvl="1"/>
            <a:r>
              <a:rPr lang="en-US" dirty="0"/>
              <a:t>  i.e., with </a:t>
            </a:r>
            <a:r>
              <a:rPr lang="en-US" dirty="0">
                <a:sym typeface="Symbol" charset="0"/>
              </a:rPr>
              <a:t></a:t>
            </a:r>
            <a:r>
              <a:rPr lang="en-US" dirty="0"/>
              <a:t> = 1 (that is, </a:t>
            </a:r>
            <a:r>
              <a:rPr lang="en-US" dirty="0">
                <a:sym typeface="Symbol" charset="0"/>
              </a:rPr>
              <a:t> = ½):   		     so, </a:t>
            </a:r>
            <a:r>
              <a:rPr lang="en-US" i="1" dirty="0">
                <a:sym typeface="Symbol" charset="0"/>
              </a:rPr>
              <a:t>F1-score</a:t>
            </a:r>
            <a:r>
              <a:rPr lang="en-US" dirty="0">
                <a:sym typeface="Symbol" charset="0"/>
              </a:rPr>
              <a:t> = 2</a:t>
            </a:r>
            <a:r>
              <a:rPr lang="en-US" i="1" dirty="0">
                <a:sym typeface="Symbol" charset="0"/>
              </a:rPr>
              <a:t>PR</a:t>
            </a:r>
            <a:r>
              <a:rPr lang="en-US" dirty="0">
                <a:sym typeface="Symbol" charset="0"/>
              </a:rPr>
              <a:t>/(</a:t>
            </a:r>
            <a:r>
              <a:rPr lang="en-US" i="1" dirty="0">
                <a:sym typeface="Symbol" charset="0"/>
              </a:rPr>
              <a:t>P</a:t>
            </a:r>
            <a:r>
              <a:rPr lang="en-US" dirty="0">
                <a:sym typeface="Symbol" charset="0"/>
              </a:rPr>
              <a:t>+</a:t>
            </a:r>
            <a:r>
              <a:rPr lang="en-US" i="1" dirty="0">
                <a:sym typeface="Symbol" charset="0"/>
              </a:rPr>
              <a:t>R</a:t>
            </a:r>
            <a:r>
              <a:rPr lang="en-US" dirty="0">
                <a:sym typeface="Symbol" charset="0"/>
              </a:rPr>
              <a:t>)</a:t>
            </a:r>
            <a:endParaRPr lang="en-US" dirty="0"/>
          </a:p>
        </p:txBody>
      </p:sp>
      <p:graphicFrame>
        <p:nvGraphicFramePr>
          <p:cNvPr id="67587" name="Object 2"/>
          <p:cNvGraphicFramePr>
            <a:graphicFrameLocks noChangeAspect="1"/>
          </p:cNvGraphicFramePr>
          <p:nvPr/>
        </p:nvGraphicFramePr>
        <p:xfrm>
          <a:off x="2743200" y="2705878"/>
          <a:ext cx="5588000" cy="1567542"/>
        </p:xfrm>
        <a:graphic>
          <a:graphicData uri="http://schemas.openxmlformats.org/presentationml/2006/ole">
            <mc:AlternateContent xmlns:mc="http://schemas.openxmlformats.org/markup-compatibility/2006">
              <mc:Choice xmlns:v="urn:schemas-microsoft-com:vml" Requires="v">
                <p:oleObj name="Equation" r:id="rId3" imgW="2084400" imgH="594000" progId="Equation.3">
                  <p:embed/>
                </p:oleObj>
              </mc:Choice>
              <mc:Fallback>
                <p:oleObj name="Equation" r:id="rId3" imgW="2084400" imgH="594000" progId="Equation.3">
                  <p:embed/>
                  <p:pic>
                    <p:nvPicPr>
                      <p:cNvPr id="6758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2705878"/>
                        <a:ext cx="5588000" cy="1567542"/>
                      </a:xfrm>
                      <a:prstGeom prst="rect">
                        <a:avLst/>
                      </a:prstGeom>
                      <a:noFill/>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7" dir="2700000" algn="ctr" rotWithShape="0">
                                <a:srgbClr val="000000">
                                  <a:alpha val="74997"/>
                                </a:srgbClr>
                              </a:outerShdw>
                            </a:effectLst>
                          </a14:hiddenEffects>
                        </a:ext>
                      </a:extLst>
                    </p:spPr>
                  </p:pic>
                </p:oleObj>
              </mc:Fallback>
            </mc:AlternateContent>
          </a:graphicData>
        </a:graphic>
      </p:graphicFrame>
      <p:sp>
        <p:nvSpPr>
          <p:cNvPr id="2" name="Footer Placeholder 1">
            <a:extLst>
              <a:ext uri="{FF2B5EF4-FFF2-40B4-BE49-F238E27FC236}">
                <a16:creationId xmlns:a16="http://schemas.microsoft.com/office/drawing/2014/main" id="{339920D3-03B5-F347-A75F-016D89902376}"/>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2010153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A9E8-C91E-8E5F-182E-55D0C1734A0D}"/>
              </a:ext>
            </a:extLst>
          </p:cNvPr>
          <p:cNvSpPr>
            <a:spLocks noGrp="1"/>
          </p:cNvSpPr>
          <p:nvPr>
            <p:ph type="title"/>
          </p:nvPr>
        </p:nvSpPr>
        <p:spPr/>
        <p:txBody>
          <a:bodyPr/>
          <a:lstStyle/>
          <a:p>
            <a:r>
              <a:rPr lang="en-AE" dirty="0"/>
              <a:t>More than two classes?</a:t>
            </a:r>
          </a:p>
        </p:txBody>
      </p:sp>
      <p:sp>
        <p:nvSpPr>
          <p:cNvPr id="3" name="Text Placeholder 2">
            <a:extLst>
              <a:ext uri="{FF2B5EF4-FFF2-40B4-BE49-F238E27FC236}">
                <a16:creationId xmlns:a16="http://schemas.microsoft.com/office/drawing/2014/main" id="{28593E6D-C6A1-B1F2-FB5A-AA2E9E556312}"/>
              </a:ext>
            </a:extLst>
          </p:cNvPr>
          <p:cNvSpPr>
            <a:spLocks noGrp="1"/>
          </p:cNvSpPr>
          <p:nvPr>
            <p:ph type="body" idx="1"/>
          </p:nvPr>
        </p:nvSpPr>
        <p:spPr/>
        <p:txBody>
          <a:bodyPr/>
          <a:lstStyle/>
          <a:p>
            <a:endParaRPr lang="en-AE"/>
          </a:p>
        </p:txBody>
      </p:sp>
      <p:sp>
        <p:nvSpPr>
          <p:cNvPr id="4" name="Footer Placeholder 3">
            <a:extLst>
              <a:ext uri="{FF2B5EF4-FFF2-40B4-BE49-F238E27FC236}">
                <a16:creationId xmlns:a16="http://schemas.microsoft.com/office/drawing/2014/main" id="{6091E19C-25DB-9E45-BE9D-6C054C591BD7}"/>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261202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828800" y="381000"/>
            <a:ext cx="9956800" cy="990600"/>
          </a:xfrm>
        </p:spPr>
        <p:txBody>
          <a:bodyPr/>
          <a:lstStyle/>
          <a:p>
            <a:r>
              <a:rPr lang="en-US" dirty="0"/>
              <a:t>The bag of words representation</a:t>
            </a:r>
          </a:p>
        </p:txBody>
      </p:sp>
      <p:sp>
        <p:nvSpPr>
          <p:cNvPr id="32772" name="Rectangle 4"/>
          <p:cNvSpPr>
            <a:spLocks noChangeArrowheads="1"/>
          </p:cNvSpPr>
          <p:nvPr/>
        </p:nvSpPr>
        <p:spPr bwMode="auto">
          <a:xfrm>
            <a:off x="2540000" y="1803400"/>
            <a:ext cx="6502400" cy="43688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r>
              <a:rPr lang="en-US" sz="2667" dirty="0">
                <a:solidFill>
                  <a:schemeClr val="tx2">
                    <a:lumMod val="75000"/>
                  </a:schemeClr>
                </a:solidFill>
                <a:latin typeface="Courier"/>
                <a:cs typeface="Courier"/>
              </a:rPr>
              <a:t>I </a:t>
            </a:r>
            <a:r>
              <a:rPr lang="en-US" sz="2667" b="1" dirty="0">
                <a:latin typeface="Courier"/>
                <a:cs typeface="Courier"/>
              </a:rPr>
              <a:t>love</a:t>
            </a:r>
            <a:r>
              <a:rPr lang="en-US" sz="2667" dirty="0">
                <a:latin typeface="Courier"/>
                <a:cs typeface="Courier"/>
              </a:rPr>
              <a:t> </a:t>
            </a:r>
            <a:r>
              <a:rPr lang="en-US" sz="2667" dirty="0">
                <a:solidFill>
                  <a:schemeClr val="tx2">
                    <a:lumMod val="75000"/>
                  </a:schemeClr>
                </a:solidFill>
                <a:latin typeface="Courier"/>
                <a:cs typeface="Courier"/>
              </a:rPr>
              <a:t>this movie! It's </a:t>
            </a:r>
            <a:r>
              <a:rPr lang="en-US" sz="2667" b="1" dirty="0">
                <a:latin typeface="Courier"/>
                <a:cs typeface="Courier"/>
              </a:rPr>
              <a:t>sweet</a:t>
            </a:r>
            <a:r>
              <a:rPr lang="en-US" sz="2667" dirty="0">
                <a:solidFill>
                  <a:schemeClr val="tx2">
                    <a:lumMod val="75000"/>
                  </a:schemeClr>
                </a:solidFill>
                <a:latin typeface="Courier"/>
                <a:cs typeface="Courier"/>
              </a:rPr>
              <a:t>, but with </a:t>
            </a:r>
            <a:r>
              <a:rPr lang="en-US" sz="2667" b="1" dirty="0">
                <a:latin typeface="Courier"/>
                <a:cs typeface="Courier"/>
              </a:rPr>
              <a:t>satirical</a:t>
            </a:r>
            <a:r>
              <a:rPr lang="en-US" sz="2667" dirty="0">
                <a:latin typeface="Courier"/>
                <a:cs typeface="Courier"/>
              </a:rPr>
              <a:t> </a:t>
            </a:r>
            <a:r>
              <a:rPr lang="en-US" sz="2667" dirty="0">
                <a:solidFill>
                  <a:schemeClr val="tx2">
                    <a:lumMod val="75000"/>
                  </a:schemeClr>
                </a:solidFill>
                <a:latin typeface="Courier"/>
                <a:cs typeface="Courier"/>
              </a:rPr>
              <a:t>humor. The dialogue is </a:t>
            </a:r>
            <a:r>
              <a:rPr lang="en-US" sz="2667" b="1" dirty="0">
                <a:latin typeface="Courier"/>
                <a:cs typeface="Courier"/>
              </a:rPr>
              <a:t>great</a:t>
            </a:r>
            <a:r>
              <a:rPr lang="en-US" sz="2667" dirty="0">
                <a:latin typeface="Courier"/>
                <a:cs typeface="Courier"/>
              </a:rPr>
              <a:t> </a:t>
            </a:r>
            <a:r>
              <a:rPr lang="en-US" sz="2667" dirty="0">
                <a:solidFill>
                  <a:schemeClr val="tx2">
                    <a:lumMod val="75000"/>
                  </a:schemeClr>
                </a:solidFill>
                <a:latin typeface="Courier"/>
                <a:cs typeface="Courier"/>
              </a:rPr>
              <a:t>and the adventure scenes are </a:t>
            </a:r>
            <a:r>
              <a:rPr lang="en-US" sz="2667" b="1" dirty="0">
                <a:latin typeface="Courier"/>
                <a:cs typeface="Courier"/>
              </a:rPr>
              <a:t>fun</a:t>
            </a:r>
            <a:r>
              <a:rPr lang="en-US" sz="2667" dirty="0">
                <a:solidFill>
                  <a:schemeClr val="tx2">
                    <a:lumMod val="75000"/>
                  </a:schemeClr>
                </a:solidFill>
                <a:latin typeface="Courier"/>
                <a:cs typeface="Courier"/>
              </a:rPr>
              <a:t>…  It manages to be </a:t>
            </a:r>
            <a:r>
              <a:rPr lang="en-US" sz="2667" b="1" dirty="0">
                <a:latin typeface="Courier"/>
                <a:cs typeface="Courier"/>
              </a:rPr>
              <a:t>whimsical</a:t>
            </a:r>
            <a:r>
              <a:rPr lang="en-US" sz="2667" dirty="0">
                <a:latin typeface="Courier"/>
                <a:cs typeface="Courier"/>
              </a:rPr>
              <a:t> </a:t>
            </a:r>
            <a:r>
              <a:rPr lang="en-US" sz="2667" dirty="0">
                <a:solidFill>
                  <a:schemeClr val="tx2">
                    <a:lumMod val="75000"/>
                  </a:schemeClr>
                </a:solidFill>
                <a:latin typeface="Courier"/>
                <a:cs typeface="Courier"/>
              </a:rPr>
              <a:t>and </a:t>
            </a:r>
            <a:r>
              <a:rPr lang="en-US" sz="2667" b="1" dirty="0">
                <a:latin typeface="Courier"/>
                <a:cs typeface="Courier"/>
              </a:rPr>
              <a:t>romantic</a:t>
            </a:r>
            <a:r>
              <a:rPr lang="en-US" sz="2667" dirty="0">
                <a:latin typeface="Courier"/>
                <a:cs typeface="Courier"/>
              </a:rPr>
              <a:t> </a:t>
            </a:r>
            <a:r>
              <a:rPr lang="en-US" sz="2667" dirty="0">
                <a:solidFill>
                  <a:schemeClr val="tx2">
                    <a:lumMod val="75000"/>
                  </a:schemeClr>
                </a:solidFill>
                <a:latin typeface="Courier"/>
                <a:cs typeface="Courier"/>
              </a:rPr>
              <a:t>while </a:t>
            </a:r>
            <a:r>
              <a:rPr lang="en-US" sz="2667" b="1" dirty="0">
                <a:latin typeface="Courier"/>
                <a:cs typeface="Courier"/>
              </a:rPr>
              <a:t>laughing</a:t>
            </a:r>
            <a:r>
              <a:rPr lang="en-US" sz="2667" dirty="0">
                <a:latin typeface="Courier"/>
                <a:cs typeface="Courier"/>
              </a:rPr>
              <a:t> </a:t>
            </a:r>
            <a:r>
              <a:rPr lang="en-US" sz="2667" dirty="0">
                <a:solidFill>
                  <a:schemeClr val="tx2">
                    <a:lumMod val="75000"/>
                  </a:schemeClr>
                </a:solidFill>
                <a:latin typeface="Courier"/>
                <a:cs typeface="Courier"/>
              </a:rPr>
              <a:t>at the conventions of the fairy tale genre. I would </a:t>
            </a:r>
            <a:r>
              <a:rPr lang="en-US" sz="2667" b="1" dirty="0">
                <a:latin typeface="Courier"/>
                <a:cs typeface="Courier"/>
              </a:rPr>
              <a:t>recommend</a:t>
            </a:r>
            <a:r>
              <a:rPr lang="en-US" sz="2667" dirty="0">
                <a:latin typeface="Courier"/>
                <a:cs typeface="Courier"/>
              </a:rPr>
              <a:t> </a:t>
            </a:r>
            <a:r>
              <a:rPr lang="en-US" sz="2667" dirty="0">
                <a:solidFill>
                  <a:schemeClr val="tx2">
                    <a:lumMod val="75000"/>
                  </a:schemeClr>
                </a:solidFill>
                <a:latin typeface="Courier"/>
                <a:cs typeface="Courier"/>
              </a:rPr>
              <a:t>it to just about anyone. I've seen it </a:t>
            </a:r>
            <a:r>
              <a:rPr lang="en-US" sz="2667" b="1" dirty="0">
                <a:latin typeface="Courier"/>
                <a:cs typeface="Courier"/>
              </a:rPr>
              <a:t>several</a:t>
            </a:r>
            <a:r>
              <a:rPr lang="en-US" sz="2667" dirty="0">
                <a:latin typeface="Courier"/>
                <a:cs typeface="Courier"/>
              </a:rPr>
              <a:t> </a:t>
            </a:r>
            <a:r>
              <a:rPr lang="en-US" sz="2667" dirty="0">
                <a:solidFill>
                  <a:schemeClr val="tx2">
                    <a:lumMod val="75000"/>
                  </a:schemeClr>
                </a:solidFill>
                <a:latin typeface="Courier"/>
                <a:cs typeface="Courier"/>
              </a:rPr>
              <a:t>times, and I'm always </a:t>
            </a:r>
            <a:r>
              <a:rPr lang="en-US" sz="2667" b="1" dirty="0">
                <a:latin typeface="Courier"/>
                <a:cs typeface="Courier"/>
              </a:rPr>
              <a:t>happy</a:t>
            </a:r>
            <a:r>
              <a:rPr lang="en-US" sz="2667" dirty="0">
                <a:latin typeface="Courier"/>
                <a:cs typeface="Courier"/>
              </a:rPr>
              <a:t> </a:t>
            </a:r>
            <a:r>
              <a:rPr lang="en-US" sz="2667" dirty="0">
                <a:solidFill>
                  <a:schemeClr val="tx2">
                    <a:lumMod val="75000"/>
                  </a:schemeClr>
                </a:solidFill>
                <a:latin typeface="Courier"/>
                <a:cs typeface="Courier"/>
              </a:rPr>
              <a:t>to see it </a:t>
            </a:r>
            <a:r>
              <a:rPr lang="en-US" sz="2667" b="1" dirty="0">
                <a:latin typeface="Courier"/>
                <a:cs typeface="Courier"/>
              </a:rPr>
              <a:t>again</a:t>
            </a:r>
            <a:r>
              <a:rPr lang="en-US" sz="2667" dirty="0">
                <a:latin typeface="Courier"/>
                <a:cs typeface="Courier"/>
              </a:rPr>
              <a:t> </a:t>
            </a:r>
            <a:r>
              <a:rPr lang="en-US" sz="2667" dirty="0">
                <a:solidFill>
                  <a:schemeClr val="tx2">
                    <a:lumMod val="75000"/>
                  </a:schemeClr>
                </a:solidFill>
                <a:latin typeface="Courier"/>
                <a:cs typeface="Courier"/>
              </a:rPr>
              <a:t>whenever I have a friend who hasn't seen it yet</a:t>
            </a:r>
            <a:r>
              <a:rPr lang="en-US" sz="2667" dirty="0">
                <a:latin typeface="Courier"/>
                <a:cs typeface="Courier"/>
              </a:rPr>
              <a:t>.</a:t>
            </a:r>
          </a:p>
        </p:txBody>
      </p:sp>
      <p:sp>
        <p:nvSpPr>
          <p:cNvPr id="32773" name="Text Box 5"/>
          <p:cNvSpPr txBox="1">
            <a:spLocks noChangeArrowheads="1"/>
          </p:cNvSpPr>
          <p:nvPr/>
        </p:nvSpPr>
        <p:spPr bwMode="auto">
          <a:xfrm>
            <a:off x="609601" y="2311401"/>
            <a:ext cx="1828799" cy="2267224"/>
          </a:xfrm>
          <a:prstGeom prst="rect">
            <a:avLst/>
          </a:prstGeom>
          <a:noFill/>
          <a:ln w="25400">
            <a:noFill/>
            <a:miter lim="800000"/>
            <a:headEnd/>
            <a:tailEnd/>
          </a:ln>
        </p:spPr>
        <p:txBody>
          <a:bodyPr wrap="square">
            <a:prstTxWarp prst="textNoShape">
              <a:avLst/>
            </a:prstTxWarp>
            <a:spAutoFit/>
          </a:bodyPr>
          <a:lstStyle/>
          <a:p>
            <a:r>
              <a:rPr lang="en-US" sz="14133" dirty="0" err="1">
                <a:latin typeface="Lucida Grande"/>
                <a:ea typeface="Lucida Grande"/>
                <a:cs typeface="Lucida Grande"/>
              </a:rPr>
              <a:t>γ</a:t>
            </a:r>
            <a:r>
              <a:rPr lang="en-US" sz="14133" dirty="0"/>
              <a:t>(</a:t>
            </a:r>
          </a:p>
        </p:txBody>
      </p:sp>
      <p:sp>
        <p:nvSpPr>
          <p:cNvPr id="32774" name="Text Box 6"/>
          <p:cNvSpPr txBox="1">
            <a:spLocks noChangeArrowheads="1"/>
          </p:cNvSpPr>
          <p:nvPr/>
        </p:nvSpPr>
        <p:spPr bwMode="auto">
          <a:xfrm>
            <a:off x="8977155" y="2451735"/>
            <a:ext cx="2403222" cy="2267224"/>
          </a:xfrm>
          <a:prstGeom prst="rect">
            <a:avLst/>
          </a:prstGeom>
          <a:noFill/>
          <a:ln w="25400">
            <a:noFill/>
            <a:miter lim="800000"/>
            <a:headEnd/>
            <a:tailEnd/>
          </a:ln>
        </p:spPr>
        <p:txBody>
          <a:bodyPr wrap="none">
            <a:prstTxWarp prst="textNoShape">
              <a:avLst/>
            </a:prstTxWarp>
            <a:spAutoFit/>
          </a:bodyPr>
          <a:lstStyle/>
          <a:p>
            <a:r>
              <a:rPr lang="en-US" sz="14133" dirty="0"/>
              <a:t>)=c</a:t>
            </a:r>
          </a:p>
        </p:txBody>
      </p:sp>
      <p:sp>
        <p:nvSpPr>
          <p:cNvPr id="32776" name="Text Box 8"/>
          <p:cNvSpPr txBox="1">
            <a:spLocks noChangeArrowheads="1"/>
          </p:cNvSpPr>
          <p:nvPr/>
        </p:nvSpPr>
        <p:spPr bwMode="auto">
          <a:xfrm>
            <a:off x="4673600" y="4495802"/>
            <a:ext cx="184731" cy="461665"/>
          </a:xfrm>
          <a:prstGeom prst="rect">
            <a:avLst/>
          </a:prstGeom>
          <a:noFill/>
          <a:ln w="25400">
            <a:noFill/>
            <a:miter lim="800000"/>
            <a:headEnd/>
            <a:tailEnd/>
          </a:ln>
        </p:spPr>
        <p:txBody>
          <a:bodyPr wrap="none">
            <a:prstTxWarp prst="textNoShape">
              <a:avLst/>
            </a:prstTxWarp>
            <a:spAutoFit/>
          </a:bodyPr>
          <a:lstStyle/>
          <a:p>
            <a:endParaRPr lang="en-US" sz="2400"/>
          </a:p>
        </p:txBody>
      </p:sp>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400" y="5664200"/>
            <a:ext cx="745067" cy="671509"/>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4400" y="4749801"/>
            <a:ext cx="789104" cy="711199"/>
          </a:xfrm>
          <a:prstGeom prst="rect">
            <a:avLst/>
          </a:prstGeom>
        </p:spPr>
      </p:pic>
      <p:sp>
        <p:nvSpPr>
          <p:cNvPr id="2" name="Footer Placeholder 1">
            <a:extLst>
              <a:ext uri="{FF2B5EF4-FFF2-40B4-BE49-F238E27FC236}">
                <a16:creationId xmlns:a16="http://schemas.microsoft.com/office/drawing/2014/main" id="{0656231B-7A3B-994F-84FA-F39028F9072B}"/>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0FA08190-BDB3-3047-AC92-259406A21DC6}"/>
              </a:ext>
            </a:extLst>
          </p:cNvPr>
          <p:cNvSpPr>
            <a:spLocks noGrp="1"/>
          </p:cNvSpPr>
          <p:nvPr>
            <p:ph type="sldNum" sz="quarter" idx="12"/>
          </p:nvPr>
        </p:nvSpPr>
        <p:spPr/>
        <p:txBody>
          <a:bodyPr/>
          <a:lstStyle/>
          <a:p>
            <a:fld id="{F60C5306-BD03-444F-81BE-8A5A1865DBD2}" type="slidenum">
              <a:rPr lang="en-US" smtClean="0"/>
              <a:t>7</a:t>
            </a:fld>
            <a:endParaRPr lang="en-US"/>
          </a:p>
        </p:txBody>
      </p:sp>
    </p:spTree>
    <p:extLst>
      <p:ext uri="{BB962C8B-B14F-4D97-AF65-F5344CB8AC3E}">
        <p14:creationId xmlns:p14="http://schemas.microsoft.com/office/powerpoint/2010/main" val="41508152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71A512-5CA2-1144-A7BA-A55C947FD2BC}"/>
              </a:ext>
            </a:extLst>
          </p:cNvPr>
          <p:cNvSpPr>
            <a:spLocks noGrp="1"/>
          </p:cNvSpPr>
          <p:nvPr>
            <p:ph type="title"/>
          </p:nvPr>
        </p:nvSpPr>
        <p:spPr/>
        <p:txBody>
          <a:bodyPr/>
          <a:lstStyle/>
          <a:p>
            <a:r>
              <a:rPr lang="en-US"/>
              <a:t>Confusion Matrix for 3-class classification</a:t>
            </a:r>
          </a:p>
        </p:txBody>
      </p:sp>
      <p:pic>
        <p:nvPicPr>
          <p:cNvPr id="8" name="Content Placeholder 7">
            <a:extLst>
              <a:ext uri="{FF2B5EF4-FFF2-40B4-BE49-F238E27FC236}">
                <a16:creationId xmlns:a16="http://schemas.microsoft.com/office/drawing/2014/main" id="{87DC1DB5-C6B7-CD43-AB70-4D7D6D874977}"/>
              </a:ext>
            </a:extLst>
          </p:cNvPr>
          <p:cNvPicPr>
            <a:picLocks noGrp="1" noChangeAspect="1"/>
          </p:cNvPicPr>
          <p:nvPr>
            <p:ph idx="1"/>
          </p:nvPr>
        </p:nvPicPr>
        <p:blipFill>
          <a:blip r:embed="rId2"/>
          <a:stretch>
            <a:fillRect/>
          </a:stretch>
        </p:blipFill>
        <p:spPr>
          <a:xfrm>
            <a:off x="806971" y="1498600"/>
            <a:ext cx="10578059" cy="4944533"/>
          </a:xfrm>
        </p:spPr>
      </p:pic>
    </p:spTree>
    <p:extLst>
      <p:ext uri="{BB962C8B-B14F-4D97-AF65-F5344CB8AC3E}">
        <p14:creationId xmlns:p14="http://schemas.microsoft.com/office/powerpoint/2010/main" val="632867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5BF71-F8F6-7243-8DBA-B6DBCA1F3707}"/>
              </a:ext>
            </a:extLst>
          </p:cNvPr>
          <p:cNvSpPr>
            <a:spLocks noGrp="1"/>
          </p:cNvSpPr>
          <p:nvPr>
            <p:ph type="title"/>
          </p:nvPr>
        </p:nvSpPr>
        <p:spPr>
          <a:xfrm>
            <a:off x="304800" y="159603"/>
            <a:ext cx="11988800" cy="907196"/>
          </a:xfrm>
        </p:spPr>
        <p:txBody>
          <a:bodyPr>
            <a:normAutofit fontScale="90000"/>
          </a:bodyPr>
          <a:lstStyle/>
          <a:p>
            <a:r>
              <a:rPr lang="en-US"/>
              <a:t>How to combine P/R from 3 classes to get one metric</a:t>
            </a:r>
          </a:p>
        </p:txBody>
      </p:sp>
      <p:sp>
        <p:nvSpPr>
          <p:cNvPr id="3" name="Content Placeholder 2">
            <a:extLst>
              <a:ext uri="{FF2B5EF4-FFF2-40B4-BE49-F238E27FC236}">
                <a16:creationId xmlns:a16="http://schemas.microsoft.com/office/drawing/2014/main" id="{6BF3E76A-761F-DB43-8FEA-8C2985D47BE2}"/>
              </a:ext>
            </a:extLst>
          </p:cNvPr>
          <p:cNvSpPr>
            <a:spLocks noGrp="1"/>
          </p:cNvSpPr>
          <p:nvPr>
            <p:ph idx="1"/>
          </p:nvPr>
        </p:nvSpPr>
        <p:spPr>
          <a:xfrm>
            <a:off x="838200" y="1387929"/>
            <a:ext cx="10515600" cy="4789034"/>
          </a:xfrm>
        </p:spPr>
        <p:txBody>
          <a:bodyPr>
            <a:normAutofit/>
          </a:bodyPr>
          <a:lstStyle/>
          <a:p>
            <a:pPr marL="0" indent="0">
              <a:buNone/>
            </a:pPr>
            <a:r>
              <a:rPr lang="en-US" dirty="0" err="1"/>
              <a:t>Macroaveraging</a:t>
            </a:r>
            <a:r>
              <a:rPr lang="en-US" dirty="0"/>
              <a:t>: </a:t>
            </a:r>
          </a:p>
          <a:p>
            <a:pPr marL="457200" lvl="1" indent="0">
              <a:buNone/>
            </a:pPr>
            <a:r>
              <a:rPr lang="en-US" dirty="0"/>
              <a:t>compute the performance for each class, and then average over classes</a:t>
            </a:r>
          </a:p>
          <a:p>
            <a:pPr marL="457200" lvl="1" indent="0">
              <a:buNone/>
            </a:pPr>
            <a:endParaRPr lang="en-US" dirty="0"/>
          </a:p>
          <a:p>
            <a:pPr marL="457200" lvl="1" indent="0">
              <a:buNone/>
            </a:pPr>
            <a:endParaRPr lang="en-US" dirty="0"/>
          </a:p>
          <a:p>
            <a:pPr marL="0" indent="0">
              <a:buNone/>
            </a:pPr>
            <a:r>
              <a:rPr lang="en-US" dirty="0" err="1"/>
              <a:t>Microaveraging</a:t>
            </a:r>
            <a:r>
              <a:rPr lang="en-US" dirty="0"/>
              <a:t>: </a:t>
            </a:r>
          </a:p>
          <a:p>
            <a:pPr marL="457200" lvl="1" indent="0">
              <a:buNone/>
            </a:pPr>
            <a:r>
              <a:rPr lang="en-US" dirty="0"/>
              <a:t>collect decisions for all classes into one confusion matrix</a:t>
            </a:r>
          </a:p>
          <a:p>
            <a:pPr marL="457200" lvl="1" indent="0">
              <a:buNone/>
            </a:pPr>
            <a:r>
              <a:rPr lang="en-US" dirty="0"/>
              <a:t>compute precision and recall from that table.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5144776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5FAC-9E23-3F4A-8661-8C8B4E553A43}"/>
              </a:ext>
            </a:extLst>
          </p:cNvPr>
          <p:cNvSpPr>
            <a:spLocks noGrp="1"/>
          </p:cNvSpPr>
          <p:nvPr>
            <p:ph type="title"/>
          </p:nvPr>
        </p:nvSpPr>
        <p:spPr/>
        <p:txBody>
          <a:bodyPr/>
          <a:lstStyle/>
          <a:p>
            <a:r>
              <a:rPr lang="en-US" err="1"/>
              <a:t>Macroaveraging</a:t>
            </a:r>
            <a:r>
              <a:rPr lang="en-US"/>
              <a:t> and </a:t>
            </a:r>
            <a:r>
              <a:rPr lang="en-US" err="1"/>
              <a:t>Microaveraging</a:t>
            </a:r>
            <a:endParaRPr lang="en-US"/>
          </a:p>
        </p:txBody>
      </p:sp>
      <p:pic>
        <p:nvPicPr>
          <p:cNvPr id="5" name="Content Placeholder 4">
            <a:extLst>
              <a:ext uri="{FF2B5EF4-FFF2-40B4-BE49-F238E27FC236}">
                <a16:creationId xmlns:a16="http://schemas.microsoft.com/office/drawing/2014/main" id="{BC92F70E-FA48-C143-9148-CD1907FFBEFA}"/>
              </a:ext>
            </a:extLst>
          </p:cNvPr>
          <p:cNvPicPr>
            <a:picLocks noGrp="1" noChangeAspect="1"/>
          </p:cNvPicPr>
          <p:nvPr>
            <p:ph idx="1"/>
          </p:nvPr>
        </p:nvPicPr>
        <p:blipFill>
          <a:blip r:embed="rId2"/>
          <a:stretch>
            <a:fillRect/>
          </a:stretch>
        </p:blipFill>
        <p:spPr>
          <a:xfrm>
            <a:off x="304801" y="1803400"/>
            <a:ext cx="11796375" cy="4013200"/>
          </a:xfrm>
        </p:spPr>
      </p:pic>
    </p:spTree>
    <p:extLst>
      <p:ext uri="{BB962C8B-B14F-4D97-AF65-F5344CB8AC3E}">
        <p14:creationId xmlns:p14="http://schemas.microsoft.com/office/powerpoint/2010/main" val="3225703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DA5F8-8E52-2CD6-28E1-95970114FCC0}"/>
              </a:ext>
            </a:extLst>
          </p:cNvPr>
          <p:cNvSpPr>
            <a:spLocks noGrp="1"/>
          </p:cNvSpPr>
          <p:nvPr>
            <p:ph type="title"/>
          </p:nvPr>
        </p:nvSpPr>
        <p:spPr/>
        <p:txBody>
          <a:bodyPr/>
          <a:lstStyle/>
          <a:p>
            <a:r>
              <a:rPr lang="en-AE" dirty="0"/>
              <a:t>Classifier Tuning and Testing</a:t>
            </a:r>
          </a:p>
        </p:txBody>
      </p:sp>
      <p:sp>
        <p:nvSpPr>
          <p:cNvPr id="3" name="Text Placeholder 2">
            <a:extLst>
              <a:ext uri="{FF2B5EF4-FFF2-40B4-BE49-F238E27FC236}">
                <a16:creationId xmlns:a16="http://schemas.microsoft.com/office/drawing/2014/main" id="{17D01A86-3796-9012-B611-059761DD29A8}"/>
              </a:ext>
            </a:extLst>
          </p:cNvPr>
          <p:cNvSpPr>
            <a:spLocks noGrp="1"/>
          </p:cNvSpPr>
          <p:nvPr>
            <p:ph type="body" idx="1"/>
          </p:nvPr>
        </p:nvSpPr>
        <p:spPr/>
        <p:txBody>
          <a:bodyPr/>
          <a:lstStyle/>
          <a:p>
            <a:endParaRPr lang="en-AE"/>
          </a:p>
        </p:txBody>
      </p:sp>
      <p:sp>
        <p:nvSpPr>
          <p:cNvPr id="4" name="Footer Placeholder 3">
            <a:extLst>
              <a:ext uri="{FF2B5EF4-FFF2-40B4-BE49-F238E27FC236}">
                <a16:creationId xmlns:a16="http://schemas.microsoft.com/office/drawing/2014/main" id="{980CF789-B279-82D1-B932-D90286287B72}"/>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24925919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04800" y="279400"/>
            <a:ext cx="11887200" cy="990600"/>
          </a:xfrm>
        </p:spPr>
        <p:txBody>
          <a:bodyPr>
            <a:noAutofit/>
          </a:bodyPr>
          <a:lstStyle/>
          <a:p>
            <a:r>
              <a:rPr lang="en-US" sz="4000"/>
              <a:t>Development Test Sets ("</a:t>
            </a:r>
            <a:r>
              <a:rPr lang="en-US" sz="4000" err="1"/>
              <a:t>Devsets</a:t>
            </a:r>
            <a:r>
              <a:rPr lang="en-US" sz="4000"/>
              <a:t>") and Cross-validation</a:t>
            </a:r>
          </a:p>
        </p:txBody>
      </p:sp>
      <p:sp>
        <p:nvSpPr>
          <p:cNvPr id="63491" name="Rectangle 3"/>
          <p:cNvSpPr>
            <a:spLocks noGrp="1" noChangeArrowheads="1"/>
          </p:cNvSpPr>
          <p:nvPr>
            <p:ph idx="1"/>
          </p:nvPr>
        </p:nvSpPr>
        <p:spPr>
          <a:xfrm>
            <a:off x="304800" y="1803400"/>
            <a:ext cx="11582400" cy="5054600"/>
          </a:xfrm>
        </p:spPr>
        <p:txBody>
          <a:bodyPr>
            <a:normAutofit/>
          </a:bodyPr>
          <a:lstStyle/>
          <a:p>
            <a:pPr>
              <a:lnSpc>
                <a:spcPct val="90000"/>
              </a:lnSpc>
            </a:pPr>
            <a:endParaRPr lang="en-US" sz="3200" i="1">
              <a:solidFill>
                <a:srgbClr val="FF0000"/>
              </a:solidFill>
              <a:latin typeface="Calibri" charset="0"/>
            </a:endParaRPr>
          </a:p>
          <a:p>
            <a:pPr>
              <a:lnSpc>
                <a:spcPct val="90000"/>
              </a:lnSpc>
            </a:pPr>
            <a:endParaRPr lang="en-US" i="1">
              <a:solidFill>
                <a:srgbClr val="FF0000"/>
              </a:solidFill>
              <a:latin typeface="Calibri" charset="0"/>
            </a:endParaRPr>
          </a:p>
          <a:p>
            <a:pPr>
              <a:lnSpc>
                <a:spcPct val="90000"/>
              </a:lnSpc>
            </a:pPr>
            <a:r>
              <a:rPr lang="en-US">
                <a:latin typeface="Calibri" charset="0"/>
              </a:rPr>
              <a:t>Train on training set, tune on </a:t>
            </a:r>
            <a:r>
              <a:rPr lang="en-US" err="1">
                <a:latin typeface="Calibri" charset="0"/>
              </a:rPr>
              <a:t>devset</a:t>
            </a:r>
            <a:r>
              <a:rPr lang="en-US">
                <a:latin typeface="Calibri" charset="0"/>
              </a:rPr>
              <a:t>, report on </a:t>
            </a:r>
            <a:r>
              <a:rPr lang="en-US" err="1">
                <a:latin typeface="Calibri" charset="0"/>
              </a:rPr>
              <a:t>testset</a:t>
            </a:r>
            <a:endParaRPr lang="en-US">
              <a:latin typeface="Calibri" charset="0"/>
            </a:endParaRPr>
          </a:p>
          <a:p>
            <a:pPr lvl="1">
              <a:lnSpc>
                <a:spcPct val="90000"/>
              </a:lnSpc>
            </a:pPr>
            <a:r>
              <a:rPr lang="en-US">
                <a:latin typeface="Calibri" charset="0"/>
              </a:rPr>
              <a:t>This avoids overfitting (‘tuning to the test set’)</a:t>
            </a:r>
          </a:p>
          <a:p>
            <a:pPr lvl="1">
              <a:lnSpc>
                <a:spcPct val="90000"/>
              </a:lnSpc>
            </a:pPr>
            <a:r>
              <a:rPr lang="en-US">
                <a:latin typeface="Calibri" charset="0"/>
              </a:rPr>
              <a:t>More conservative estimate of performance</a:t>
            </a:r>
          </a:p>
          <a:p>
            <a:pPr lvl="1">
              <a:lnSpc>
                <a:spcPct val="90000"/>
              </a:lnSpc>
            </a:pPr>
            <a:r>
              <a:rPr lang="en-US">
                <a:latin typeface="Calibri" charset="0"/>
              </a:rPr>
              <a:t>But paradox: want as much data as possible for training, and as much for dev; how to split?</a:t>
            </a:r>
          </a:p>
        </p:txBody>
      </p:sp>
      <p:sp>
        <p:nvSpPr>
          <p:cNvPr id="2" name="Rectangle 1"/>
          <p:cNvSpPr/>
          <p:nvPr/>
        </p:nvSpPr>
        <p:spPr bwMode="auto">
          <a:xfrm>
            <a:off x="609600" y="1905000"/>
            <a:ext cx="2743200" cy="812800"/>
          </a:xfrm>
          <a:prstGeom prst="rect">
            <a:avLst/>
          </a:prstGeom>
          <a:solidFill>
            <a:srgbClr val="FFCC66"/>
          </a:solid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r>
              <a:rPr lang="en-US" sz="2667">
                <a:latin typeface="Calibri"/>
                <a:cs typeface="Calibri"/>
              </a:rPr>
              <a:t>Training set</a:t>
            </a:r>
          </a:p>
        </p:txBody>
      </p:sp>
      <p:sp>
        <p:nvSpPr>
          <p:cNvPr id="5" name="Rectangle 4"/>
          <p:cNvSpPr/>
          <p:nvPr/>
        </p:nvSpPr>
        <p:spPr bwMode="auto">
          <a:xfrm>
            <a:off x="4064000" y="1905000"/>
            <a:ext cx="3759200" cy="812800"/>
          </a:xfrm>
          <a:prstGeom prst="rect">
            <a:avLst/>
          </a:prstGeom>
          <a:solidFill>
            <a:schemeClr val="accent5">
              <a:lumMod val="60000"/>
              <a:lumOff val="40000"/>
            </a:schemeClr>
          </a:solid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r>
              <a:rPr lang="en-US" sz="2667">
                <a:latin typeface="Calibri"/>
                <a:cs typeface="Calibri"/>
              </a:rPr>
              <a:t>Development Test Set</a:t>
            </a:r>
          </a:p>
        </p:txBody>
      </p:sp>
      <p:sp>
        <p:nvSpPr>
          <p:cNvPr id="6" name="Rectangle 5"/>
          <p:cNvSpPr/>
          <p:nvPr/>
        </p:nvSpPr>
        <p:spPr bwMode="auto">
          <a:xfrm>
            <a:off x="8331200" y="1905000"/>
            <a:ext cx="1625600" cy="812800"/>
          </a:xfrm>
          <a:prstGeom prst="rect">
            <a:avLst/>
          </a:prstGeom>
          <a:solidFill>
            <a:schemeClr val="accent2">
              <a:lumMod val="60000"/>
              <a:lumOff val="40000"/>
            </a:schemeClr>
          </a:solid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r>
              <a:rPr lang="en-US" sz="2667">
                <a:latin typeface="Calibri"/>
                <a:cs typeface="Calibri"/>
              </a:rPr>
              <a:t>Test Set</a:t>
            </a:r>
          </a:p>
        </p:txBody>
      </p:sp>
    </p:spTree>
    <p:extLst>
      <p:ext uri="{BB962C8B-B14F-4D97-AF65-F5344CB8AC3E}">
        <p14:creationId xmlns:p14="http://schemas.microsoft.com/office/powerpoint/2010/main" val="34226828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04800" y="279400"/>
            <a:ext cx="11887200" cy="990600"/>
          </a:xfrm>
        </p:spPr>
        <p:txBody>
          <a:bodyPr>
            <a:normAutofit/>
          </a:bodyPr>
          <a:lstStyle/>
          <a:p>
            <a:r>
              <a:rPr lang="en-US" b="1"/>
              <a:t>Cross-validation: </a:t>
            </a:r>
            <a:r>
              <a:rPr lang="en-US"/>
              <a:t>multiple splits</a:t>
            </a:r>
          </a:p>
        </p:txBody>
      </p:sp>
      <p:sp>
        <p:nvSpPr>
          <p:cNvPr id="63491" name="Rectangle 3"/>
          <p:cNvSpPr>
            <a:spLocks noGrp="1" noChangeArrowheads="1"/>
          </p:cNvSpPr>
          <p:nvPr>
            <p:ph idx="1"/>
          </p:nvPr>
        </p:nvSpPr>
        <p:spPr>
          <a:xfrm>
            <a:off x="609600" y="1397000"/>
            <a:ext cx="11379200" cy="2413000"/>
          </a:xfrm>
        </p:spPr>
        <p:txBody>
          <a:bodyPr>
            <a:normAutofit/>
          </a:bodyPr>
          <a:lstStyle/>
          <a:p>
            <a:r>
              <a:rPr lang="en-US">
                <a:latin typeface="Calibri" charset="0"/>
              </a:rPr>
              <a:t>Pool results over splits, Compute pooled dev performance</a:t>
            </a:r>
          </a:p>
        </p:txBody>
      </p:sp>
      <p:pic>
        <p:nvPicPr>
          <p:cNvPr id="7" name="Picture 6">
            <a:extLst>
              <a:ext uri="{FF2B5EF4-FFF2-40B4-BE49-F238E27FC236}">
                <a16:creationId xmlns:a16="http://schemas.microsoft.com/office/drawing/2014/main" id="{B42F0341-B4B4-0E4E-8F0B-2BC8697CD319}"/>
              </a:ext>
            </a:extLst>
          </p:cNvPr>
          <p:cNvPicPr>
            <a:picLocks noChangeAspect="1"/>
          </p:cNvPicPr>
          <p:nvPr/>
        </p:nvPicPr>
        <p:blipFill>
          <a:blip r:embed="rId2"/>
          <a:stretch>
            <a:fillRect/>
          </a:stretch>
        </p:blipFill>
        <p:spPr>
          <a:xfrm>
            <a:off x="1625601" y="2114974"/>
            <a:ext cx="9419441" cy="4507653"/>
          </a:xfrm>
          <a:prstGeom prst="rect">
            <a:avLst/>
          </a:prstGeom>
        </p:spPr>
      </p:pic>
    </p:spTree>
    <p:extLst>
      <p:ext uri="{BB962C8B-B14F-4D97-AF65-F5344CB8AC3E}">
        <p14:creationId xmlns:p14="http://schemas.microsoft.com/office/powerpoint/2010/main" val="190393211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3DD79-43A6-924E-83CB-73EFB7F2B40A}"/>
              </a:ext>
            </a:extLst>
          </p:cNvPr>
          <p:cNvSpPr>
            <a:spLocks noGrp="1"/>
          </p:cNvSpPr>
          <p:nvPr>
            <p:ph type="title"/>
          </p:nvPr>
        </p:nvSpPr>
        <p:spPr/>
        <p:txBody>
          <a:bodyPr>
            <a:normAutofit/>
          </a:bodyPr>
          <a:lstStyle/>
          <a:p>
            <a:r>
              <a:rPr lang="en-GB" sz="4000" dirty="0">
                <a:solidFill>
                  <a:schemeClr val="accent2">
                    <a:lumMod val="75000"/>
                  </a:schemeClr>
                </a:solidFill>
                <a:effectLst>
                  <a:outerShdw blurRad="38100" dist="38100" dir="2700000" algn="tl">
                    <a:srgbClr val="000000">
                      <a:alpha val="43137"/>
                    </a:srgbClr>
                  </a:outerShdw>
                </a:effectLst>
              </a:rPr>
              <a:t>References for todays lecture</a:t>
            </a:r>
          </a:p>
        </p:txBody>
      </p:sp>
      <p:sp>
        <p:nvSpPr>
          <p:cNvPr id="3" name="Content Placeholder 2">
            <a:extLst>
              <a:ext uri="{FF2B5EF4-FFF2-40B4-BE49-F238E27FC236}">
                <a16:creationId xmlns:a16="http://schemas.microsoft.com/office/drawing/2014/main" id="{AC16727F-049D-104E-8C9A-C4D75A6364B0}"/>
              </a:ext>
            </a:extLst>
          </p:cNvPr>
          <p:cNvSpPr>
            <a:spLocks noGrp="1"/>
          </p:cNvSpPr>
          <p:nvPr>
            <p:ph idx="1"/>
          </p:nvPr>
        </p:nvSpPr>
        <p:spPr/>
        <p:txBody>
          <a:bodyPr/>
          <a:lstStyle/>
          <a:p>
            <a:pPr lvl="0"/>
            <a:r>
              <a:rPr lang="en-US" dirty="0"/>
              <a:t>Introduction to Information Retrieval,</a:t>
            </a:r>
            <a:r>
              <a:rPr lang="en-CA" dirty="0"/>
              <a:t> Manning, Raghavan &amp; </a:t>
            </a:r>
            <a:r>
              <a:rPr lang="en-CA" dirty="0" err="1"/>
              <a:t>Schutze</a:t>
            </a:r>
            <a:r>
              <a:rPr lang="en-CA" dirty="0"/>
              <a:t>.</a:t>
            </a:r>
          </a:p>
          <a:p>
            <a:pPr lvl="0"/>
            <a:endParaRPr lang="en-US" dirty="0"/>
          </a:p>
          <a:p>
            <a:r>
              <a:rPr lang="en-US" dirty="0" err="1"/>
              <a:t>Charu</a:t>
            </a:r>
            <a:r>
              <a:rPr lang="en-US" dirty="0"/>
              <a:t> C. Aggarwal. “Machine Learning for Text.” Apple Books</a:t>
            </a:r>
          </a:p>
          <a:p>
            <a:endParaRPr lang="en-US" dirty="0"/>
          </a:p>
          <a:p>
            <a:r>
              <a:rPr lang="en-CA" dirty="0"/>
              <a:t>An Introduction to Natural Language Processing, Computational Linguistics, and Speech Recognition, Third Edition draft , Daniel </a:t>
            </a:r>
            <a:r>
              <a:rPr lang="en-CA" dirty="0" err="1"/>
              <a:t>Jurafsky</a:t>
            </a:r>
            <a:r>
              <a:rPr lang="en-CA" dirty="0"/>
              <a:t> &amp; James H. Martin (Chapter 2 &amp; 3 &amp;4 ). </a:t>
            </a:r>
          </a:p>
          <a:p>
            <a:endParaRPr lang="en-US" dirty="0"/>
          </a:p>
          <a:p>
            <a:endParaRPr lang="en-US" dirty="0"/>
          </a:p>
          <a:p>
            <a:endParaRPr lang="en-GB" dirty="0"/>
          </a:p>
        </p:txBody>
      </p:sp>
      <p:sp>
        <p:nvSpPr>
          <p:cNvPr id="4" name="Footer Placeholder 3">
            <a:extLst>
              <a:ext uri="{FF2B5EF4-FFF2-40B4-BE49-F238E27FC236}">
                <a16:creationId xmlns:a16="http://schemas.microsoft.com/office/drawing/2014/main" id="{10E8198C-CB8C-5C44-BABC-CBDB4EE81A19}"/>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17470039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CA30-709D-574A-9AD3-8A850FFCAE63}"/>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Take home</a:t>
            </a:r>
          </a:p>
        </p:txBody>
      </p:sp>
      <p:sp>
        <p:nvSpPr>
          <p:cNvPr id="3" name="Content Placeholder 2">
            <a:extLst>
              <a:ext uri="{FF2B5EF4-FFF2-40B4-BE49-F238E27FC236}">
                <a16:creationId xmlns:a16="http://schemas.microsoft.com/office/drawing/2014/main" id="{B81211E3-2833-C94E-A836-855AE784F568}"/>
              </a:ext>
            </a:extLst>
          </p:cNvPr>
          <p:cNvSpPr>
            <a:spLocks noGrp="1"/>
          </p:cNvSpPr>
          <p:nvPr>
            <p:ph idx="1"/>
          </p:nvPr>
        </p:nvSpPr>
        <p:spPr>
          <a:xfrm>
            <a:off x="838200" y="1416424"/>
            <a:ext cx="10515600" cy="4760539"/>
          </a:xfrm>
        </p:spPr>
        <p:txBody>
          <a:bodyPr>
            <a:normAutofit/>
          </a:bodyPr>
          <a:lstStyle/>
          <a:p>
            <a:r>
              <a:rPr lang="en-GB" dirty="0">
                <a:solidFill>
                  <a:schemeClr val="accent2">
                    <a:lumMod val="75000"/>
                  </a:schemeClr>
                </a:solidFill>
                <a:effectLst>
                  <a:outerShdw blurRad="38100" dist="38100" dir="2700000" algn="tl">
                    <a:srgbClr val="000000">
                      <a:alpha val="43137"/>
                    </a:srgbClr>
                  </a:outerShdw>
                </a:effectLst>
              </a:rPr>
              <a:t>For each of the classifiers discussed, research their hyper-parameters</a:t>
            </a:r>
          </a:p>
          <a:p>
            <a:pPr lvl="1"/>
            <a:r>
              <a:rPr lang="en-GB" dirty="0">
                <a:effectLst>
                  <a:outerShdw blurRad="38100" dist="38100" dir="2700000" algn="tl">
                    <a:srgbClr val="000000">
                      <a:alpha val="43137"/>
                    </a:srgbClr>
                  </a:outerShdw>
                </a:effectLst>
              </a:rPr>
              <a:t>You will need basic knowledge to investigate hyper-parameter tuning in python (hint: look up python documentation) – CW1</a:t>
            </a:r>
          </a:p>
          <a:p>
            <a:pPr lvl="1"/>
            <a:endParaRPr lang="en-GB" dirty="0">
              <a:effectLst>
                <a:outerShdw blurRad="38100" dist="38100" dir="2700000" algn="tl">
                  <a:srgbClr val="000000">
                    <a:alpha val="43137"/>
                  </a:srgbClr>
                </a:outerShdw>
              </a:effectLst>
            </a:endParaRPr>
          </a:p>
          <a:p>
            <a:r>
              <a:rPr lang="en-GB" dirty="0">
                <a:solidFill>
                  <a:schemeClr val="accent2">
                    <a:lumMod val="75000"/>
                  </a:schemeClr>
                </a:solidFill>
                <a:effectLst>
                  <a:outerShdw blurRad="38100" dist="38100" dir="2700000" algn="tl">
                    <a:srgbClr val="000000">
                      <a:alpha val="43137"/>
                    </a:srgbClr>
                  </a:outerShdw>
                </a:effectLst>
              </a:rPr>
              <a:t>Prepare before week 4:</a:t>
            </a:r>
          </a:p>
          <a:p>
            <a:pPr lvl="1"/>
            <a:r>
              <a:rPr lang="en-GB" dirty="0">
                <a:effectLst>
                  <a:outerShdw blurRad="38100" dist="38100" dir="2700000" algn="tl">
                    <a:srgbClr val="000000">
                      <a:alpha val="43137"/>
                    </a:srgbClr>
                  </a:outerShdw>
                </a:effectLst>
              </a:rPr>
              <a:t>Lecture material and video ( N-grams- Language Models)</a:t>
            </a:r>
          </a:p>
          <a:p>
            <a:pPr lvl="1"/>
            <a:r>
              <a:rPr lang="en-GB" dirty="0">
                <a:effectLst>
                  <a:outerShdw blurRad="38100" dist="38100" dir="2700000" algn="tl">
                    <a:srgbClr val="000000">
                      <a:alpha val="43137"/>
                    </a:srgbClr>
                  </a:outerShdw>
                </a:effectLst>
              </a:rPr>
              <a:t>Lab week 4 (Experiment with N-grams  Movie review example)</a:t>
            </a:r>
          </a:p>
          <a:p>
            <a:pPr lvl="1"/>
            <a:endParaRPr lang="en-GB" dirty="0">
              <a:effectLst>
                <a:outerShdw blurRad="38100" dist="38100" dir="2700000" algn="tl">
                  <a:srgbClr val="000000">
                    <a:alpha val="43137"/>
                  </a:srgbClr>
                </a:outerShdw>
              </a:effectLst>
            </a:endParaRPr>
          </a:p>
          <a:p>
            <a:pPr lvl="1"/>
            <a:endParaRPr lang="en-US" dirty="0"/>
          </a:p>
          <a:p>
            <a:r>
              <a:rPr lang="en-US" sz="2400" u="sng" dirty="0"/>
              <a:t>Recommended preparation: </a:t>
            </a:r>
            <a:r>
              <a:rPr lang="en-US" sz="2400" dirty="0"/>
              <a:t>Scikit-Learn for text processing and classification (self-study overview lectures I &amp; II)</a:t>
            </a:r>
          </a:p>
          <a:p>
            <a:pPr lvl="1"/>
            <a:endParaRPr lang="en-US" dirty="0"/>
          </a:p>
          <a:p>
            <a:pPr lvl="1"/>
            <a:endParaRPr lang="en-US" dirty="0"/>
          </a:p>
          <a:p>
            <a:endParaRPr lang="en-CA" dirty="0"/>
          </a:p>
          <a:p>
            <a:endParaRPr lang="en-US" dirty="0"/>
          </a:p>
        </p:txBody>
      </p:sp>
      <p:sp>
        <p:nvSpPr>
          <p:cNvPr id="4" name="Footer Placeholder 3">
            <a:extLst>
              <a:ext uri="{FF2B5EF4-FFF2-40B4-BE49-F238E27FC236}">
                <a16:creationId xmlns:a16="http://schemas.microsoft.com/office/drawing/2014/main" id="{C0D4E82E-7DC1-BD43-BB47-E777572D5158}"/>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3628698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ACA30-709D-574A-9AD3-8A850FFCAE63}"/>
              </a:ext>
            </a:extLst>
          </p:cNvPr>
          <p:cNvSpPr>
            <a:spLocks noGrp="1"/>
          </p:cNvSpPr>
          <p:nvPr>
            <p:ph type="title"/>
          </p:nvPr>
        </p:nvSpPr>
        <p:spPr/>
        <p:txBody>
          <a:bodyPr/>
          <a:lstStyle/>
          <a:p>
            <a:r>
              <a:rPr lang="en-GB" sz="4000" dirty="0">
                <a:solidFill>
                  <a:schemeClr val="accent2">
                    <a:lumMod val="75000"/>
                  </a:schemeClr>
                </a:solidFill>
                <a:effectLst>
                  <a:outerShdw blurRad="38100" dist="38100" dir="2700000" algn="tl">
                    <a:srgbClr val="000000">
                      <a:alpha val="43137"/>
                    </a:srgbClr>
                  </a:outerShdw>
                </a:effectLst>
              </a:rPr>
              <a:t>Coming up Next</a:t>
            </a:r>
          </a:p>
        </p:txBody>
      </p:sp>
      <p:sp>
        <p:nvSpPr>
          <p:cNvPr id="3" name="Content Placeholder 2">
            <a:extLst>
              <a:ext uri="{FF2B5EF4-FFF2-40B4-BE49-F238E27FC236}">
                <a16:creationId xmlns:a16="http://schemas.microsoft.com/office/drawing/2014/main" id="{B81211E3-2833-C94E-A836-855AE784F568}"/>
              </a:ext>
            </a:extLst>
          </p:cNvPr>
          <p:cNvSpPr>
            <a:spLocks noGrp="1"/>
          </p:cNvSpPr>
          <p:nvPr>
            <p:ph idx="1"/>
          </p:nvPr>
        </p:nvSpPr>
        <p:spPr>
          <a:xfrm>
            <a:off x="838200" y="1416424"/>
            <a:ext cx="10515600" cy="4760539"/>
          </a:xfrm>
        </p:spPr>
        <p:txBody>
          <a:bodyPr>
            <a:normAutofit fontScale="92500" lnSpcReduction="20000"/>
          </a:bodyPr>
          <a:lstStyle/>
          <a:p>
            <a:pPr marL="457200" lvl="1" indent="0">
              <a:buNone/>
            </a:pPr>
            <a:endParaRPr lang="en-GB" dirty="0">
              <a:effectLst>
                <a:outerShdw blurRad="38100" dist="38100" dir="2700000" algn="tl">
                  <a:srgbClr val="000000">
                    <a:alpha val="43137"/>
                  </a:srgbClr>
                </a:outerShdw>
              </a:effectLst>
            </a:endParaRPr>
          </a:p>
          <a:p>
            <a:r>
              <a:rPr lang="en-GB" dirty="0">
                <a:solidFill>
                  <a:schemeClr val="accent2">
                    <a:lumMod val="75000"/>
                  </a:schemeClr>
                </a:solidFill>
                <a:effectLst>
                  <a:outerShdw blurRad="38100" dist="38100" dir="2700000" algn="tl">
                    <a:srgbClr val="000000">
                      <a:alpha val="43137"/>
                    </a:srgbClr>
                  </a:outerShdw>
                </a:effectLst>
              </a:rPr>
              <a:t>Week 4:</a:t>
            </a:r>
          </a:p>
          <a:p>
            <a:pPr lvl="1"/>
            <a:r>
              <a:rPr lang="en-GB" sz="2600" dirty="0">
                <a:effectLst>
                  <a:outerShdw blurRad="38100" dist="38100" dir="2700000" algn="tl">
                    <a:srgbClr val="000000">
                      <a:alpha val="43137"/>
                    </a:srgbClr>
                  </a:outerShdw>
                </a:effectLst>
              </a:rPr>
              <a:t>Discussion on Language models and N-grams ( advance preparation required)</a:t>
            </a:r>
          </a:p>
          <a:p>
            <a:pPr lvl="1"/>
            <a:r>
              <a:rPr lang="en-GB" sz="2600" dirty="0">
                <a:effectLst>
                  <a:outerShdw blurRad="38100" dist="38100" dir="2700000" algn="tl">
                    <a:srgbClr val="000000">
                      <a:alpha val="43137"/>
                    </a:srgbClr>
                  </a:outerShdw>
                </a:effectLst>
              </a:rPr>
              <a:t>Topic Modelling</a:t>
            </a:r>
          </a:p>
          <a:p>
            <a:pPr lvl="1"/>
            <a:r>
              <a:rPr lang="en-GB" sz="2600" dirty="0">
                <a:effectLst>
                  <a:outerShdw blurRad="38100" dist="38100" dir="2700000" algn="tl">
                    <a:srgbClr val="000000">
                      <a:alpha val="43137"/>
                    </a:srgbClr>
                  </a:outerShdw>
                </a:effectLst>
              </a:rPr>
              <a:t>Topic Modelling on Movie Review data set</a:t>
            </a:r>
          </a:p>
          <a:p>
            <a:pPr lvl="1"/>
            <a:endParaRPr lang="en-GB" dirty="0">
              <a:effectLst>
                <a:outerShdw blurRad="38100" dist="38100" dir="2700000" algn="tl">
                  <a:srgbClr val="000000">
                    <a:alpha val="43137"/>
                  </a:srgbClr>
                </a:outerShdw>
              </a:effectLst>
            </a:endParaRPr>
          </a:p>
          <a:p>
            <a:r>
              <a:rPr lang="en-GB" dirty="0">
                <a:solidFill>
                  <a:schemeClr val="accent2">
                    <a:lumMod val="75000"/>
                  </a:schemeClr>
                </a:solidFill>
                <a:effectLst>
                  <a:outerShdw blurRad="38100" dist="38100" dir="2700000" algn="tl">
                    <a:srgbClr val="000000">
                      <a:alpha val="43137"/>
                    </a:srgbClr>
                  </a:outerShdw>
                </a:effectLst>
              </a:rPr>
              <a:t>Week 5 Text Analytics pipeline +Case Study </a:t>
            </a:r>
          </a:p>
          <a:p>
            <a:pPr marL="0" indent="0">
              <a:buNone/>
            </a:pPr>
            <a:r>
              <a:rPr lang="en-GB" sz="2600" dirty="0">
                <a:effectLst>
                  <a:outerShdw blurRad="38100" dist="38100" dir="2700000" algn="tl">
                    <a:srgbClr val="000000">
                      <a:alpha val="43137"/>
                    </a:srgbClr>
                  </a:outerShdw>
                </a:effectLst>
              </a:rPr>
              <a:t>(Text Analytics A-Z workflow – SMS spam detection) </a:t>
            </a:r>
          </a:p>
          <a:p>
            <a:pPr marL="0" indent="0">
              <a:buNone/>
            </a:pPr>
            <a:r>
              <a:rPr lang="en-US" dirty="0"/>
              <a:t>You will practice:</a:t>
            </a:r>
          </a:p>
          <a:p>
            <a:pPr lvl="1"/>
            <a:r>
              <a:rPr lang="en-US" dirty="0"/>
              <a:t>Fitting (training) and scoring of classifiers – using cross validation</a:t>
            </a:r>
          </a:p>
          <a:p>
            <a:pPr lvl="1"/>
            <a:r>
              <a:rPr lang="en-US" dirty="0"/>
              <a:t>Hyper parameter tuning </a:t>
            </a:r>
          </a:p>
          <a:p>
            <a:pPr lvl="1"/>
            <a:r>
              <a:rPr lang="en-US" dirty="0"/>
              <a:t>Some basic preprocessing</a:t>
            </a:r>
          </a:p>
          <a:p>
            <a:pPr lvl="1"/>
            <a:r>
              <a:rPr lang="en-US" dirty="0"/>
              <a:t>Basic pipelines in python</a:t>
            </a:r>
          </a:p>
          <a:p>
            <a:pPr lvl="1"/>
            <a:r>
              <a:rPr lang="en-US" dirty="0"/>
              <a:t>N-gram features</a:t>
            </a:r>
          </a:p>
          <a:p>
            <a:pPr lvl="1"/>
            <a:endParaRPr lang="en-US" dirty="0"/>
          </a:p>
          <a:p>
            <a:pPr lvl="1"/>
            <a:endParaRPr lang="en-US" dirty="0"/>
          </a:p>
          <a:p>
            <a:pPr lvl="1"/>
            <a:endParaRPr lang="en-US" dirty="0"/>
          </a:p>
          <a:p>
            <a:endParaRPr lang="en-CA" dirty="0"/>
          </a:p>
          <a:p>
            <a:endParaRPr lang="en-US" dirty="0"/>
          </a:p>
        </p:txBody>
      </p:sp>
      <p:sp>
        <p:nvSpPr>
          <p:cNvPr id="4" name="Footer Placeholder 3">
            <a:extLst>
              <a:ext uri="{FF2B5EF4-FFF2-40B4-BE49-F238E27FC236}">
                <a16:creationId xmlns:a16="http://schemas.microsoft.com/office/drawing/2014/main" id="{C0D4E82E-7DC1-BD43-BB47-E777572D5158}"/>
              </a:ext>
            </a:extLst>
          </p:cNvPr>
          <p:cNvSpPr>
            <a:spLocks noGrp="1"/>
          </p:cNvSpPr>
          <p:nvPr>
            <p:ph type="ftr" sz="quarter" idx="11"/>
          </p:nvPr>
        </p:nvSpPr>
        <p:spPr/>
        <p:txBody>
          <a:bodyPr/>
          <a:lstStyle/>
          <a:p>
            <a:r>
              <a:rPr lang="en-CA"/>
              <a:t>F20/F21 AA Applied Text Analytics</a:t>
            </a:r>
            <a:endParaRPr lang="en-US"/>
          </a:p>
        </p:txBody>
      </p:sp>
    </p:spTree>
    <p:extLst>
      <p:ext uri="{BB962C8B-B14F-4D97-AF65-F5344CB8AC3E}">
        <p14:creationId xmlns:p14="http://schemas.microsoft.com/office/powerpoint/2010/main" val="392161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E994C3-5CEF-6641-8F0E-68554B78E55B}"/>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4DD12564-D2C8-C343-A2A0-30F53A4EA58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45695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828800" y="381000"/>
            <a:ext cx="9956800" cy="990600"/>
          </a:xfrm>
        </p:spPr>
        <p:txBody>
          <a:bodyPr>
            <a:normAutofit fontScale="90000"/>
          </a:bodyPr>
          <a:lstStyle/>
          <a:p>
            <a:r>
              <a:rPr lang="en-US" dirty="0"/>
              <a:t>The bag of words representation: </a:t>
            </a:r>
            <a:br>
              <a:rPr lang="en-US" dirty="0"/>
            </a:br>
            <a:r>
              <a:rPr lang="en-US" dirty="0"/>
              <a:t>using a subset of words</a:t>
            </a:r>
          </a:p>
        </p:txBody>
      </p:sp>
      <p:sp>
        <p:nvSpPr>
          <p:cNvPr id="32772" name="Rectangle 4"/>
          <p:cNvSpPr>
            <a:spLocks noChangeArrowheads="1"/>
          </p:cNvSpPr>
          <p:nvPr/>
        </p:nvSpPr>
        <p:spPr bwMode="auto">
          <a:xfrm>
            <a:off x="2540000" y="1803400"/>
            <a:ext cx="6502400" cy="43688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r>
              <a:rPr lang="en-US" sz="2667" dirty="0">
                <a:solidFill>
                  <a:schemeClr val="tx2">
                    <a:lumMod val="75000"/>
                  </a:schemeClr>
                </a:solidFill>
                <a:latin typeface="Courier"/>
                <a:cs typeface="Courier"/>
              </a:rPr>
              <a:t>x </a:t>
            </a:r>
            <a:r>
              <a:rPr lang="en-US" sz="2667" b="1" dirty="0">
                <a:latin typeface="Courier"/>
                <a:cs typeface="Courier"/>
              </a:rPr>
              <a:t>love</a:t>
            </a:r>
            <a:r>
              <a:rPr lang="en-US" sz="2667" dirty="0">
                <a:latin typeface="Courier"/>
                <a:cs typeface="Courier"/>
              </a:rPr>
              <a:t> </a:t>
            </a:r>
            <a:r>
              <a:rPr lang="en-US" sz="2667" dirty="0" err="1">
                <a:solidFill>
                  <a:schemeClr val="tx2">
                    <a:lumMod val="75000"/>
                  </a:schemeClr>
                </a:solidFill>
                <a:latin typeface="Courier"/>
                <a:cs typeface="Courier"/>
              </a:rPr>
              <a:t>xxxxxxxxxxxxxxxx</a:t>
            </a:r>
            <a:r>
              <a:rPr lang="en-US" sz="2667" dirty="0">
                <a:solidFill>
                  <a:schemeClr val="tx2">
                    <a:lumMod val="75000"/>
                  </a:schemeClr>
                </a:solidFill>
                <a:latin typeface="Courier"/>
                <a:cs typeface="Courier"/>
              </a:rPr>
              <a:t> </a:t>
            </a:r>
            <a:r>
              <a:rPr lang="en-US" sz="2667" b="1" dirty="0">
                <a:latin typeface="Courier"/>
                <a:cs typeface="Courier"/>
              </a:rPr>
              <a:t>sweet</a:t>
            </a:r>
            <a:r>
              <a:rPr lang="en-US" sz="2667" dirty="0">
                <a:solidFill>
                  <a:schemeClr val="tx2">
                    <a:lumMod val="75000"/>
                  </a:schemeClr>
                </a:solidFill>
                <a:latin typeface="Courier"/>
                <a:cs typeface="Courier"/>
              </a:rPr>
              <a:t> </a:t>
            </a:r>
            <a:r>
              <a:rPr lang="en-US" sz="2667" dirty="0" err="1">
                <a:solidFill>
                  <a:schemeClr val="tx2">
                    <a:lumMod val="75000"/>
                  </a:schemeClr>
                </a:solidFill>
                <a:latin typeface="Courier"/>
                <a:cs typeface="Courier"/>
              </a:rPr>
              <a:t>xxxxxxx</a:t>
            </a:r>
            <a:r>
              <a:rPr lang="en-US" sz="2667" dirty="0">
                <a:solidFill>
                  <a:schemeClr val="tx2">
                    <a:lumMod val="75000"/>
                  </a:schemeClr>
                </a:solidFill>
                <a:latin typeface="Courier"/>
                <a:cs typeface="Courier"/>
              </a:rPr>
              <a:t> </a:t>
            </a:r>
            <a:r>
              <a:rPr lang="en-US" sz="2667" b="1" dirty="0">
                <a:latin typeface="Courier"/>
                <a:cs typeface="Courier"/>
              </a:rPr>
              <a:t>satirical</a:t>
            </a:r>
            <a:r>
              <a:rPr lang="en-US" sz="2667" dirty="0">
                <a:latin typeface="Courier"/>
                <a:cs typeface="Courier"/>
              </a:rPr>
              <a:t> </a:t>
            </a:r>
            <a:r>
              <a:rPr lang="en-US" sz="2667" dirty="0" err="1">
                <a:solidFill>
                  <a:schemeClr val="tx2">
                    <a:lumMod val="75000"/>
                  </a:schemeClr>
                </a:solidFill>
                <a:latin typeface="Courier"/>
                <a:cs typeface="Courier"/>
              </a:rPr>
              <a:t>xxxxxxxxxx</a:t>
            </a:r>
            <a:r>
              <a:rPr lang="en-US" sz="2667" dirty="0">
                <a:solidFill>
                  <a:schemeClr val="tx2">
                    <a:lumMod val="75000"/>
                  </a:schemeClr>
                </a:solidFill>
                <a:latin typeface="Courier"/>
                <a:cs typeface="Courier"/>
              </a:rPr>
              <a:t> </a:t>
            </a:r>
            <a:r>
              <a:rPr lang="en-US" sz="2667" dirty="0" err="1">
                <a:solidFill>
                  <a:schemeClr val="tx2">
                    <a:lumMod val="75000"/>
                  </a:schemeClr>
                </a:solidFill>
                <a:latin typeface="Courier"/>
                <a:cs typeface="Courier"/>
              </a:rPr>
              <a:t>xxxxxxxxxxx</a:t>
            </a:r>
            <a:r>
              <a:rPr lang="en-US" sz="2667" dirty="0">
                <a:solidFill>
                  <a:schemeClr val="tx2">
                    <a:lumMod val="75000"/>
                  </a:schemeClr>
                </a:solidFill>
                <a:latin typeface="Courier"/>
                <a:cs typeface="Courier"/>
              </a:rPr>
              <a:t> </a:t>
            </a:r>
            <a:r>
              <a:rPr lang="en-US" sz="2667" b="1" dirty="0">
                <a:latin typeface="Courier"/>
                <a:cs typeface="Courier"/>
              </a:rPr>
              <a:t>great</a:t>
            </a:r>
            <a:r>
              <a:rPr lang="en-US" sz="2667" dirty="0">
                <a:latin typeface="Courier"/>
                <a:cs typeface="Courier"/>
              </a:rPr>
              <a:t> </a:t>
            </a:r>
            <a:r>
              <a:rPr lang="en-US" sz="2667" dirty="0" err="1">
                <a:solidFill>
                  <a:schemeClr val="tx2">
                    <a:lumMod val="75000"/>
                  </a:schemeClr>
                </a:solidFill>
                <a:latin typeface="Courier"/>
                <a:cs typeface="Courier"/>
              </a:rPr>
              <a:t>xxxxxxx</a:t>
            </a:r>
            <a:r>
              <a:rPr lang="en-US" sz="2667" dirty="0">
                <a:solidFill>
                  <a:schemeClr val="tx2">
                    <a:lumMod val="75000"/>
                  </a:schemeClr>
                </a:solidFill>
                <a:latin typeface="Courier"/>
                <a:cs typeface="Courier"/>
              </a:rPr>
              <a:t> </a:t>
            </a:r>
            <a:r>
              <a:rPr lang="en-US" sz="2667" dirty="0" err="1">
                <a:solidFill>
                  <a:schemeClr val="tx2">
                    <a:lumMod val="75000"/>
                  </a:schemeClr>
                </a:solidFill>
                <a:latin typeface="Courier"/>
                <a:cs typeface="Courier"/>
              </a:rPr>
              <a:t>xxxxxxxxxxxxxxxxxxx</a:t>
            </a:r>
            <a:r>
              <a:rPr lang="en-US" sz="2667" dirty="0">
                <a:solidFill>
                  <a:schemeClr val="tx2">
                    <a:lumMod val="75000"/>
                  </a:schemeClr>
                </a:solidFill>
                <a:latin typeface="Courier"/>
                <a:cs typeface="Courier"/>
              </a:rPr>
              <a:t> </a:t>
            </a:r>
            <a:r>
              <a:rPr lang="en-US" sz="2667" b="1" dirty="0">
                <a:latin typeface="Courier"/>
                <a:cs typeface="Courier"/>
              </a:rPr>
              <a:t>fun</a:t>
            </a:r>
            <a:r>
              <a:rPr lang="en-US" sz="2667" dirty="0">
                <a:solidFill>
                  <a:schemeClr val="tx2">
                    <a:lumMod val="75000"/>
                  </a:schemeClr>
                </a:solidFill>
                <a:latin typeface="Courier"/>
                <a:cs typeface="Courier"/>
              </a:rPr>
              <a:t>  </a:t>
            </a:r>
            <a:r>
              <a:rPr lang="en-US" sz="2667" dirty="0" err="1">
                <a:solidFill>
                  <a:schemeClr val="tx2">
                    <a:lumMod val="75000"/>
                  </a:schemeClr>
                </a:solidFill>
                <a:latin typeface="Courier"/>
                <a:cs typeface="Courier"/>
              </a:rPr>
              <a:t>xxxx</a:t>
            </a:r>
            <a:r>
              <a:rPr lang="en-US" sz="2667" dirty="0">
                <a:solidFill>
                  <a:schemeClr val="tx2">
                    <a:lumMod val="75000"/>
                  </a:schemeClr>
                </a:solidFill>
                <a:latin typeface="Courier"/>
                <a:cs typeface="Courier"/>
              </a:rPr>
              <a:t> </a:t>
            </a:r>
            <a:r>
              <a:rPr lang="en-US" sz="2667" dirty="0" err="1">
                <a:solidFill>
                  <a:schemeClr val="tx2">
                    <a:lumMod val="75000"/>
                  </a:schemeClr>
                </a:solidFill>
                <a:latin typeface="Courier"/>
                <a:cs typeface="Courier"/>
              </a:rPr>
              <a:t>xxxxxxxxxxxxx</a:t>
            </a:r>
            <a:r>
              <a:rPr lang="en-US" sz="2667" dirty="0">
                <a:solidFill>
                  <a:schemeClr val="tx2">
                    <a:lumMod val="75000"/>
                  </a:schemeClr>
                </a:solidFill>
                <a:latin typeface="Courier"/>
                <a:cs typeface="Courier"/>
              </a:rPr>
              <a:t> </a:t>
            </a:r>
            <a:r>
              <a:rPr lang="en-US" sz="2667" b="1" dirty="0">
                <a:latin typeface="Courier"/>
                <a:cs typeface="Courier"/>
              </a:rPr>
              <a:t>whimsical</a:t>
            </a:r>
            <a:r>
              <a:rPr lang="en-US" sz="2667" dirty="0">
                <a:latin typeface="Courier"/>
                <a:cs typeface="Courier"/>
              </a:rPr>
              <a:t> </a:t>
            </a:r>
            <a:r>
              <a:rPr lang="en-US" sz="2667" dirty="0" err="1">
                <a:solidFill>
                  <a:schemeClr val="tx2">
                    <a:lumMod val="75000"/>
                  </a:schemeClr>
                </a:solidFill>
                <a:latin typeface="Courier"/>
                <a:cs typeface="Courier"/>
              </a:rPr>
              <a:t>xxxx</a:t>
            </a:r>
            <a:r>
              <a:rPr lang="en-US" sz="2667" dirty="0">
                <a:solidFill>
                  <a:schemeClr val="tx2">
                    <a:lumMod val="75000"/>
                  </a:schemeClr>
                </a:solidFill>
                <a:latin typeface="Courier"/>
                <a:cs typeface="Courier"/>
              </a:rPr>
              <a:t> </a:t>
            </a:r>
            <a:r>
              <a:rPr lang="en-US" sz="2667" b="1" dirty="0">
                <a:latin typeface="Courier"/>
                <a:cs typeface="Courier"/>
              </a:rPr>
              <a:t>romantic</a:t>
            </a:r>
            <a:r>
              <a:rPr lang="en-US" sz="2667" dirty="0">
                <a:latin typeface="Courier"/>
                <a:cs typeface="Courier"/>
              </a:rPr>
              <a:t> </a:t>
            </a:r>
            <a:r>
              <a:rPr lang="en-US" sz="2667" dirty="0" err="1">
                <a:solidFill>
                  <a:schemeClr val="tx2">
                    <a:lumMod val="75000"/>
                  </a:schemeClr>
                </a:solidFill>
                <a:latin typeface="Courier"/>
                <a:cs typeface="Courier"/>
              </a:rPr>
              <a:t>xxxx</a:t>
            </a:r>
            <a:r>
              <a:rPr lang="en-US" sz="2667" dirty="0">
                <a:solidFill>
                  <a:schemeClr val="tx2">
                    <a:lumMod val="75000"/>
                  </a:schemeClr>
                </a:solidFill>
                <a:latin typeface="Courier"/>
                <a:cs typeface="Courier"/>
              </a:rPr>
              <a:t>  </a:t>
            </a:r>
            <a:r>
              <a:rPr lang="en-US" sz="2667" b="1" dirty="0">
                <a:latin typeface="Courier"/>
                <a:cs typeface="Courier"/>
              </a:rPr>
              <a:t>laughing</a:t>
            </a:r>
            <a:r>
              <a:rPr lang="en-US" sz="2667" dirty="0">
                <a:latin typeface="Courier"/>
                <a:cs typeface="Courier"/>
              </a:rPr>
              <a:t> </a:t>
            </a:r>
            <a:r>
              <a:rPr lang="en-US" sz="2667" dirty="0" err="1">
                <a:solidFill>
                  <a:schemeClr val="tx2">
                    <a:lumMod val="75000"/>
                  </a:schemeClr>
                </a:solidFill>
                <a:latin typeface="Courier"/>
                <a:cs typeface="Courier"/>
              </a:rPr>
              <a:t>xxxxxxxxxxxxxxxxxxxxxxxxxxxxxxxxxxxxxxxxxxxx</a:t>
            </a:r>
            <a:r>
              <a:rPr lang="en-US" sz="2667" dirty="0">
                <a:solidFill>
                  <a:schemeClr val="tx2">
                    <a:lumMod val="75000"/>
                  </a:schemeClr>
                </a:solidFill>
                <a:latin typeface="Courier"/>
                <a:cs typeface="Courier"/>
              </a:rPr>
              <a:t> </a:t>
            </a:r>
            <a:r>
              <a:rPr lang="en-US" sz="2667" b="1" dirty="0">
                <a:latin typeface="Courier"/>
                <a:cs typeface="Courier"/>
              </a:rPr>
              <a:t>recommend</a:t>
            </a:r>
            <a:r>
              <a:rPr lang="en-US" sz="2667" dirty="0">
                <a:latin typeface="Courier"/>
                <a:cs typeface="Courier"/>
              </a:rPr>
              <a:t> </a:t>
            </a:r>
            <a:r>
              <a:rPr lang="en-US" sz="2667" dirty="0" err="1">
                <a:solidFill>
                  <a:schemeClr val="tx2">
                    <a:lumMod val="75000"/>
                  </a:schemeClr>
                </a:solidFill>
                <a:latin typeface="Courier"/>
                <a:cs typeface="Courier"/>
              </a:rPr>
              <a:t>xxxxx</a:t>
            </a:r>
            <a:r>
              <a:rPr lang="en-US" sz="2667" dirty="0">
                <a:solidFill>
                  <a:schemeClr val="tx2">
                    <a:lumMod val="75000"/>
                  </a:schemeClr>
                </a:solidFill>
                <a:latin typeface="Courier"/>
                <a:cs typeface="Courier"/>
              </a:rPr>
              <a:t> </a:t>
            </a:r>
            <a:r>
              <a:rPr lang="en-US" sz="2667" dirty="0" err="1">
                <a:solidFill>
                  <a:schemeClr val="tx2">
                    <a:lumMod val="75000"/>
                  </a:schemeClr>
                </a:solidFill>
                <a:latin typeface="Courier"/>
                <a:cs typeface="Courier"/>
              </a:rPr>
              <a:t>xxxxxxxxxxxxxxxxxxxxxxxxxxxxxxxx</a:t>
            </a:r>
            <a:r>
              <a:rPr lang="en-US" sz="2667" dirty="0">
                <a:solidFill>
                  <a:schemeClr val="tx2">
                    <a:lumMod val="75000"/>
                  </a:schemeClr>
                </a:solidFill>
                <a:latin typeface="Courier"/>
                <a:cs typeface="Courier"/>
              </a:rPr>
              <a:t> </a:t>
            </a:r>
            <a:r>
              <a:rPr lang="en-US" sz="2667" b="1" dirty="0">
                <a:latin typeface="Courier"/>
                <a:cs typeface="Courier"/>
              </a:rPr>
              <a:t>several</a:t>
            </a:r>
            <a:r>
              <a:rPr lang="en-US" sz="2667" dirty="0">
                <a:latin typeface="Courier"/>
                <a:cs typeface="Courier"/>
              </a:rPr>
              <a:t> </a:t>
            </a:r>
            <a:r>
              <a:rPr lang="en-US" sz="2667" dirty="0" err="1">
                <a:solidFill>
                  <a:schemeClr val="tx2">
                    <a:lumMod val="75000"/>
                  </a:schemeClr>
                </a:solidFill>
                <a:latin typeface="Courier"/>
                <a:cs typeface="Courier"/>
              </a:rPr>
              <a:t>xxxxxxxxxxxxxxxxx</a:t>
            </a:r>
            <a:r>
              <a:rPr lang="en-US" sz="2667" dirty="0">
                <a:solidFill>
                  <a:schemeClr val="tx2">
                    <a:lumMod val="75000"/>
                  </a:schemeClr>
                </a:solidFill>
                <a:latin typeface="Courier"/>
                <a:cs typeface="Courier"/>
              </a:rPr>
              <a:t> </a:t>
            </a:r>
            <a:r>
              <a:rPr lang="en-US" sz="2667" dirty="0" err="1">
                <a:solidFill>
                  <a:schemeClr val="tx2">
                    <a:lumMod val="75000"/>
                  </a:schemeClr>
                </a:solidFill>
                <a:latin typeface="Courier"/>
                <a:cs typeface="Courier"/>
              </a:rPr>
              <a:t>xxxxx</a:t>
            </a:r>
            <a:r>
              <a:rPr lang="en-US" sz="2667" dirty="0">
                <a:solidFill>
                  <a:schemeClr val="tx2">
                    <a:lumMod val="75000"/>
                  </a:schemeClr>
                </a:solidFill>
                <a:latin typeface="Courier"/>
                <a:cs typeface="Courier"/>
              </a:rPr>
              <a:t>  </a:t>
            </a:r>
            <a:r>
              <a:rPr lang="en-US" sz="2667" b="1" dirty="0">
                <a:latin typeface="Courier"/>
                <a:cs typeface="Courier"/>
              </a:rPr>
              <a:t>happy</a:t>
            </a:r>
            <a:r>
              <a:rPr lang="en-US" sz="2667" dirty="0">
                <a:latin typeface="Courier"/>
                <a:cs typeface="Courier"/>
              </a:rPr>
              <a:t> </a:t>
            </a:r>
            <a:r>
              <a:rPr lang="en-US" sz="2667" dirty="0" err="1">
                <a:solidFill>
                  <a:schemeClr val="tx2">
                    <a:lumMod val="75000"/>
                  </a:schemeClr>
                </a:solidFill>
                <a:latin typeface="Courier"/>
                <a:cs typeface="Courier"/>
              </a:rPr>
              <a:t>xxxxxxxxx</a:t>
            </a:r>
            <a:r>
              <a:rPr lang="en-US" sz="2667" dirty="0">
                <a:solidFill>
                  <a:schemeClr val="tx2">
                    <a:lumMod val="75000"/>
                  </a:schemeClr>
                </a:solidFill>
                <a:latin typeface="Courier"/>
                <a:cs typeface="Courier"/>
              </a:rPr>
              <a:t> </a:t>
            </a:r>
            <a:r>
              <a:rPr lang="en-US" sz="2667" b="1" dirty="0">
                <a:latin typeface="Courier"/>
                <a:cs typeface="Courier"/>
              </a:rPr>
              <a:t>again</a:t>
            </a:r>
            <a:r>
              <a:rPr lang="en-US" sz="2667" dirty="0">
                <a:latin typeface="Courier"/>
                <a:cs typeface="Courier"/>
              </a:rPr>
              <a:t> </a:t>
            </a:r>
            <a:r>
              <a:rPr lang="en-US" sz="2667" dirty="0" err="1">
                <a:solidFill>
                  <a:schemeClr val="tx2">
                    <a:lumMod val="75000"/>
                  </a:schemeClr>
                </a:solidFill>
                <a:latin typeface="Courier"/>
                <a:cs typeface="Courier"/>
              </a:rPr>
              <a:t>xxxxxxxxxxxxxxxxxxxxxxxxxxxxxxxxxxxxxxxxxxxxxxx</a:t>
            </a:r>
            <a:endParaRPr lang="en-US" sz="2667" dirty="0">
              <a:latin typeface="Courier"/>
              <a:cs typeface="Courier"/>
            </a:endParaRPr>
          </a:p>
        </p:txBody>
      </p:sp>
      <p:sp>
        <p:nvSpPr>
          <p:cNvPr id="32773" name="Text Box 5"/>
          <p:cNvSpPr txBox="1">
            <a:spLocks noChangeArrowheads="1"/>
          </p:cNvSpPr>
          <p:nvPr/>
        </p:nvSpPr>
        <p:spPr bwMode="auto">
          <a:xfrm>
            <a:off x="609601" y="2311401"/>
            <a:ext cx="1828799" cy="2267224"/>
          </a:xfrm>
          <a:prstGeom prst="rect">
            <a:avLst/>
          </a:prstGeom>
          <a:noFill/>
          <a:ln w="25400">
            <a:noFill/>
            <a:miter lim="800000"/>
            <a:headEnd/>
            <a:tailEnd/>
          </a:ln>
        </p:spPr>
        <p:txBody>
          <a:bodyPr wrap="square">
            <a:prstTxWarp prst="textNoShape">
              <a:avLst/>
            </a:prstTxWarp>
            <a:spAutoFit/>
          </a:bodyPr>
          <a:lstStyle/>
          <a:p>
            <a:r>
              <a:rPr lang="en-US" sz="14133" dirty="0" err="1">
                <a:latin typeface="Lucida Grande"/>
                <a:ea typeface="Lucida Grande"/>
                <a:cs typeface="Lucida Grande"/>
              </a:rPr>
              <a:t>γ</a:t>
            </a:r>
            <a:r>
              <a:rPr lang="en-US" sz="14133" dirty="0"/>
              <a:t>(</a:t>
            </a:r>
          </a:p>
        </p:txBody>
      </p:sp>
      <p:sp>
        <p:nvSpPr>
          <p:cNvPr id="32774" name="Text Box 6"/>
          <p:cNvSpPr txBox="1">
            <a:spLocks noChangeArrowheads="1"/>
          </p:cNvSpPr>
          <p:nvPr/>
        </p:nvSpPr>
        <p:spPr bwMode="auto">
          <a:xfrm>
            <a:off x="8977155" y="2451735"/>
            <a:ext cx="2403222" cy="2267224"/>
          </a:xfrm>
          <a:prstGeom prst="rect">
            <a:avLst/>
          </a:prstGeom>
          <a:noFill/>
          <a:ln w="25400">
            <a:noFill/>
            <a:miter lim="800000"/>
            <a:headEnd/>
            <a:tailEnd/>
          </a:ln>
        </p:spPr>
        <p:txBody>
          <a:bodyPr wrap="none">
            <a:prstTxWarp prst="textNoShape">
              <a:avLst/>
            </a:prstTxWarp>
            <a:spAutoFit/>
          </a:bodyPr>
          <a:lstStyle/>
          <a:p>
            <a:r>
              <a:rPr lang="en-US" sz="14133" dirty="0"/>
              <a:t>)=c</a:t>
            </a:r>
          </a:p>
        </p:txBody>
      </p:sp>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400" y="5664200"/>
            <a:ext cx="745067" cy="671509"/>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4400" y="4749801"/>
            <a:ext cx="789104" cy="711199"/>
          </a:xfrm>
          <a:prstGeom prst="rect">
            <a:avLst/>
          </a:prstGeom>
        </p:spPr>
      </p:pic>
      <p:sp>
        <p:nvSpPr>
          <p:cNvPr id="2" name="Footer Placeholder 1">
            <a:extLst>
              <a:ext uri="{FF2B5EF4-FFF2-40B4-BE49-F238E27FC236}">
                <a16:creationId xmlns:a16="http://schemas.microsoft.com/office/drawing/2014/main" id="{28E0E070-0539-734B-9536-084F959F13EE}"/>
              </a:ext>
            </a:extLst>
          </p:cNvPr>
          <p:cNvSpPr>
            <a:spLocks noGrp="1"/>
          </p:cNvSpPr>
          <p:nvPr>
            <p:ph type="ftr" sz="quarter" idx="11"/>
          </p:nvPr>
        </p:nvSpPr>
        <p:spPr/>
        <p:txBody>
          <a:bodyPr/>
          <a:lstStyle/>
          <a:p>
            <a:r>
              <a:rPr lang="en-CA"/>
              <a:t>F20/F21 AA Applied Text Analytics</a:t>
            </a:r>
            <a:endParaRPr lang="en-US"/>
          </a:p>
        </p:txBody>
      </p:sp>
      <p:sp>
        <p:nvSpPr>
          <p:cNvPr id="3" name="Slide Number Placeholder 2">
            <a:extLst>
              <a:ext uri="{FF2B5EF4-FFF2-40B4-BE49-F238E27FC236}">
                <a16:creationId xmlns:a16="http://schemas.microsoft.com/office/drawing/2014/main" id="{775458A8-9C23-BB42-AA30-4F31B822A768}"/>
              </a:ext>
            </a:extLst>
          </p:cNvPr>
          <p:cNvSpPr>
            <a:spLocks noGrp="1"/>
          </p:cNvSpPr>
          <p:nvPr>
            <p:ph type="sldNum" sz="quarter" idx="12"/>
          </p:nvPr>
        </p:nvSpPr>
        <p:spPr/>
        <p:txBody>
          <a:bodyPr/>
          <a:lstStyle/>
          <a:p>
            <a:fld id="{F60C5306-BD03-444F-81BE-8A5A1865DBD2}" type="slidenum">
              <a:rPr lang="en-US" smtClean="0"/>
              <a:t>8</a:t>
            </a:fld>
            <a:endParaRPr lang="en-US"/>
          </a:p>
        </p:txBody>
      </p:sp>
    </p:spTree>
    <p:extLst>
      <p:ext uri="{BB962C8B-B14F-4D97-AF65-F5344CB8AC3E}">
        <p14:creationId xmlns:p14="http://schemas.microsoft.com/office/powerpoint/2010/main" val="1053413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524000" y="-141288"/>
            <a:ext cx="4025900" cy="557213"/>
            <a:chOff x="0" y="0"/>
            <a:chExt cx="2536" cy="352"/>
          </a:xfrm>
        </p:grpSpPr>
        <p:sp>
          <p:nvSpPr>
            <p:cNvPr id="27649" name="Rectangle 1"/>
            <p:cNvSpPr>
              <a:spLocks/>
            </p:cNvSpPr>
            <p:nvPr/>
          </p:nvSpPr>
          <p:spPr bwMode="auto">
            <a:xfrm>
              <a:off x="0" y="89"/>
              <a:ext cx="2536" cy="170"/>
            </a:xfrm>
            <a:prstGeom prst="rect">
              <a:avLst/>
            </a:prstGeom>
            <a:solidFill>
              <a:schemeClr val="accent1"/>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23590" name="Rectangle 2"/>
            <p:cNvSpPr>
              <a:spLocks/>
            </p:cNvSpPr>
            <p:nvPr/>
          </p:nvSpPr>
          <p:spPr bwMode="auto">
            <a:xfrm>
              <a:off x="0" y="0"/>
              <a:ext cx="2536" cy="352"/>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Introduction to Information Retrieval</a:t>
              </a:r>
            </a:p>
          </p:txBody>
        </p:sp>
      </p:grpSp>
      <p:grpSp>
        <p:nvGrpSpPr>
          <p:cNvPr id="3" name="Group 6"/>
          <p:cNvGrpSpPr>
            <a:grpSpLocks/>
          </p:cNvGrpSpPr>
          <p:nvPr/>
        </p:nvGrpSpPr>
        <p:grpSpPr bwMode="auto">
          <a:xfrm>
            <a:off x="5257800" y="-26988"/>
            <a:ext cx="3886200" cy="328613"/>
            <a:chOff x="0" y="0"/>
            <a:chExt cx="2448" cy="208"/>
          </a:xfrm>
        </p:grpSpPr>
        <p:sp>
          <p:nvSpPr>
            <p:cNvPr id="27652" name="Rectangle 4"/>
            <p:cNvSpPr>
              <a:spLocks/>
            </p:cNvSpPr>
            <p:nvPr/>
          </p:nvSpPr>
          <p:spPr bwMode="auto">
            <a:xfrm>
              <a:off x="0" y="17"/>
              <a:ext cx="2448" cy="173"/>
            </a:xfrm>
            <a:prstGeom prst="rect">
              <a:avLst/>
            </a:prstGeom>
            <a:solidFill>
              <a:schemeClr val="accent1"/>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23588" name="Rectangle 5"/>
            <p:cNvSpPr>
              <a:spLocks/>
            </p:cNvSpPr>
            <p:nvPr/>
          </p:nvSpPr>
          <p:spPr bwMode="auto">
            <a:xfrm>
              <a:off x="0" y="0"/>
              <a:ext cx="2448" cy="208"/>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 </a:t>
              </a:r>
            </a:p>
          </p:txBody>
        </p:sp>
      </p:grpSp>
      <p:grpSp>
        <p:nvGrpSpPr>
          <p:cNvPr id="4" name="Group 9"/>
          <p:cNvGrpSpPr>
            <a:grpSpLocks/>
          </p:cNvGrpSpPr>
          <p:nvPr/>
        </p:nvGrpSpPr>
        <p:grpSpPr bwMode="auto">
          <a:xfrm>
            <a:off x="9144000" y="-26988"/>
            <a:ext cx="1524000" cy="328613"/>
            <a:chOff x="0" y="0"/>
            <a:chExt cx="960" cy="208"/>
          </a:xfrm>
        </p:grpSpPr>
        <p:sp>
          <p:nvSpPr>
            <p:cNvPr id="27655" name="Rectangle 7"/>
            <p:cNvSpPr>
              <a:spLocks/>
            </p:cNvSpPr>
            <p:nvPr/>
          </p:nvSpPr>
          <p:spPr bwMode="auto">
            <a:xfrm>
              <a:off x="0" y="17"/>
              <a:ext cx="960" cy="173"/>
            </a:xfrm>
            <a:prstGeom prst="rect">
              <a:avLst/>
            </a:prstGeom>
            <a:solidFill>
              <a:srgbClr val="139CB7"/>
            </a:solidFill>
            <a:ln>
              <a:noFill/>
            </a:ln>
            <a:effectLst>
              <a:outerShdw blurRad="38100" dist="25399" dir="5400000" algn="ctr" rotWithShape="0">
                <a:schemeClr val="bg2">
                  <a:alpha val="34998"/>
                </a:schemeClr>
              </a:outerShdw>
            </a:effectLst>
            <a:extLst>
              <a:ext uri="{91240B29-F687-4F45-9708-019B960494DF}">
                <a14:hiddenLine xmlns:a14="http://schemas.microsoft.com/office/drawing/2010/main" w="9525">
                  <a:solidFill>
                    <a:schemeClr val="tx1"/>
                  </a:solidFill>
                  <a:miter lim="800000"/>
                  <a:headEnd/>
                  <a:tailEnd/>
                </a14:hiddenLine>
              </a:ext>
            </a:extLst>
          </p:spPr>
          <p:txBody>
            <a:bodyPr lIns="0" tIns="0" rIns="0" bIns="0"/>
            <a:lstStyle/>
            <a:p>
              <a:endParaRPr lang="en-US"/>
            </a:p>
          </p:txBody>
        </p:sp>
        <p:sp>
          <p:nvSpPr>
            <p:cNvPr id="23586" name="Rectangle 8"/>
            <p:cNvSpPr>
              <a:spLocks/>
            </p:cNvSpPr>
            <p:nvPr/>
          </p:nvSpPr>
          <p:spPr bwMode="auto">
            <a:xfrm>
              <a:off x="0" y="0"/>
              <a:ext cx="960" cy="208"/>
            </a:xfrm>
            <a:prstGeom prst="rect">
              <a:avLst/>
            </a:prstGeom>
            <a:noFill/>
            <a:ln w="12700">
              <a:noFill/>
              <a:miter lim="800000"/>
              <a:headEnd/>
              <a:tailEnd/>
            </a:ln>
          </p:spPr>
          <p:txBody>
            <a:bodyPr lIns="0" tIns="0" rIns="40639" bIns="0" anchor="ctr"/>
            <a:lstStyle/>
            <a:p>
              <a:pPr marL="39688"/>
              <a:r>
                <a:rPr lang="en-US" sz="1600">
                  <a:solidFill>
                    <a:srgbClr val="FFFFFF"/>
                  </a:solidFill>
                  <a:ea typeface="MS PGothic" pitchFamily="34" charset="-128"/>
                </a:rPr>
                <a:t> </a:t>
              </a:r>
            </a:p>
          </p:txBody>
        </p:sp>
      </p:grpSp>
      <p:sp>
        <p:nvSpPr>
          <p:cNvPr id="27658" name="Line 10"/>
          <p:cNvSpPr>
            <a:spLocks noChangeShapeType="1"/>
          </p:cNvSpPr>
          <p:nvPr/>
        </p:nvSpPr>
        <p:spPr bwMode="auto">
          <a:xfrm>
            <a:off x="1752600" y="1447800"/>
            <a:ext cx="8686800" cy="1588"/>
          </a:xfrm>
          <a:prstGeom prst="line">
            <a:avLst/>
          </a:prstGeom>
          <a:noFill/>
          <a:ln w="38100">
            <a:solidFill>
              <a:srgbClr val="139CB7"/>
            </a:solidFill>
            <a:round/>
            <a:headEnd/>
            <a:tailEnd/>
          </a:ln>
          <a:effectLst>
            <a:outerShdw blurRad="38100" dist="25399" dir="5400000" algn="ctr" rotWithShape="0">
              <a:schemeClr val="bg2">
                <a:alpha val="37999"/>
              </a:schemeClr>
            </a:outerShdw>
          </a:effectLst>
          <a:extLst>
            <a:ext uri="{909E8E84-426E-40DD-AFC4-6F175D3DCCD1}">
              <a14:hiddenFill xmlns:a14="http://schemas.microsoft.com/office/drawing/2010/main">
                <a:noFill/>
              </a14:hiddenFill>
            </a:ext>
          </a:extLst>
        </p:spPr>
        <p:txBody>
          <a:bodyPr lIns="0" tIns="0" rIns="0" bIns="0"/>
          <a:lstStyle/>
          <a:p>
            <a:pPr>
              <a:defRPr/>
            </a:pPr>
            <a:endParaRPr lang="en-US"/>
          </a:p>
        </p:txBody>
      </p:sp>
      <p:sp>
        <p:nvSpPr>
          <p:cNvPr id="27659" name="Rectangle 11"/>
          <p:cNvSpPr>
            <a:spLocks noGrp="1" noChangeArrowheads="1"/>
          </p:cNvSpPr>
          <p:nvPr>
            <p:ph type="title"/>
          </p:nvPr>
        </p:nvSpPr>
        <p:spPr>
          <a:xfrm>
            <a:off x="1981200" y="0"/>
            <a:ext cx="8382000" cy="1371600"/>
          </a:xfrm>
        </p:spPr>
        <p:txBody>
          <a:bodyPr vert="horz" lIns="91440" tIns="45720" rIns="132080" bIns="45720" rtlCol="0" anchor="ctr">
            <a:normAutofit/>
          </a:bodyPr>
          <a:lstStyle/>
          <a:p>
            <a:pPr>
              <a:defRPr/>
            </a:pPr>
            <a:r>
              <a:rPr lang="en-US">
                <a:sym typeface="Lucida Grande" charset="0"/>
              </a:rPr>
              <a:t>The bag of words representation</a:t>
            </a:r>
          </a:p>
        </p:txBody>
      </p:sp>
      <p:sp>
        <p:nvSpPr>
          <p:cNvPr id="23559" name="Rectangle 12"/>
          <p:cNvSpPr>
            <a:spLocks/>
          </p:cNvSpPr>
          <p:nvPr/>
        </p:nvSpPr>
        <p:spPr bwMode="auto">
          <a:xfrm>
            <a:off x="3429000" y="1803400"/>
            <a:ext cx="4876800" cy="4368800"/>
          </a:xfrm>
          <a:prstGeom prst="rect">
            <a:avLst/>
          </a:prstGeom>
          <a:solidFill>
            <a:srgbClr val="FCD5B5"/>
          </a:solidFill>
          <a:ln w="28575">
            <a:solidFill>
              <a:schemeClr val="tx1"/>
            </a:solidFill>
            <a:miter lim="800000"/>
            <a:headEnd/>
            <a:tailEnd/>
          </a:ln>
        </p:spPr>
        <p:txBody>
          <a:bodyPr lIns="0" tIns="0" rIns="0" bIns="0"/>
          <a:lstStyle/>
          <a:p>
            <a:endParaRPr lang="en-US"/>
          </a:p>
        </p:txBody>
      </p:sp>
      <p:sp>
        <p:nvSpPr>
          <p:cNvPr id="23560" name="Rectangle 13"/>
          <p:cNvSpPr>
            <a:spLocks/>
          </p:cNvSpPr>
          <p:nvPr/>
        </p:nvSpPr>
        <p:spPr bwMode="auto">
          <a:xfrm>
            <a:off x="1981200" y="2311400"/>
            <a:ext cx="1384300" cy="1676400"/>
          </a:xfrm>
          <a:prstGeom prst="rect">
            <a:avLst/>
          </a:prstGeom>
          <a:noFill/>
          <a:ln w="25400">
            <a:noFill/>
            <a:miter lim="800000"/>
            <a:headEnd/>
            <a:tailEnd/>
          </a:ln>
        </p:spPr>
        <p:txBody>
          <a:bodyPr lIns="0" tIns="0" rIns="40639" bIns="0"/>
          <a:lstStyle/>
          <a:p>
            <a:pPr marL="39688"/>
            <a:r>
              <a:rPr lang="en-US" sz="10600">
                <a:ea typeface="MS PGothic" pitchFamily="34" charset="-128"/>
              </a:rPr>
              <a:t>γ(</a:t>
            </a:r>
          </a:p>
        </p:txBody>
      </p:sp>
      <p:sp>
        <p:nvSpPr>
          <p:cNvPr id="23561" name="Rectangle 14"/>
          <p:cNvSpPr>
            <a:spLocks/>
          </p:cNvSpPr>
          <p:nvPr/>
        </p:nvSpPr>
        <p:spPr bwMode="auto">
          <a:xfrm>
            <a:off x="8256589" y="2451100"/>
            <a:ext cx="1745349" cy="1631216"/>
          </a:xfrm>
          <a:prstGeom prst="rect">
            <a:avLst/>
          </a:prstGeom>
          <a:noFill/>
          <a:ln w="25400">
            <a:noFill/>
            <a:miter lim="800000"/>
            <a:headEnd/>
            <a:tailEnd/>
          </a:ln>
        </p:spPr>
        <p:txBody>
          <a:bodyPr wrap="none" lIns="0" tIns="0" rIns="40639" bIns="0">
            <a:spAutoFit/>
          </a:bodyPr>
          <a:lstStyle/>
          <a:p>
            <a:pPr marL="39688"/>
            <a:r>
              <a:rPr lang="en-US" sz="10600">
                <a:ea typeface="MS PGothic" pitchFamily="34" charset="-128"/>
              </a:rPr>
              <a:t>)=c</a:t>
            </a:r>
          </a:p>
        </p:txBody>
      </p:sp>
      <p:graphicFrame>
        <p:nvGraphicFramePr>
          <p:cNvPr id="27663" name="Group 15"/>
          <p:cNvGraphicFramePr>
            <a:graphicFrameLocks noGrp="1"/>
          </p:cNvGraphicFramePr>
          <p:nvPr/>
        </p:nvGraphicFramePr>
        <p:xfrm>
          <a:off x="3429000" y="1803401"/>
          <a:ext cx="4876800" cy="4387863"/>
        </p:xfrm>
        <a:graphic>
          <a:graphicData uri="http://schemas.openxmlformats.org/drawingml/2006/table">
            <a:tbl>
              <a:tblPr/>
              <a:tblGrid>
                <a:gridCol w="2925763">
                  <a:extLst>
                    <a:ext uri="{9D8B030D-6E8A-4147-A177-3AD203B41FA5}">
                      <a16:colId xmlns:a16="http://schemas.microsoft.com/office/drawing/2014/main" val="20000"/>
                    </a:ext>
                  </a:extLst>
                </a:gridCol>
                <a:gridCol w="1951037">
                  <a:extLst>
                    <a:ext uri="{9D8B030D-6E8A-4147-A177-3AD203B41FA5}">
                      <a16:colId xmlns:a16="http://schemas.microsoft.com/office/drawing/2014/main" val="20001"/>
                    </a:ext>
                  </a:extLst>
                </a:gridCol>
              </a:tblGrid>
              <a:tr h="665455">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great</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2</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33278">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love</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2</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1534">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recommend</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1</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5455">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laugh</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1</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52331">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happy</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1</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9796">
                <a:tc>
                  <a:txBody>
                    <a:bodyPr/>
                    <a:lstStyle/>
                    <a:p>
                      <a:pPr marL="39688" marR="0" lvl="0" indent="0" algn="ctr"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3700" b="0" i="0" u="none" strike="noStrike" cap="none" normalizeH="0" baseline="0">
                          <a:ln>
                            <a:noFill/>
                          </a:ln>
                          <a:solidFill>
                            <a:schemeClr val="tx1"/>
                          </a:solidFill>
                          <a:effectLst/>
                          <a:latin typeface="Courier" charset="0"/>
                          <a:ea typeface="ヒラギノ角ゴ ProN W3" charset="0"/>
                          <a:cs typeface="Courier" charset="0"/>
                          <a:sym typeface="Courier" charset="0"/>
                        </a:rPr>
                        <a:t>...</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Footer Placeholder 4">
            <a:extLst>
              <a:ext uri="{FF2B5EF4-FFF2-40B4-BE49-F238E27FC236}">
                <a16:creationId xmlns:a16="http://schemas.microsoft.com/office/drawing/2014/main" id="{F20B499B-2A7D-AC4E-8C26-885843569C75}"/>
              </a:ext>
            </a:extLst>
          </p:cNvPr>
          <p:cNvSpPr>
            <a:spLocks noGrp="1"/>
          </p:cNvSpPr>
          <p:nvPr>
            <p:ph type="ftr" sz="quarter" idx="11"/>
          </p:nvPr>
        </p:nvSpPr>
        <p:spPr/>
        <p:txBody>
          <a:bodyPr/>
          <a:lstStyle/>
          <a:p>
            <a:r>
              <a:rPr lang="en-CA"/>
              <a:t>F20/F21 AA Applied Text Analytics</a:t>
            </a:r>
            <a:endParaRPr lang="en-US"/>
          </a:p>
        </p:txBody>
      </p:sp>
      <p:sp>
        <p:nvSpPr>
          <p:cNvPr id="6" name="Slide Number Placeholder 5">
            <a:extLst>
              <a:ext uri="{FF2B5EF4-FFF2-40B4-BE49-F238E27FC236}">
                <a16:creationId xmlns:a16="http://schemas.microsoft.com/office/drawing/2014/main" id="{3C489B50-BC4C-144E-8B1A-BD877C41E408}"/>
              </a:ext>
            </a:extLst>
          </p:cNvPr>
          <p:cNvSpPr>
            <a:spLocks noGrp="1"/>
          </p:cNvSpPr>
          <p:nvPr>
            <p:ph type="sldNum" sz="quarter" idx="12"/>
          </p:nvPr>
        </p:nvSpPr>
        <p:spPr/>
        <p:txBody>
          <a:bodyPr/>
          <a:lstStyle/>
          <a:p>
            <a:fld id="{F60C5306-BD03-444F-81BE-8A5A1865DBD2}" type="slidenum">
              <a:rPr lang="en-US" smtClean="0"/>
              <a:t>9</a:t>
            </a:fld>
            <a:endParaRPr lang="en-US"/>
          </a:p>
        </p:txBody>
      </p:sp>
    </p:spTree>
    <p:extLst>
      <p:ext uri="{BB962C8B-B14F-4D97-AF65-F5344CB8AC3E}">
        <p14:creationId xmlns:p14="http://schemas.microsoft.com/office/powerpoint/2010/main" val="13816808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13060</TotalTime>
  <Words>5732</Words>
  <Application>Microsoft Office PowerPoint</Application>
  <PresentationFormat>Widescreen</PresentationFormat>
  <Paragraphs>833</Paragraphs>
  <Slides>79</Slides>
  <Notes>53</Notes>
  <HiddenSlides>1</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100" baseType="lpstr">
      <vt:lpstr>Bookshelf Symbol 4</vt:lpstr>
      <vt:lpstr>Calibri (Headings)</vt:lpstr>
      <vt:lpstr>Courier</vt:lpstr>
      <vt:lpstr>Lucida Grande</vt:lpstr>
      <vt:lpstr>ＭＳ Ｐゴシック</vt:lpstr>
      <vt:lpstr>ＭＳ Ｐゴシック</vt:lpstr>
      <vt:lpstr>宋体</vt:lpstr>
      <vt:lpstr>Arial</vt:lpstr>
      <vt:lpstr>Arial Black</vt:lpstr>
      <vt:lpstr>Calibri</vt:lpstr>
      <vt:lpstr>Calibri Light</vt:lpstr>
      <vt:lpstr>Lucida Bright</vt:lpstr>
      <vt:lpstr>Lucida Sans</vt:lpstr>
      <vt:lpstr>Symbol</vt:lpstr>
      <vt:lpstr>Tahoma</vt:lpstr>
      <vt:lpstr>Times</vt:lpstr>
      <vt:lpstr>Times New Roman</vt:lpstr>
      <vt:lpstr>Verdana</vt:lpstr>
      <vt:lpstr>Wingdings</vt:lpstr>
      <vt:lpstr>Office Theme</vt:lpstr>
      <vt:lpstr>Equation</vt:lpstr>
      <vt:lpstr>Applied Text Analytics ( F20/F21AA ) Text Classification II  Heriot Watt University , Dubai Campus    </vt:lpstr>
      <vt:lpstr>Topics of the lecture  </vt:lpstr>
      <vt:lpstr>Main slide source NLP || Dan Jurafsky || Stanford University</vt:lpstr>
      <vt:lpstr>Classification Methods: Supervised Machine Learning</vt:lpstr>
      <vt:lpstr>Text Classification and Naïve Bayes</vt:lpstr>
      <vt:lpstr>The bag of words representation</vt:lpstr>
      <vt:lpstr>The bag of words representation</vt:lpstr>
      <vt:lpstr>The bag of words representation:  using a subset of words</vt:lpstr>
      <vt:lpstr>The bag of words representation</vt:lpstr>
      <vt:lpstr>Naïve Bayesian Classifier</vt:lpstr>
      <vt:lpstr>Naïve Bayesian Classifier - Use Cases</vt:lpstr>
      <vt:lpstr>Bayes’ Rule</vt:lpstr>
      <vt:lpstr>Naïve Bayes Classifier (I)</vt:lpstr>
      <vt:lpstr>Naïve Bayes Classifier (II)</vt:lpstr>
      <vt:lpstr>Naïve Bayes Classifier (III)</vt:lpstr>
      <vt:lpstr>Multinomial Naïve Bayes Independence Assumptions</vt:lpstr>
      <vt:lpstr>Applying Multinomial Naive Bayes Classifiers to Text Classification</vt:lpstr>
      <vt:lpstr>Problem with Maximum Likelihood</vt:lpstr>
      <vt:lpstr>Laplace (add-1) smoothing for Naïve Bayes</vt:lpstr>
      <vt:lpstr>Multinomial Naïve Bayes: Learning</vt:lpstr>
      <vt:lpstr>PowerPoint Presentation</vt:lpstr>
      <vt:lpstr>PowerPoint Presentation</vt:lpstr>
      <vt:lpstr>Underflow Prevention: log space</vt:lpstr>
      <vt:lpstr>Naïve Bayes and Language Modeling – next week</vt:lpstr>
      <vt:lpstr>Summary of Naïve Bayes </vt:lpstr>
      <vt:lpstr>PowerPoint Presentation</vt:lpstr>
      <vt:lpstr>PowerPoint Presentation</vt:lpstr>
      <vt:lpstr>Bias-Variance Tradeoff</vt:lpstr>
      <vt:lpstr>kNN vs. Naive Bayes</vt:lpstr>
      <vt:lpstr>Bias vs. variance:  Choosing the correct model capacity</vt:lpstr>
      <vt:lpstr>Noise and Model Complexity</vt:lpstr>
      <vt:lpstr>Bias vs. variance:  Choosing the correct model capacity</vt:lpstr>
      <vt:lpstr>PowerPoint Presentation</vt:lpstr>
      <vt:lpstr>Which classifier do I use for a given text classification problem?</vt:lpstr>
      <vt:lpstr>Support Vector Machines</vt:lpstr>
      <vt:lpstr>Why are SVM interesting?</vt:lpstr>
      <vt:lpstr>  Review of Linear Classifiers </vt:lpstr>
      <vt:lpstr>  Motivation and Concept </vt:lpstr>
      <vt:lpstr>  Motivation and Concept </vt:lpstr>
      <vt:lpstr>  Motivation and Concept </vt:lpstr>
      <vt:lpstr>  Motivation and Concept </vt:lpstr>
      <vt:lpstr>  Motivation and Concept </vt:lpstr>
      <vt:lpstr>  Motivation and Concept </vt:lpstr>
      <vt:lpstr>  Motivation and Concept </vt:lpstr>
      <vt:lpstr>  Motivation and Concept </vt:lpstr>
      <vt:lpstr>  Motivation and Concept </vt:lpstr>
      <vt:lpstr>Calculating the margin (SVM)</vt:lpstr>
      <vt:lpstr>  SVM Learning </vt:lpstr>
      <vt:lpstr>Optimization problem!</vt:lpstr>
      <vt:lpstr>Solving the Optimization Problem</vt:lpstr>
      <vt:lpstr>The final decision boundary (Solution of Optimization)</vt:lpstr>
      <vt:lpstr>How to deal with nonlinear separation?</vt:lpstr>
      <vt:lpstr>Space transformation</vt:lpstr>
      <vt:lpstr>Kernel trick</vt:lpstr>
      <vt:lpstr>Kernel example</vt:lpstr>
      <vt:lpstr>An example kernel function</vt:lpstr>
      <vt:lpstr>Commonly used kernels</vt:lpstr>
      <vt:lpstr>Some other issues in SVM</vt:lpstr>
      <vt:lpstr>SVM for text classification</vt:lpstr>
      <vt:lpstr>SVM summarized </vt:lpstr>
      <vt:lpstr>Classifier Evaluation</vt:lpstr>
      <vt:lpstr>Evaluation</vt:lpstr>
      <vt:lpstr>The 2-by-2 confusion matrix</vt:lpstr>
      <vt:lpstr>Evaluation: Accuracy</vt:lpstr>
      <vt:lpstr>Evaluation: Precision</vt:lpstr>
      <vt:lpstr>Evaluation: Recall</vt:lpstr>
      <vt:lpstr>Why Precision and recall</vt:lpstr>
      <vt:lpstr>A combined measure: F</vt:lpstr>
      <vt:lpstr>More than two classes?</vt:lpstr>
      <vt:lpstr>Confusion Matrix for 3-class classification</vt:lpstr>
      <vt:lpstr>How to combine P/R from 3 classes to get one metric</vt:lpstr>
      <vt:lpstr>Macroaveraging and Microaveraging</vt:lpstr>
      <vt:lpstr>Classifier Tuning and Testing</vt:lpstr>
      <vt:lpstr>Development Test Sets ("Devsets") and Cross-validation</vt:lpstr>
      <vt:lpstr>Cross-validation: multiple splits</vt:lpstr>
      <vt:lpstr>References for todays lecture</vt:lpstr>
      <vt:lpstr>Take home</vt:lpstr>
      <vt:lpstr>Coming up Next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Data Mining  CIT 653 Fall2018 Nile University, Egypt   Lecture 5 </dc:title>
  <dc:creator>Neamat Elgayar</dc:creator>
  <cp:lastModifiedBy>See, John</cp:lastModifiedBy>
  <cp:revision>175</cp:revision>
  <dcterms:created xsi:type="dcterms:W3CDTF">2018-11-20T07:29:25Z</dcterms:created>
  <dcterms:modified xsi:type="dcterms:W3CDTF">2024-01-31T00:44:27Z</dcterms:modified>
</cp:coreProperties>
</file>